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1843430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9"/>
    <p:restoredTop sz="94639"/>
  </p:normalViewPr>
  <p:slideViewPr>
    <p:cSldViewPr snapToGrid="0" snapToObjects="1">
      <p:cViewPr>
        <p:scale>
          <a:sx n="30" d="100"/>
          <a:sy n="30" d="100"/>
        </p:scale>
        <p:origin x="1832" y="328"/>
      </p:cViewPr>
      <p:guideLst>
        <p:guide orient="horz" pos="10368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3B766-D186-8F49-A114-291842D6602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1C7C3-88F1-3242-92F5-8F06CAEF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51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0226042"/>
            <a:ext cx="2798064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8653760"/>
            <a:ext cx="2304288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875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1153122"/>
            <a:ext cx="27980640" cy="6537960"/>
          </a:xfrm>
        </p:spPr>
        <p:txBody>
          <a:bodyPr anchor="t"/>
          <a:lstStyle>
            <a:lvl1pPr algn="l">
              <a:defRPr sz="14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3952225"/>
            <a:ext cx="27980640" cy="7200898"/>
          </a:xfrm>
        </p:spPr>
        <p:txBody>
          <a:bodyPr anchor="b"/>
          <a:lstStyle>
            <a:lvl1pPr marL="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7680963"/>
            <a:ext cx="14538960" cy="21724622"/>
          </a:xfrm>
        </p:spPr>
        <p:txBody>
          <a:bodyPr/>
          <a:lstStyle>
            <a:lvl1pPr>
              <a:defRPr sz="10080"/>
            </a:lvl1pPr>
            <a:lvl2pPr>
              <a:defRPr sz="8640"/>
            </a:lvl2pPr>
            <a:lvl3pPr>
              <a:defRPr sz="7200"/>
            </a:lvl3pPr>
            <a:lvl4pPr>
              <a:defRPr sz="6480"/>
            </a:lvl4pPr>
            <a:lvl5pPr>
              <a:defRPr sz="6480"/>
            </a:lvl5pPr>
            <a:lvl6pPr>
              <a:defRPr sz="6480"/>
            </a:lvl6pPr>
            <a:lvl7pPr>
              <a:defRPr sz="6480"/>
            </a:lvl7pPr>
            <a:lvl8pPr>
              <a:defRPr sz="6480"/>
            </a:lvl8pPr>
            <a:lvl9pPr>
              <a:defRPr sz="6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7680963"/>
            <a:ext cx="14538960" cy="21724622"/>
          </a:xfrm>
        </p:spPr>
        <p:txBody>
          <a:bodyPr/>
          <a:lstStyle>
            <a:lvl1pPr>
              <a:defRPr sz="10080"/>
            </a:lvl1pPr>
            <a:lvl2pPr>
              <a:defRPr sz="8640"/>
            </a:lvl2pPr>
            <a:lvl3pPr>
              <a:defRPr sz="7200"/>
            </a:lvl3pPr>
            <a:lvl4pPr>
              <a:defRPr sz="6480"/>
            </a:lvl4pPr>
            <a:lvl5pPr>
              <a:defRPr sz="6480"/>
            </a:lvl5pPr>
            <a:lvl6pPr>
              <a:defRPr sz="6480"/>
            </a:lvl6pPr>
            <a:lvl7pPr>
              <a:defRPr sz="6480"/>
            </a:lvl7pPr>
            <a:lvl8pPr>
              <a:defRPr sz="6480"/>
            </a:lvl8pPr>
            <a:lvl9pPr>
              <a:defRPr sz="64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7368542"/>
            <a:ext cx="14544677" cy="307085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10439400"/>
            <a:ext cx="14544677" cy="18966182"/>
          </a:xfrm>
        </p:spPr>
        <p:txBody>
          <a:bodyPr/>
          <a:lstStyle>
            <a:lvl1pPr>
              <a:defRPr sz="8640"/>
            </a:lvl1pPr>
            <a:lvl2pPr>
              <a:defRPr sz="7200"/>
            </a:lvl2pPr>
            <a:lvl3pPr>
              <a:defRPr sz="648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7368542"/>
            <a:ext cx="14550390" cy="307085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0439400"/>
            <a:ext cx="14550390" cy="18966182"/>
          </a:xfrm>
        </p:spPr>
        <p:txBody>
          <a:bodyPr/>
          <a:lstStyle>
            <a:lvl1pPr>
              <a:defRPr sz="8640"/>
            </a:lvl1pPr>
            <a:lvl2pPr>
              <a:defRPr sz="7200"/>
            </a:lvl2pPr>
            <a:lvl3pPr>
              <a:defRPr sz="648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1310640"/>
            <a:ext cx="10829927" cy="5577840"/>
          </a:xfrm>
        </p:spPr>
        <p:txBody>
          <a:bodyPr anchor="b"/>
          <a:lstStyle>
            <a:lvl1pPr algn="l">
              <a:defRPr sz="7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310643"/>
            <a:ext cx="18402300" cy="28094942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6888483"/>
            <a:ext cx="10829927" cy="22517102"/>
          </a:xfrm>
        </p:spPr>
        <p:txBody>
          <a:bodyPr/>
          <a:lstStyle>
            <a:lvl1pPr marL="0" indent="0">
              <a:buNone/>
              <a:defRPr sz="504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23042880"/>
            <a:ext cx="19751040" cy="2720342"/>
          </a:xfrm>
        </p:spPr>
        <p:txBody>
          <a:bodyPr anchor="b"/>
          <a:lstStyle>
            <a:lvl1pPr algn="l">
              <a:defRPr sz="7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2941320"/>
            <a:ext cx="19751040" cy="19751040"/>
          </a:xfrm>
        </p:spPr>
        <p:txBody>
          <a:bodyPr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25763222"/>
            <a:ext cx="19751040" cy="3863338"/>
          </a:xfrm>
        </p:spPr>
        <p:txBody>
          <a:bodyPr/>
          <a:lstStyle>
            <a:lvl1pPr marL="0" indent="0">
              <a:buNone/>
              <a:defRPr sz="504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1318265"/>
            <a:ext cx="7406640" cy="28087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318265"/>
            <a:ext cx="21671280" cy="28087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318262"/>
            <a:ext cx="29626560" cy="54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7680963"/>
            <a:ext cx="29626560" cy="21724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30510482"/>
            <a:ext cx="76809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30510482"/>
            <a:ext cx="104241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30510482"/>
            <a:ext cx="76809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45920" rtl="0" eaLnBrk="1" latinLnBrk="0" hangingPunct="1"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34440" indent="-1234440" algn="l" defTabSz="1645920" rtl="0" eaLnBrk="1" latinLnBrk="0" hangingPunct="1">
        <a:spcBef>
          <a:spcPct val="20000"/>
        </a:spcBef>
        <a:buFont typeface="Arial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1pPr>
      <a:lvl2pPr marL="2674620" indent="-1028700" algn="l" defTabSz="1645920" rtl="0" eaLnBrk="1" latinLnBrk="0" hangingPunct="1">
        <a:spcBef>
          <a:spcPct val="20000"/>
        </a:spcBef>
        <a:buFont typeface="Arial"/>
        <a:buChar char="–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1645920" rtl="0" eaLnBrk="1" latinLnBrk="0" hangingPunct="1">
        <a:spcBef>
          <a:spcPct val="20000"/>
        </a:spcBef>
        <a:buFont typeface="Arial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1645920" rtl="0" eaLnBrk="1" latinLnBrk="0" hangingPunct="1">
        <a:spcBef>
          <a:spcPct val="20000"/>
        </a:spcBef>
        <a:buFont typeface="Arial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1645920" rtl="0" eaLnBrk="1" latinLnBrk="0" hangingPunct="1">
        <a:spcBef>
          <a:spcPct val="20000"/>
        </a:spcBef>
        <a:buFont typeface="Arial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1645920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1645920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1645920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1645920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0512" y="5157394"/>
            <a:ext cx="40160448" cy="15696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sz="9600" b="1" dirty="0">
                <a:solidFill>
                  <a:srgbClr val="500000"/>
                </a:solidFill>
                <a:latin typeface="Aptos"/>
              </a:rPr>
              <a:t>[AI / AI-ENABLED RESEARCH TITLE]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33472" y="6964698"/>
            <a:ext cx="38514528" cy="92333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sz="5400" dirty="0">
                <a:solidFill>
                  <a:srgbClr val="232323"/>
                </a:solidFill>
                <a:latin typeface="Aptos"/>
              </a:rPr>
              <a:t>[Faculty Presenter / PI]  •  [Team]  •  [Institution / Unit]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5061" y="8786763"/>
            <a:ext cx="27223518" cy="1958571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6129"/>
          </a:p>
        </p:txBody>
      </p:sp>
      <p:sp>
        <p:nvSpPr>
          <p:cNvPr id="9" name="TextBox 8"/>
          <p:cNvSpPr txBox="1"/>
          <p:nvPr/>
        </p:nvSpPr>
        <p:spPr>
          <a:xfrm>
            <a:off x="2699309" y="9282219"/>
            <a:ext cx="25017984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 dirty="0">
                <a:solidFill>
                  <a:srgbClr val="500000"/>
                </a:solidFill>
                <a:latin typeface="Aptos"/>
              </a:rPr>
              <a:t>AI / AI-ENABLED RESEARCH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9309" y="10571898"/>
            <a:ext cx="23998010" cy="1754326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5400" dirty="0">
                <a:solidFill>
                  <a:srgbClr val="232323"/>
                </a:solidFill>
                <a:latin typeface="Aptos"/>
              </a:rPr>
              <a:t>What are you studying, developing, or enabling with AI? Briefly describe the research question, scientific/technical approach, and why the work matters.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10512" y="14333547"/>
            <a:ext cx="25840944" cy="9306461"/>
          </a:xfrm>
          <a:prstGeom prst="roundRect">
            <a:avLst/>
          </a:prstGeom>
          <a:solidFill>
            <a:srgbClr val="F5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6129"/>
          </a:p>
        </p:txBody>
      </p:sp>
      <p:sp>
        <p:nvSpPr>
          <p:cNvPr id="12" name="TextBox 11"/>
          <p:cNvSpPr txBox="1"/>
          <p:nvPr/>
        </p:nvSpPr>
        <p:spPr>
          <a:xfrm>
            <a:off x="2831479" y="18421564"/>
            <a:ext cx="23042880" cy="1938992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sz="6000" b="1" dirty="0">
                <a:solidFill>
                  <a:srgbClr val="696969"/>
                </a:solidFill>
                <a:latin typeface="Aptos"/>
              </a:rPr>
              <a:t>[PRIMARY FIGURE / WORKFLOW / DATA VISUALIZATION / RESEARCH IMAGE]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9309" y="25034199"/>
            <a:ext cx="24853392" cy="92333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5400" b="1" dirty="0">
                <a:solidFill>
                  <a:srgbClr val="232323"/>
                </a:solidFill>
                <a:latin typeface="Aptos"/>
              </a:rPr>
              <a:t>Key finding, capability, emerging direction, or expected research impact: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9309" y="26239468"/>
            <a:ext cx="24853392" cy="830997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4800" dirty="0">
                <a:solidFill>
                  <a:srgbClr val="232323"/>
                </a:solidFill>
                <a:latin typeface="Aptos"/>
              </a:rPr>
              <a:t>[1–2 concise sentences]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461965" y="8732367"/>
            <a:ext cx="12607747" cy="6193711"/>
          </a:xfrm>
          <a:prstGeom prst="roundRect">
            <a:avLst/>
          </a:prstGeom>
          <a:solidFill>
            <a:srgbClr val="F5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200"/>
          </a:p>
        </p:txBody>
      </p:sp>
      <p:sp>
        <p:nvSpPr>
          <p:cNvPr id="16" name="TextBox 15"/>
          <p:cNvSpPr txBox="1"/>
          <p:nvPr/>
        </p:nvSpPr>
        <p:spPr>
          <a:xfrm>
            <a:off x="30219091" y="9261967"/>
            <a:ext cx="11027664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 dirty="0">
                <a:solidFill>
                  <a:srgbClr val="500000"/>
                </a:solidFill>
                <a:latin typeface="Aptos"/>
              </a:rPr>
              <a:t>AI METHODS &amp; CAPABILITIES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219091" y="10447030"/>
            <a:ext cx="10797235" cy="258532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5400" dirty="0">
                <a:solidFill>
                  <a:srgbClr val="232323"/>
                </a:solidFill>
                <a:latin typeface="Aptos"/>
              </a:rPr>
              <a:t>Models / algorithms • data • software • facilities / testbeds • GPU/HPC • specialized expertise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461965" y="15551528"/>
            <a:ext cx="12607747" cy="5740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200"/>
          </a:p>
        </p:txBody>
      </p:sp>
      <p:sp>
        <p:nvSpPr>
          <p:cNvPr id="19" name="TextBox 18"/>
          <p:cNvSpPr txBox="1"/>
          <p:nvPr/>
        </p:nvSpPr>
        <p:spPr>
          <a:xfrm>
            <a:off x="30219091" y="16144061"/>
            <a:ext cx="11027664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>
                <a:solidFill>
                  <a:srgbClr val="500000"/>
                </a:solidFill>
                <a:latin typeface="Aptos"/>
              </a:rPr>
              <a:t>INNOVATION / TRANSLATION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219091" y="17329123"/>
            <a:ext cx="10797235" cy="34163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5400" dirty="0">
                <a:solidFill>
                  <a:srgbClr val="232323"/>
                </a:solidFill>
                <a:latin typeface="Aptos"/>
              </a:rPr>
              <a:t>Potential applications, translation, commercialization, industry relevance, or broader impact — if applicable.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9461965" y="21917050"/>
            <a:ext cx="12607747" cy="6446595"/>
          </a:xfrm>
          <a:prstGeom prst="roundRect">
            <a:avLst/>
          </a:prstGeom>
          <a:solidFill>
            <a:srgbClr val="F5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200"/>
          </a:p>
        </p:txBody>
      </p:sp>
      <p:sp>
        <p:nvSpPr>
          <p:cNvPr id="22" name="TextBox 21"/>
          <p:cNvSpPr txBox="1"/>
          <p:nvPr/>
        </p:nvSpPr>
        <p:spPr>
          <a:xfrm>
            <a:off x="30219091" y="22443747"/>
            <a:ext cx="11027664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 dirty="0">
                <a:solidFill>
                  <a:srgbClr val="500000"/>
                </a:solidFill>
                <a:latin typeface="Aptos"/>
              </a:rPr>
              <a:t>COLLABORATION SOUGHT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19091" y="23799755"/>
            <a:ext cx="10797235" cy="1754326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5400" dirty="0">
                <a:solidFill>
                  <a:srgbClr val="232323"/>
                </a:solidFill>
                <a:latin typeface="Aptos"/>
              </a:rPr>
              <a:t>[Expertise / partners / proposals / resources]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90790" y="29130173"/>
            <a:ext cx="42743210" cy="3544530"/>
          </a:xfrm>
          <a:prstGeom prst="roundRect">
            <a:avLst/>
          </a:prstGeom>
          <a:solidFill>
            <a:srgbClr val="5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6129"/>
          </a:p>
        </p:txBody>
      </p:sp>
      <p:sp>
        <p:nvSpPr>
          <p:cNvPr id="25" name="TextBox 24"/>
          <p:cNvSpPr txBox="1"/>
          <p:nvPr/>
        </p:nvSpPr>
        <p:spPr>
          <a:xfrm>
            <a:off x="1481328" y="29824906"/>
            <a:ext cx="11686032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 dirty="0">
                <a:solidFill>
                  <a:srgbClr val="FFFFFF"/>
                </a:solidFill>
                <a:latin typeface="Aptos"/>
              </a:rPr>
              <a:t>THEMATIC AREA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1328" y="31016933"/>
            <a:ext cx="11686032" cy="769441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4400" dirty="0">
                <a:solidFill>
                  <a:srgbClr val="FFFFFF"/>
                </a:solidFill>
                <a:latin typeface="Aptos"/>
              </a:rPr>
              <a:t>[Select primary meeting theme]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52919" y="29824906"/>
            <a:ext cx="12344400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>
                <a:solidFill>
                  <a:srgbClr val="FFFFFF"/>
                </a:solidFill>
                <a:latin typeface="Aptos"/>
              </a:rPr>
              <a:t>CURRENT / EMERGING INITIATIVE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52919" y="31016933"/>
            <a:ext cx="12344400" cy="769441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4400">
                <a:solidFill>
                  <a:srgbClr val="FFFFFF"/>
                </a:solidFill>
                <a:latin typeface="Aptos"/>
              </a:rPr>
              <a:t>[DOE Genesis / other initiative, if applicable]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857775" y="29824906"/>
            <a:ext cx="12015216" cy="1015663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6000" b="1" dirty="0">
                <a:solidFill>
                  <a:srgbClr val="FFFFFF"/>
                </a:solidFill>
                <a:latin typeface="Aptos"/>
              </a:rPr>
              <a:t>CONNECT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857775" y="31016933"/>
            <a:ext cx="12015216" cy="769441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4400">
                <a:solidFill>
                  <a:srgbClr val="FFFFFF"/>
                </a:solidFill>
                <a:latin typeface="Aptos"/>
              </a:rPr>
              <a:t>[Email]  |  [Research group website]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D631512-2F2B-2AF5-50AB-71581CDBAED2}"/>
              </a:ext>
            </a:extLst>
          </p:cNvPr>
          <p:cNvSpPr/>
          <p:nvPr/>
        </p:nvSpPr>
        <p:spPr>
          <a:xfrm>
            <a:off x="0" y="0"/>
            <a:ext cx="43891200" cy="4416290"/>
          </a:xfrm>
          <a:prstGeom prst="rect">
            <a:avLst/>
          </a:prstGeom>
          <a:solidFill>
            <a:srgbClr val="5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2B6AB9-8676-DB1C-3C36-BA5DBC602C82}"/>
              </a:ext>
            </a:extLst>
          </p:cNvPr>
          <p:cNvSpPr txBox="1"/>
          <p:nvPr/>
        </p:nvSpPr>
        <p:spPr>
          <a:xfrm>
            <a:off x="690790" y="1066905"/>
            <a:ext cx="32191847" cy="1200329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7200" b="1" dirty="0">
                <a:solidFill>
                  <a:srgbClr val="FFFFFF"/>
                </a:solidFill>
                <a:latin typeface="Aptos"/>
              </a:rPr>
              <a:t>ARTIFICIAL INTELLIGENCE RESEARCH &amp; INNOVATION MEETING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67367D-3967-ADEC-2B58-9C681AE2B072}"/>
              </a:ext>
            </a:extLst>
          </p:cNvPr>
          <p:cNvSpPr txBox="1"/>
          <p:nvPr/>
        </p:nvSpPr>
        <p:spPr>
          <a:xfrm>
            <a:off x="690790" y="2291703"/>
            <a:ext cx="24175720" cy="1200329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sz="7200" b="0" dirty="0">
                <a:solidFill>
                  <a:srgbClr val="FFFFFF"/>
                </a:solidFill>
                <a:latin typeface="Aptos"/>
              </a:rPr>
              <a:t>Faculty AI Research Discovery Gallery  |  October 5–6, 2026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8A643FBF-462E-70AC-6E7D-19572F29B0A4}"/>
              </a:ext>
            </a:extLst>
          </p:cNvPr>
          <p:cNvSpPr/>
          <p:nvPr/>
        </p:nvSpPr>
        <p:spPr>
          <a:xfrm>
            <a:off x="30689032" y="492985"/>
            <a:ext cx="11705949" cy="3466875"/>
          </a:xfrm>
          <a:prstGeom prst="roundRect">
            <a:avLst/>
          </a:prstGeom>
          <a:solidFill>
            <a:srgbClr val="F8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00" dirty="0">
                <a:solidFill>
                  <a:srgbClr val="500000"/>
                </a:solidFill>
                <a:latin typeface="Aptos"/>
              </a:rPr>
              <a:t>[MEMBER</a:t>
            </a:r>
            <a:r>
              <a:rPr lang="en-US" sz="9600" dirty="0">
                <a:solidFill>
                  <a:srgbClr val="500000"/>
                </a:solidFill>
                <a:latin typeface="Aptos"/>
              </a:rPr>
              <a:t> </a:t>
            </a:r>
            <a:r>
              <a:rPr sz="9600" dirty="0">
                <a:solidFill>
                  <a:srgbClr val="500000"/>
                </a:solidFill>
              </a:rPr>
              <a:t>LOGO]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191</Words>
  <Application>Microsoft Macintosh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Pathikonda, Sharmila</dc:creator>
  <cp:keywords/>
  <dc:description>generated using python-pptx</dc:description>
  <cp:lastModifiedBy>Mayor, Rachel</cp:lastModifiedBy>
  <cp:revision>5</cp:revision>
  <cp:lastPrinted>2026-09-30T21:51:37Z</cp:lastPrinted>
  <dcterms:created xsi:type="dcterms:W3CDTF">2013-01-27T09:14:16Z</dcterms:created>
  <dcterms:modified xsi:type="dcterms:W3CDTF">2026-09-30T21:55:21Z</dcterms:modified>
  <cp:category/>
</cp:coreProperties>
</file>