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6" r:id="rId3"/>
    <p:sldId id="265" r:id="rId4"/>
    <p:sldId id="274" r:id="rId5"/>
    <p:sldId id="262" r:id="rId6"/>
    <p:sldId id="271" r:id="rId7"/>
    <p:sldId id="275" r:id="rId8"/>
    <p:sldId id="272" r:id="rId9"/>
    <p:sldId id="273" r:id="rId10"/>
    <p:sldId id="270" r:id="rId1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475301-E7FF-4374-9C07-92133B12643C}">
          <p14:sldIdLst>
            <p14:sldId id="260"/>
            <p14:sldId id="266"/>
            <p14:sldId id="265"/>
            <p14:sldId id="274"/>
            <p14:sldId id="262"/>
            <p14:sldId id="271"/>
            <p14:sldId id="275"/>
            <p14:sldId id="272"/>
            <p14:sldId id="273"/>
          </p14:sldIdLst>
        </p14:section>
        <p14:section name="Untitled Section" id="{0D7A7D84-F15E-4C93-8E7F-6169CAB80D4E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3844"/>
    <a:srgbClr val="B3423F"/>
    <a:srgbClr val="500000"/>
    <a:srgbClr val="EEE5E9"/>
    <a:srgbClr val="D6B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46"/>
  </p:normalViewPr>
  <p:slideViewPr>
    <p:cSldViewPr>
      <p:cViewPr varScale="1">
        <p:scale>
          <a:sx n="73" d="100"/>
          <a:sy n="73" d="100"/>
        </p:scale>
        <p:origin x="142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5D337D8F-F7BF-4B2A-9466-387889E64DA9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75D8C899-022E-4925-8A7C-78F6129B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8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6CEC-D030-42AA-992D-E754EC69D7DE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6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49AE-2971-4C30-9CA2-1EB657752AF4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6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961A-4D12-4A95-98C0-A1E6D65C15EA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6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6FF1-CC7C-49CC-BBBE-6C8FB4766824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2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1F25-5C68-420A-BECC-6F85660920A1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3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4B69-5595-4ABF-82D4-517D57DABB3C}" type="datetime1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1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89DD-6B3B-4D17-AF6B-BD301EABD483}" type="datetime1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6F93-0C73-47B1-A1CE-B63F266E1C4D}" type="datetime1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7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49B9-F197-4E84-B08C-106A13B07D67}" type="datetime1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9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B25-3021-4E9B-ADEF-9049E4294200}" type="datetime1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2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F699-425C-4F1A-B9AD-9FF6F220D2CD}" type="datetime1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3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657600" y="304800"/>
            <a:ext cx="5181600" cy="6172200"/>
            <a:chOff x="3657600" y="304800"/>
            <a:chExt cx="5181600" cy="6172200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3657600" y="304800"/>
              <a:ext cx="5181600" cy="0"/>
            </a:xfrm>
            <a:prstGeom prst="line">
              <a:avLst/>
            </a:prstGeom>
            <a:ln w="28575">
              <a:solidFill>
                <a:srgbClr val="EEE5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733800" y="6477000"/>
              <a:ext cx="5105400" cy="0"/>
            </a:xfrm>
            <a:prstGeom prst="line">
              <a:avLst/>
            </a:prstGeom>
            <a:ln w="28575">
              <a:solidFill>
                <a:srgbClr val="EEE5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8839200" y="304800"/>
              <a:ext cx="0" cy="6172200"/>
            </a:xfrm>
            <a:prstGeom prst="line">
              <a:avLst/>
            </a:prstGeom>
            <a:ln w="28575">
              <a:solidFill>
                <a:srgbClr val="EEE5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BBD79-B078-46CB-9397-19A11EF22951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9C168-FF06-4637-B907-7961AED5A414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638800"/>
            <a:ext cx="1219199" cy="7426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/>
          <a:stretch/>
        </p:blipFill>
        <p:spPr>
          <a:xfrm>
            <a:off x="0" y="0"/>
            <a:ext cx="5679901" cy="68717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689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937" y="1905000"/>
            <a:ext cx="8408126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</a:rPr>
              <a:t>Update on the Fort Worth Initiative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</a:rPr>
              <a:t>Presented to the Board of Regents</a:t>
            </a:r>
            <a:endParaRPr lang="en-US" sz="3600" dirty="0">
              <a:solidFill>
                <a:srgbClr val="BA3844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</a:rPr>
              <a:t>THE TEXAS A&amp;M UNIVERSITY SYSTEM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</a:rPr>
              <a:t>May 19, 2022</a:t>
            </a:r>
            <a:endParaRPr lang="en-US" sz="2400" dirty="0" smtClean="0">
              <a:solidFill>
                <a:srgbClr val="BA3844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Questions?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9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</a:rPr>
              <a:t>The Original Proposal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Redevelopment of the Law School and three TAMU-owned surface parking lots east of the school</a:t>
            </a:r>
          </a:p>
          <a:p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projects would be carried out in phases as a funding plan emerges and modified according to actual needs and results.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2"/>
          <p:cNvSpPr>
            <a:spLocks noGrp="1"/>
          </p:cNvSpPr>
          <p:nvPr/>
        </p:nvSpPr>
        <p:spPr bwMode="auto">
          <a:xfrm>
            <a:off x="3810000" y="1987046"/>
            <a:ext cx="4648200" cy="2971800"/>
          </a:xfrm>
          <a:prstGeom prst="rect">
            <a:avLst/>
          </a:prstGeom>
          <a:blipFill>
            <a:blip r:embed="rId2" cstate="print"/>
            <a:srcRect/>
            <a:stretch>
              <a:fillRect l="1" t="-6797" r="-11476" b="-7808"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BA3844"/>
                </a:solidFill>
              </a:ln>
            </a:endParaRPr>
          </a:p>
        </p:txBody>
      </p:sp>
      <p:sp>
        <p:nvSpPr>
          <p:cNvPr id="10" name="Oval 9"/>
          <p:cNvSpPr/>
          <p:nvPr/>
        </p:nvSpPr>
        <p:spPr>
          <a:xfrm>
            <a:off x="5181600" y="2514600"/>
            <a:ext cx="1524000" cy="1524000"/>
          </a:xfrm>
          <a:prstGeom prst="ellipse">
            <a:avLst/>
          </a:prstGeom>
          <a:noFill/>
          <a:ln w="57150">
            <a:solidFill>
              <a:srgbClr val="B34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6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</a:rPr>
              <a:t>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</a:rPr>
              <a:t>Redevelopment</a:t>
            </a:r>
            <a:endParaRPr lang="en-US" b="1" dirty="0">
              <a:latin typeface="Franklin Gothic Medium Cond" panose="020B06060304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258094"/>
            <a:ext cx="4191000" cy="5257800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 smtClean="0">
                <a:solidFill>
                  <a:srgbClr val="B342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1: Law &amp; Education Building</a:t>
            </a: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—To accommodate Law School growth and other programs by System universities.</a:t>
            </a:r>
          </a:p>
          <a:p>
            <a:pPr marL="0" indent="0">
              <a:buNone/>
            </a:pP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7200" b="1" dirty="0" smtClean="0">
                <a:solidFill>
                  <a:srgbClr val="B342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2: Research Alliance Building</a:t>
            </a: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—To house research centers and other research and workforce activities, primarily by System agencies and the HSC.</a:t>
            </a:r>
          </a:p>
          <a:p>
            <a:pPr marL="0" indent="0">
              <a:buNone/>
            </a:pP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7200" b="1" dirty="0" smtClean="0">
                <a:solidFill>
                  <a:srgbClr val="B342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3: The Gateway </a:t>
            </a:r>
            <a:r>
              <a:rPr lang="en-US" sz="7200" b="1" dirty="0" smtClean="0">
                <a:solidFill>
                  <a:srgbClr val="B342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</a:t>
            </a: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—It </a:t>
            </a: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replace the Law School and would be the complex’s ‘front door,” providing added Law School space, administrative offices and conference space for professional development programs.</a:t>
            </a:r>
          </a:p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7200" b="1" dirty="0">
                <a:solidFill>
                  <a:srgbClr val="B342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three buildings </a:t>
            </a: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be on the </a:t>
            </a: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upcoming Capital </a:t>
            </a: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Plan, </a:t>
            </a: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 </a:t>
            </a: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 </a:t>
            </a: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gives approval </a:t>
            </a: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today.</a:t>
            </a:r>
          </a:p>
          <a:p>
            <a:endParaRPr lang="en-US" sz="7200" dirty="0" smtClean="0">
              <a:latin typeface="Franklin Gothic Medium Cond" panose="020B06060304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7200" dirty="0" smtClean="0">
              <a:latin typeface="Franklin Gothic Medium Cond" panose="020B06060304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7200" dirty="0">
              <a:latin typeface="Franklin Gothic Medium Cond" panose="020B0606030402020204" pitchFamily="34" charset="0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0"/>
          <a:stretch/>
        </p:blipFill>
        <p:spPr bwMode="auto">
          <a:xfrm>
            <a:off x="4419600" y="2398917"/>
            <a:ext cx="4267200" cy="2477883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7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</a:rPr>
              <a:t>Current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</a:rPr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17638"/>
            <a:ext cx="7620000" cy="513556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Discussions are continuing with officials from Fort Worth and Tarrant County on the details of the project.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Joe Elabd and Dr. David Stack are working with the universities and agencies on programming and space requirements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Law School is completing a POR for its eventual space needs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project will be added to the 5-year Capital Plan if the Board approves today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Requirements for all three buildings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be completed this summer.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Kim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McCuiston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currently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 of the Tarleton Chisholm Trail campus, will become Director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Ft. Worth downtown campus to manage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operations onsite on June 1.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Engineering Academy in cooperation with Tarrant County College was announced on May 13, 2022.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Preparations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being made for initial System presence in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downtown Fort Worth next Fall.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main current challenge is high construction cost estimates owing to supply chain problems and inflationary surge.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5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Timeline and Progress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>
            <a:normAutofit/>
          </a:bodyPr>
          <a:lstStyle/>
          <a:p>
            <a:pPr defTabSz="800100">
              <a:tabLst>
                <a:tab pos="2520950" algn="l"/>
              </a:tabLs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	First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meeting with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 and County officials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00100">
              <a:tabLst>
                <a:tab pos="2520950" algn="l"/>
              </a:tabLs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2021	MOI signed with City, County, Forth Worth Now</a:t>
            </a:r>
          </a:p>
          <a:p>
            <a:pPr defTabSz="800100">
              <a:tabLst>
                <a:tab pos="2520950" algn="l"/>
              </a:tabLs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2021	Public announcement of “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Aggieland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North”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00100">
              <a:tabLst>
                <a:tab pos="2573338" algn="l"/>
              </a:tabLs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January 2022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on Program of Requirements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begins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00100">
              <a:tabLst>
                <a:tab pos="2573338" algn="l"/>
              </a:tabLs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January 2022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Meetings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City and County on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details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00100">
              <a:tabLst>
                <a:tab pos="2573338" algn="l"/>
              </a:tabLs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13, 2022	Engineering Academy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announced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17563">
              <a:tabLst>
                <a:tab pos="2573338" algn="l"/>
              </a:tabLs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19, 2022	Projects added to Capital Plan</a:t>
            </a:r>
          </a:p>
          <a:p>
            <a:pPr defTabSz="800100">
              <a:tabLst>
                <a:tab pos="2573338" algn="l"/>
              </a:tabLs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1, 2022	Dr. Kim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McCuiston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joins as Director, FW Campus</a:t>
            </a:r>
          </a:p>
          <a:p>
            <a:pPr defTabSz="800100">
              <a:tabLst>
                <a:tab pos="2573338" algn="l"/>
              </a:tabLs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	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Architecture/design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 begins</a:t>
            </a:r>
          </a:p>
          <a:p>
            <a:pPr defTabSz="800100">
              <a:tabLst>
                <a:tab pos="2573338" algn="l"/>
              </a:tabLs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 2022	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Start” programs begin in Fort Worth</a:t>
            </a:r>
          </a:p>
          <a:p>
            <a:pPr defTabSz="769938">
              <a:tabLst>
                <a:tab pos="2573338" algn="l"/>
              </a:tabLs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	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construction approval by Board</a:t>
            </a:r>
          </a:p>
          <a:p>
            <a:pPr defTabSz="769938">
              <a:tabLst>
                <a:tab pos="2573338" algn="l"/>
              </a:tabLs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	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begins</a:t>
            </a:r>
          </a:p>
          <a:p>
            <a:pPr defTabSz="769938">
              <a:tabLst>
                <a:tab pos="2573338" algn="l"/>
              </a:tabLs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Winter 2024-24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Completion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Building 1 and possibly Building 2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59" y="114031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828" y="150615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669" y="187018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8863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2038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669" y="216668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01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4130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Current Rendition of Complex</a:t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(Looking East)</a:t>
            </a:r>
            <a:endParaRPr lang="en-US" sz="4000" b="1" dirty="0">
              <a:solidFill>
                <a:srgbClr val="B3423F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47372"/>
            <a:ext cx="70104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Looking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Northeast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-1390" b="-1"/>
          <a:stretch/>
        </p:blipFill>
        <p:spPr>
          <a:xfrm>
            <a:off x="1447800" y="1676400"/>
            <a:ext cx="6781800" cy="38634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7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Looking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Northwest</a:t>
            </a:r>
            <a:endParaRPr lang="en-US" sz="3100" b="1" dirty="0">
              <a:solidFill>
                <a:srgbClr val="B3423F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7" r="11579"/>
          <a:stretch/>
        </p:blipFill>
        <p:spPr>
          <a:xfrm>
            <a:off x="1676400" y="1387158"/>
            <a:ext cx="6172200" cy="41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B3423F"/>
                </a:solidFill>
                <a:latin typeface="Franklin Gothic Demi Cond" panose="020B0706030402020204" pitchFamily="34" charset="0"/>
              </a:rPr>
              <a:t>Looking West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C168-FF06-4637-B907-7961AED5A414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5398" r="11668"/>
          <a:stretch/>
        </p:blipFill>
        <p:spPr>
          <a:xfrm>
            <a:off x="1104900" y="1600200"/>
            <a:ext cx="6934200" cy="400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57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60415</TotalTime>
  <Words>484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Demi Cond</vt:lpstr>
      <vt:lpstr>Franklin Gothic Medium Cond</vt:lpstr>
      <vt:lpstr>Tahoma</vt:lpstr>
      <vt:lpstr>Wingdings</vt:lpstr>
      <vt:lpstr>Office Theme</vt:lpstr>
      <vt:lpstr>Update on the Fort Worth Initiative  Presented to the Board of Regents</vt:lpstr>
      <vt:lpstr>The Original Proposal</vt:lpstr>
      <vt:lpstr>The Redevelopment</vt:lpstr>
      <vt:lpstr>Current Activities</vt:lpstr>
      <vt:lpstr>Timeline and Progress</vt:lpstr>
      <vt:lpstr>Current Rendition of Complex (Looking East)</vt:lpstr>
      <vt:lpstr>Looking Northeast</vt:lpstr>
      <vt:lpstr>Looking Northwest</vt:lpstr>
      <vt:lpstr>Looking West</vt:lpstr>
      <vt:lpstr>Questions?</vt:lpstr>
    </vt:vector>
  </TitlesOfParts>
  <Company>TAMUS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Jenkins, Amy</dc:creator>
  <cp:lastModifiedBy>Hamilton, Billy</cp:lastModifiedBy>
  <cp:revision>142</cp:revision>
  <cp:lastPrinted>2022-05-04T22:05:40Z</cp:lastPrinted>
  <dcterms:created xsi:type="dcterms:W3CDTF">2017-04-05T18:55:54Z</dcterms:created>
  <dcterms:modified xsi:type="dcterms:W3CDTF">2022-05-16T17:36:31Z</dcterms:modified>
</cp:coreProperties>
</file>