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6" r:id="rId1"/>
  </p:sldMasterIdLst>
  <p:notesMasterIdLst>
    <p:notesMasterId r:id="rId16"/>
  </p:notesMasterIdLst>
  <p:handoutMasterIdLst>
    <p:handoutMasterId r:id="rId17"/>
  </p:handoutMasterIdLst>
  <p:sldIdLst>
    <p:sldId id="258" r:id="rId2"/>
    <p:sldId id="851" r:id="rId3"/>
    <p:sldId id="858" r:id="rId4"/>
    <p:sldId id="819" r:id="rId5"/>
    <p:sldId id="852" r:id="rId6"/>
    <p:sldId id="853" r:id="rId7"/>
    <p:sldId id="866" r:id="rId8"/>
    <p:sldId id="859" r:id="rId9"/>
    <p:sldId id="862" r:id="rId10"/>
    <p:sldId id="863" r:id="rId11"/>
    <p:sldId id="864" r:id="rId12"/>
    <p:sldId id="865" r:id="rId13"/>
    <p:sldId id="867" r:id="rId14"/>
    <p:sldId id="857" r:id="rId15"/>
  </p:sldIdLst>
  <p:sldSz cx="12192000" cy="6858000"/>
  <p:notesSz cx="9601200" cy="7315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41" autoAdjust="0"/>
    <p:restoredTop sz="74854" autoAdjust="0"/>
  </p:normalViewPr>
  <p:slideViewPr>
    <p:cSldViewPr snapToGrid="0">
      <p:cViewPr varScale="1">
        <p:scale>
          <a:sx n="101" d="100"/>
          <a:sy n="101" d="100"/>
        </p:scale>
        <p:origin x="8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35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C95DB53-BC40-4441-B343-A8ED4500C44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83357"/>
            <a:ext cx="4160838" cy="366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7ECCAE-81A1-4F3E-837D-8C556D8AAD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96" y="183106"/>
            <a:ext cx="4160838" cy="366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1872A-E8DA-4D9D-8AFE-D2E74F9F7E57}" type="datetimeFigureOut">
              <a:rPr lang="en-US" smtClean="0"/>
              <a:t>10/19/2024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8F1359-BF0B-460E-8223-89153395D2F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765383"/>
            <a:ext cx="4160838" cy="366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5B5BF-66E8-47D5-BD94-646E44EEBA7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96" y="6765383"/>
            <a:ext cx="4160838" cy="366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50C1D-D715-4B48-B554-2DCA1A071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8110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160953" cy="366251"/>
          </a:xfrm>
          <a:prstGeom prst="rect">
            <a:avLst/>
          </a:prstGeom>
        </p:spPr>
        <p:txBody>
          <a:bodyPr vert="horz" lIns="93776" tIns="46888" rIns="93776" bIns="468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626" y="1"/>
            <a:ext cx="4160953" cy="366251"/>
          </a:xfrm>
          <a:prstGeom prst="rect">
            <a:avLst/>
          </a:prstGeom>
        </p:spPr>
        <p:txBody>
          <a:bodyPr vert="horz" lIns="93776" tIns="46888" rIns="93776" bIns="46888" rtlCol="0"/>
          <a:lstStyle>
            <a:lvl1pPr algn="r">
              <a:defRPr sz="1200"/>
            </a:lvl1pPr>
          </a:lstStyle>
          <a:p>
            <a:fld id="{8221DE17-0662-4503-8EDA-B75468E588FC}" type="datetimeFigureOut">
              <a:rPr lang="en-US" smtClean="0"/>
              <a:t>10/19/2024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06675" y="914400"/>
            <a:ext cx="438785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76" tIns="46888" rIns="93776" bIns="468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59473" y="3520261"/>
            <a:ext cx="7682259" cy="2880953"/>
          </a:xfrm>
          <a:prstGeom prst="rect">
            <a:avLst/>
          </a:prstGeom>
        </p:spPr>
        <p:txBody>
          <a:bodyPr vert="horz" lIns="93776" tIns="46888" rIns="93776" bIns="4688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948949"/>
            <a:ext cx="4160953" cy="366251"/>
          </a:xfrm>
          <a:prstGeom prst="rect">
            <a:avLst/>
          </a:prstGeom>
        </p:spPr>
        <p:txBody>
          <a:bodyPr vert="horz" lIns="93776" tIns="46888" rIns="93776" bIns="468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626" y="6948949"/>
            <a:ext cx="4160953" cy="366251"/>
          </a:xfrm>
          <a:prstGeom prst="rect">
            <a:avLst/>
          </a:prstGeom>
        </p:spPr>
        <p:txBody>
          <a:bodyPr vert="horz" lIns="93776" tIns="46888" rIns="93776" bIns="46888" rtlCol="0" anchor="b"/>
          <a:lstStyle>
            <a:lvl1pPr algn="r">
              <a:defRPr sz="1200"/>
            </a:lvl1pPr>
          </a:lstStyle>
          <a:p>
            <a:fld id="{AF97833C-7BA3-4081-A5F7-40FEFA065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24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97833C-7BA3-4081-A5F7-40FEFA0657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987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5139CE6-2BC9-4AFE-95CC-DFC43BCE0938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651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21C40-F0E8-442E-BAF0-0DF6F94D48FF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697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E7FAE-D411-4466-BE9E-A1A202D7EB9A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331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EA34A-27F9-4247-A48A-FC96F4B43720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421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1D97-9ADB-4E40-8EB7-50F143FE55E1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786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A4DE8-D3A5-40C5-BFB9-0115776E0760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112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AC575-A1CD-4E0F-8AE1-1743176E35E4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6646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74D6F068-620F-4601-8475-45B2C8D2BB9C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130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4913630-C3A5-4E6E-A940-266E4A53ED69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65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ABEE-43EB-4FE0-8F3F-3867068AFD7F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642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1FCE7-4A03-430E-9BD9-D6F8D89262AA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47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910-3F43-4987-87F2-5E40179B54A5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75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5D9E0-195D-4B4E-A15D-43491673BA41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09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F5DF5-64A7-44D6-B406-4E227FC432C7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7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78D3-D083-4F73-8F3D-040B37721C8E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03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E49B3-20C6-46E4-959B-43BC13ADC217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594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B4A9-9DA1-4CA3-A65F-853A31BC6813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67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44C3CB7-3B87-41EE-B016-9A0BF32D2272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24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  <p:sldLayoutId id="2147483783" r:id="rId1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tedbonar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0619" y="1472544"/>
            <a:ext cx="10402043" cy="2274266"/>
          </a:xfrm>
        </p:spPr>
        <p:txBody>
          <a:bodyPr/>
          <a:lstStyle/>
          <a:p>
            <a:r>
              <a:rPr lang="en-US" sz="4000" dirty="0"/>
              <a:t>Student Veterans, Suicide, and Firearms: </a:t>
            </a:r>
            <a:br>
              <a:rPr lang="en-US" sz="4000" dirty="0"/>
            </a:br>
            <a:r>
              <a:rPr lang="en-US" sz="4000" dirty="0"/>
              <a:t>Reflections on a Difficult Conversation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150191"/>
            <a:ext cx="8825658" cy="186031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Ted C. Bonar, </a:t>
            </a:r>
            <a:r>
              <a:rPr lang="en-US" sz="2400" dirty="0" err="1">
                <a:solidFill>
                  <a:schemeClr val="bg1"/>
                </a:solidFill>
              </a:rPr>
              <a:t>Psy.d.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cap="small" dirty="0">
                <a:solidFill>
                  <a:schemeClr val="bg1"/>
                </a:solidFill>
              </a:rPr>
              <a:t>(he, him, his)</a:t>
            </a:r>
          </a:p>
          <a:p>
            <a:r>
              <a:rPr lang="en-US" sz="2000" cap="small" dirty="0" err="1">
                <a:solidFill>
                  <a:schemeClr val="bg1"/>
                </a:solidFill>
              </a:rPr>
              <a:t>Monteigne</a:t>
            </a:r>
            <a:r>
              <a:rPr lang="en-US" sz="2000" cap="small" dirty="0">
                <a:solidFill>
                  <a:schemeClr val="bg1"/>
                </a:solidFill>
              </a:rPr>
              <a:t> Long</a:t>
            </a:r>
          </a:p>
          <a:p>
            <a:r>
              <a:rPr lang="en-US" sz="2000" cap="small" dirty="0">
                <a:solidFill>
                  <a:schemeClr val="bg1"/>
                </a:solidFill>
              </a:rPr>
              <a:t>Abby Kinch, PhD</a:t>
            </a:r>
          </a:p>
          <a:p>
            <a:r>
              <a:rPr lang="en-US" sz="2000" cap="small" dirty="0">
                <a:solidFill>
                  <a:schemeClr val="bg1"/>
                </a:solidFill>
              </a:rPr>
              <a:t>R.J. Jenkins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DDC0860-7D4F-4771-9A84-A5AB7BEFD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0436E-319D-4AA6-A2DD-CE0A55EAD6CC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1185B-6B7D-4612-8A9B-8A781CB54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93BB9E-6373-497B-97AF-CF30607E8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58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7054D-68D2-F027-5F96-5B1DBC098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Panel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AAD31-5F10-DE69-E32B-5CF9ACEF6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119" y="2019477"/>
            <a:ext cx="9793761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3200" b="1" i="1" dirty="0">
                <a:solidFill>
                  <a:schemeClr val="accent3">
                    <a:lumMod val="75000"/>
                  </a:schemeClr>
                </a:solidFill>
              </a:rPr>
              <a:t>When, specifically,</a:t>
            </a:r>
            <a:r>
              <a:rPr lang="en-US" sz="3200" i="1" dirty="0"/>
              <a:t> can we have this discussion?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181FD-5E8D-5EC4-074A-AADCA628E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ABEE-43EB-4FE0-8F3F-3867068AFD7F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AFBAD-DF42-33C2-50CC-903216536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86AD2-EE9E-8BEB-3812-7864BFC27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797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7054D-68D2-F027-5F96-5B1DBC098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Panel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AAD31-5F10-DE69-E32B-5CF9ACEF6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119" y="2019477"/>
            <a:ext cx="9793761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3200" b="1" i="1" dirty="0">
                <a:solidFill>
                  <a:schemeClr val="accent3">
                    <a:lumMod val="75000"/>
                  </a:schemeClr>
                </a:solidFill>
              </a:rPr>
              <a:t>Who can/should,</a:t>
            </a:r>
            <a:r>
              <a:rPr lang="en-US" sz="3200" i="1" dirty="0"/>
              <a:t> lead this discussion?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181FD-5E8D-5EC4-074A-AADCA628E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ABEE-43EB-4FE0-8F3F-3867068AFD7F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AFBAD-DF42-33C2-50CC-903216536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86AD2-EE9E-8BEB-3812-7864BFC27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409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7054D-68D2-F027-5F96-5B1DBC098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Panel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AAD31-5F10-DE69-E32B-5CF9ACEF6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2610" y="2067102"/>
            <a:ext cx="7906780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3200" b="1" i="1" dirty="0">
                <a:solidFill>
                  <a:schemeClr val="accent3">
                    <a:lumMod val="75000"/>
                  </a:schemeClr>
                </a:solidFill>
              </a:rPr>
              <a:t>How do we engage student veterans</a:t>
            </a:r>
            <a:r>
              <a:rPr lang="en-US" sz="3200" i="1" dirty="0"/>
              <a:t> for this discussion?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181FD-5E8D-5EC4-074A-AADCA628E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ABEE-43EB-4FE0-8F3F-3867068AFD7F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AFBAD-DF42-33C2-50CC-903216536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86AD2-EE9E-8BEB-3812-7864BFC27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665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98D2B-E5F8-21CE-21D2-F05F9FAA2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B6975-BE60-0111-AE6B-285523B04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790" y="3226610"/>
            <a:ext cx="3750420" cy="1600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i="1" dirty="0">
                <a:solidFill>
                  <a:schemeClr val="accent3">
                    <a:lumMod val="75000"/>
                  </a:schemeClr>
                </a:solidFill>
              </a:rPr>
              <a:t>Full Panel</a:t>
            </a:r>
          </a:p>
          <a:p>
            <a:pPr marL="0" indent="0" algn="ctr">
              <a:buNone/>
            </a:pPr>
            <a:r>
              <a:rPr lang="en-US" sz="4000" b="1" i="1" dirty="0">
                <a:solidFill>
                  <a:schemeClr val="accent3">
                    <a:lumMod val="75000"/>
                  </a:schemeClr>
                </a:solidFill>
              </a:rPr>
              <a:t>Q/A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6DD0E-5888-957D-3257-734C652B2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ABEE-43EB-4FE0-8F3F-3867068AFD7F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6EAB4F-8CC5-3A19-A9AC-A48B5686F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23706-26C5-C570-033C-143CB0BE5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572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2E773-EA5B-2BE5-D568-C6B7591B4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04136-E13E-56EF-BD70-FDB9D8343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4075" y="2567593"/>
            <a:ext cx="3971925" cy="34163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Ted C. Bonar, PsyD</a:t>
            </a:r>
          </a:p>
          <a:p>
            <a:pPr marL="0" indent="0" algn="ctr">
              <a:buNone/>
            </a:pPr>
            <a:r>
              <a:rPr lang="en-US" sz="2800" dirty="0"/>
              <a:t>Clinical Psychologist</a:t>
            </a:r>
          </a:p>
          <a:p>
            <a:pPr marL="0" indent="0" algn="ctr">
              <a:buNone/>
            </a:pPr>
            <a:r>
              <a:rPr lang="en-US" sz="2800" dirty="0"/>
              <a:t>773.426.5147</a:t>
            </a:r>
          </a:p>
          <a:p>
            <a:pPr marL="0" indent="0" algn="ctr">
              <a:buNone/>
            </a:pPr>
            <a:r>
              <a:rPr lang="en-US" sz="2800" dirty="0"/>
              <a:t>tcbonar@gmail.com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www.tedbonar.com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C4425-A2A4-8FCB-2DC3-BF457224C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ABEE-43EB-4FE0-8F3F-3867068AFD7F}" type="datetime1">
              <a:rPr lang="en-US" smtClean="0"/>
              <a:t>10/19/2024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A96A9-9416-01A3-F024-72C6CB2D5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A639C-3154-E8F8-94FB-1FFBBB5CB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8587A9F-1354-5120-4DC7-AB1BE7BAA5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8976" y="2521760"/>
            <a:ext cx="3028949" cy="302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109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06930CB-92F5-D5A4-FFD2-0B884AAE6412}"/>
              </a:ext>
            </a:extLst>
          </p:cNvPr>
          <p:cNvSpPr txBox="1"/>
          <p:nvPr/>
        </p:nvSpPr>
        <p:spPr>
          <a:xfrm>
            <a:off x="6607975" y="3601216"/>
            <a:ext cx="5290984" cy="1371125"/>
          </a:xfrm>
          <a:prstGeom prst="rect">
            <a:avLst/>
          </a:prstGeom>
          <a:gradFill flip="none" rotWithShape="1">
            <a:gsLst>
              <a:gs pos="0">
                <a:srgbClr val="C00000">
                  <a:tint val="66000"/>
                  <a:satMod val="160000"/>
                </a:srgbClr>
              </a:gs>
              <a:gs pos="50000">
                <a:srgbClr val="C00000">
                  <a:tint val="44500"/>
                  <a:satMod val="160000"/>
                </a:srgbClr>
              </a:gs>
              <a:gs pos="100000">
                <a:srgbClr val="C00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045676-D37F-4D2A-A22C-9BC1E102300D}"/>
              </a:ext>
            </a:extLst>
          </p:cNvPr>
          <p:cNvSpPr txBox="1"/>
          <p:nvPr/>
        </p:nvSpPr>
        <p:spPr>
          <a:xfrm>
            <a:off x="450526" y="3601216"/>
            <a:ext cx="5290984" cy="13711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79EFB062-88E3-4FE0-B24D-1B1B4C209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 Problem of Veteran Suicide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50CDC-F9DB-42C8-AB90-13A711648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041" y="2530514"/>
            <a:ext cx="5605954" cy="29112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600" b="1" u="sng" dirty="0"/>
              <a:t>2022 – U.S. Population</a:t>
            </a:r>
          </a:p>
          <a:p>
            <a:pPr marL="0" indent="0" algn="ctr">
              <a:buNone/>
            </a:pPr>
            <a:r>
              <a:rPr lang="en-US" sz="2600" dirty="0"/>
              <a:t>49,476 suicide deaths</a:t>
            </a:r>
          </a:p>
          <a:p>
            <a:pPr marL="0" indent="0" algn="ctr">
              <a:buNone/>
            </a:pPr>
            <a:r>
              <a:rPr lang="en-US" sz="5400" b="1" dirty="0"/>
              <a:t>27,032 – 54.6%</a:t>
            </a:r>
          </a:p>
          <a:p>
            <a:pPr marL="0" indent="0" algn="ctr">
              <a:buNone/>
            </a:pPr>
            <a:r>
              <a:rPr lang="en-US" sz="2400" b="1" dirty="0"/>
              <a:t>Suicide Deaths by Firearm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972E312-1088-41D7-856C-351C69CA2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B4D86-2B41-44DF-87F9-169CBDA66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A60F46-BD91-4A3D-9CC9-2642643ABE3E}"/>
              </a:ext>
            </a:extLst>
          </p:cNvPr>
          <p:cNvSpPr txBox="1"/>
          <p:nvPr/>
        </p:nvSpPr>
        <p:spPr>
          <a:xfrm>
            <a:off x="689412" y="5299424"/>
            <a:ext cx="51281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Drapeau, C. W., &amp; McIntosh, J. L. (2024). U.S.A. suicide: 2022 Official final data. Minneapolis, MN: Suicide Awareness Voices of Education (SAVE), dated January 12, 2023, downloaded from https://save.org/about-suicide/suicidestatistics.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D61C331-06C5-4FC0-A4EF-B7C10FCE4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9EFB-83D7-4AC8-9E0D-3558FA6BE940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15F394D-D0D5-0BAE-35C8-6FEAB3D65086}"/>
              </a:ext>
            </a:extLst>
          </p:cNvPr>
          <p:cNvSpPr txBox="1">
            <a:spLocks/>
          </p:cNvSpPr>
          <p:nvPr/>
        </p:nvSpPr>
        <p:spPr>
          <a:xfrm>
            <a:off x="6573772" y="2530514"/>
            <a:ext cx="5364318" cy="2911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sz="2600" b="1" u="sng" dirty="0"/>
              <a:t>2021 – U.S. Veterans</a:t>
            </a:r>
          </a:p>
          <a:p>
            <a:pPr marL="0" indent="0" algn="ctr">
              <a:buFont typeface="Wingdings 3" charset="2"/>
              <a:buNone/>
            </a:pPr>
            <a:r>
              <a:rPr lang="en-US" sz="2600" dirty="0"/>
              <a:t>6,392 suicide deaths</a:t>
            </a:r>
          </a:p>
          <a:p>
            <a:pPr marL="0" indent="0" algn="ctr">
              <a:buFont typeface="Wingdings 3" charset="2"/>
              <a:buNone/>
            </a:pPr>
            <a:r>
              <a:rPr lang="en-US" sz="5400" b="1" dirty="0"/>
              <a:t>4,615 – 72.2%</a:t>
            </a:r>
          </a:p>
          <a:p>
            <a:pPr marL="0" indent="0" algn="ctr">
              <a:buFont typeface="Wingdings 3" charset="2"/>
              <a:buNone/>
            </a:pPr>
            <a:r>
              <a:rPr lang="en-US" sz="2400" b="1" dirty="0"/>
              <a:t>Suicide Deaths by Firearm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C708F8-E917-F945-0BC0-5F818BF02BD6}"/>
              </a:ext>
            </a:extLst>
          </p:cNvPr>
          <p:cNvSpPr txBox="1"/>
          <p:nvPr/>
        </p:nvSpPr>
        <p:spPr>
          <a:xfrm>
            <a:off x="6607975" y="5299424"/>
            <a:ext cx="5128182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U.S. Department of Veterans Affairs, Office of Mental Health and Suicide Prevention. 2023 National Veteran Suicide Prevention Annual Report. 2023. Retrieved October 15, 2024 from https://www.mentalhealth.va.gov/docs/data-sheets/2023/2023-National-Veteran-Suicide-Prevention-Annual-Report-FINAL-508.pdf.</a:t>
            </a:r>
          </a:p>
        </p:txBody>
      </p:sp>
    </p:spTree>
    <p:extLst>
      <p:ext uri="{BB962C8B-B14F-4D97-AF65-F5344CB8AC3E}">
        <p14:creationId xmlns:p14="http://schemas.microsoft.com/office/powerpoint/2010/main" val="30286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79EFB062-88E3-4FE0-B24D-1B1B4C209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 Problem of Veteran Suicide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972E312-1088-41D7-856C-351C69CA2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BB4D86-2B41-44DF-87F9-169CBDA66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D61C331-06C5-4FC0-A4EF-B7C10FCE4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9EFB-83D7-4AC8-9E0D-3558FA6BE940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AC708F8-E917-F945-0BC0-5F818BF02BD6}"/>
              </a:ext>
            </a:extLst>
          </p:cNvPr>
          <p:cNvSpPr txBox="1"/>
          <p:nvPr/>
        </p:nvSpPr>
        <p:spPr>
          <a:xfrm>
            <a:off x="6607975" y="5622607"/>
            <a:ext cx="5128182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U.S. Department of Veterans Affairs, Office of Mental Health and Suicide Prevention. 2023 National Veteran Suicide Prevention Annual Report. 2023. Retrieved October 15, 2024 from https://www.mentalhealth.va.gov/docs/data-sheets/2023/2023-National-Veteran-Suicide-Prevention-Annual-Report-FINAL-508.pdf.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CE54D3-3CFA-3F8A-B439-C3A00D906657}"/>
              </a:ext>
            </a:extLst>
          </p:cNvPr>
          <p:cNvSpPr txBox="1"/>
          <p:nvPr/>
        </p:nvSpPr>
        <p:spPr>
          <a:xfrm>
            <a:off x="1791629" y="3194825"/>
            <a:ext cx="86087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2">
                    <a:lumMod val="75000"/>
                  </a:schemeClr>
                </a:solidFill>
              </a:rPr>
              <a:t>Suicide is the second leading cause of death for all Veterans aged 18 – 44.</a:t>
            </a:r>
          </a:p>
        </p:txBody>
      </p:sp>
    </p:spTree>
    <p:extLst>
      <p:ext uri="{BB962C8B-B14F-4D97-AF65-F5344CB8AC3E}">
        <p14:creationId xmlns:p14="http://schemas.microsoft.com/office/powerpoint/2010/main" val="1162562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7">
            <a:extLst>
              <a:ext uri="{FF2B5EF4-FFF2-40B4-BE49-F238E27FC236}">
                <a16:creationId xmlns:a16="http://schemas.microsoft.com/office/drawing/2014/main" id="{78DCD24A-04F9-45B6-B55E-CCB10C470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975" y="2584627"/>
            <a:ext cx="4742924" cy="2286000"/>
          </a:xfrm>
        </p:spPr>
        <p:txBody>
          <a:bodyPr/>
          <a:lstStyle/>
          <a:p>
            <a:r>
              <a:rPr lang="en-US" sz="3600" b="1" dirty="0"/>
              <a:t>How should we address this problem?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0EE536E1-30E7-44A5-9C3D-6F3A2EEC5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4130" y="1143000"/>
            <a:ext cx="5444273" cy="4572000"/>
          </a:xfrm>
        </p:spPr>
        <p:txBody>
          <a:bodyPr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B01513"/>
              </a:buClr>
              <a:buSzPct val="80000"/>
              <a:buNone/>
              <a:tabLst/>
              <a:defRPr/>
            </a:pPr>
            <a:r>
              <a:rPr lang="en-US" sz="3000" b="1" dirty="0"/>
              <a:t>“I held a gun to my head last night. I’m not even sure why I didn’t do anything.”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439A46A-C671-44F9-A934-E031190E8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5C8F5D-5D28-423A-987F-1CAC44C94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5AEAFD-50AB-4F04-9EB3-27E9A74E1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52168-B36A-49EE-A22E-FAF52916141F}" type="datetime1">
              <a:rPr lang="en-US" smtClean="0"/>
              <a:t>10/19/2024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606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9CD641E8-61AA-4EDA-996B-E514AF610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 Problem of Suicide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275C4-C2C8-47CB-84B7-DF0202495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57" y="2347021"/>
            <a:ext cx="10732246" cy="4349615"/>
          </a:xfrm>
        </p:spPr>
        <p:txBody>
          <a:bodyPr>
            <a:normAutofit/>
          </a:bodyPr>
          <a:lstStyle/>
          <a:p>
            <a:r>
              <a:rPr lang="en-US" sz="2400" dirty="0"/>
              <a:t>Suicide is about psychological pain and the desire to be free from that pain.</a:t>
            </a:r>
          </a:p>
          <a:p>
            <a:r>
              <a:rPr lang="en-US" sz="2400" dirty="0"/>
              <a:t>Suicide is not about impulsiveness. (But crisis can escalate quickly.)</a:t>
            </a:r>
          </a:p>
          <a:p>
            <a:r>
              <a:rPr lang="en-US" sz="2400" dirty="0"/>
              <a:t>Suicidal crises are not mysterious.</a:t>
            </a:r>
          </a:p>
          <a:p>
            <a:r>
              <a:rPr lang="en-US" sz="2400" dirty="0"/>
              <a:t>Suicide crises are temporary.</a:t>
            </a:r>
          </a:p>
          <a:p>
            <a:r>
              <a:rPr lang="en-US" sz="2400" dirty="0"/>
              <a:t>Suicide attempts involving a firearm result in death 90% of the time.</a:t>
            </a:r>
          </a:p>
          <a:p>
            <a:r>
              <a:rPr lang="en-US" sz="2400" dirty="0"/>
              <a:t>Means substitution is rare.</a:t>
            </a:r>
          </a:p>
          <a:p>
            <a:r>
              <a:rPr lang="en-US" sz="2400" dirty="0"/>
              <a:t>Suicidal crises can be treated.</a:t>
            </a:r>
          </a:p>
          <a:p>
            <a:r>
              <a:rPr lang="en-US" sz="2400" dirty="0"/>
              <a:t>We can plan for hard days…Veterans are exceptional at this.</a:t>
            </a:r>
          </a:p>
          <a:p>
            <a:endParaRPr lang="en-US" sz="24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9AB8020-39AF-43CE-B166-06460572B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18D849-304B-44A5-9730-074272615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7601D2-B213-4A1B-A2CF-336C3E9B7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5FD0-60F7-46EE-8264-18E1961390EF}" type="datetime1">
              <a:rPr lang="en-US" smtClean="0"/>
              <a:t>10/19/2024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39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F47E9-C5A5-44A8-9BEE-D534967ED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Lethal Means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D9578-A780-494D-A52B-8B1E233F3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8276" y="2719321"/>
            <a:ext cx="7441407" cy="30764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Placing</a:t>
            </a:r>
          </a:p>
          <a:p>
            <a:pPr marL="0" indent="0" algn="ctr">
              <a:buNone/>
            </a:pPr>
            <a:r>
              <a:rPr lang="en-US" sz="3200" b="1" i="1" dirty="0"/>
              <a:t>TIME</a:t>
            </a:r>
            <a:r>
              <a:rPr lang="en-US" sz="3200" dirty="0"/>
              <a:t> and </a:t>
            </a:r>
            <a:r>
              <a:rPr lang="en-US" sz="3200" b="1" i="1" dirty="0"/>
              <a:t>DISTANCE</a:t>
            </a:r>
          </a:p>
          <a:p>
            <a:pPr marL="0" indent="0" algn="ctr">
              <a:buNone/>
            </a:pPr>
            <a:r>
              <a:rPr lang="en-US" sz="3200" dirty="0"/>
              <a:t>Between a person in crisis and an identifiable method of suicide.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64663-D041-4171-AC7C-3AF4B05AA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608109-9E6C-4D57-95A5-4A3C896D8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66C30D-3AA9-4FDA-A831-1C319C285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E40D-256B-45AA-91A6-8807318D2C47}" type="datetime1">
              <a:rPr lang="en-US" smtClean="0"/>
              <a:t>10/19/2024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15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9CD641E8-61AA-4EDA-996B-E514AF610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The Problem of…the conversation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275C4-C2C8-47CB-84B7-DF0202495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1592" y="2879902"/>
            <a:ext cx="8188815" cy="2530298"/>
          </a:xfrm>
        </p:spPr>
        <p:txBody>
          <a:bodyPr>
            <a:normAutofit/>
          </a:bodyPr>
          <a:lstStyle/>
          <a:p>
            <a:r>
              <a:rPr lang="en-US" sz="2400" dirty="0"/>
              <a:t>Campus, Veteran, Firearm-owner concerns</a:t>
            </a:r>
          </a:p>
          <a:p>
            <a:r>
              <a:rPr lang="en-US" sz="2400" dirty="0"/>
              <a:t>Common misunderstanding of what drives suicide</a:t>
            </a:r>
          </a:p>
          <a:p>
            <a:r>
              <a:rPr lang="en-US" sz="2400" dirty="0"/>
              <a:t>Having the conversation upstream of a suicide crisis</a:t>
            </a:r>
          </a:p>
          <a:p>
            <a:r>
              <a:rPr lang="en-US" sz="2400" dirty="0"/>
              <a:t>Chain of command…or the lack thereof</a:t>
            </a:r>
          </a:p>
          <a:p>
            <a:r>
              <a:rPr lang="en-US" sz="2400" dirty="0"/>
              <a:t>Others…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9AB8020-39AF-43CE-B166-06460572B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18D849-304B-44A5-9730-074272615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7601D2-B213-4A1B-A2CF-336C3E9B7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5FD0-60F7-46EE-8264-18E1961390EF}" type="datetime1">
              <a:rPr lang="en-US" smtClean="0"/>
              <a:t>10/19/2024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6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7054D-68D2-F027-5F96-5B1DBC098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Panel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AAD31-5F10-DE69-E32B-5CF9ACEF6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8664" y="2028059"/>
            <a:ext cx="8214671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3200" b="1" i="1" dirty="0">
                <a:solidFill>
                  <a:schemeClr val="accent3">
                    <a:lumMod val="75000"/>
                  </a:schemeClr>
                </a:solidFill>
              </a:rPr>
              <a:t>What are the needs</a:t>
            </a:r>
            <a:r>
              <a:rPr lang="en-US" sz="3200" i="1" dirty="0"/>
              <a:t> of having this conversation with student veterans?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181FD-5E8D-5EC4-074A-AADCA628E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ABEE-43EB-4FE0-8F3F-3867068AFD7F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AFBAD-DF42-33C2-50CC-903216536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86AD2-EE9E-8BEB-3812-7864BFC27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868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7054D-68D2-F027-5F96-5B1DBC098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Panel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AAD31-5F10-DE69-E32B-5CF9ACEF6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8664" y="2028059"/>
            <a:ext cx="8214671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3200" b="1" i="1" dirty="0">
                <a:solidFill>
                  <a:schemeClr val="accent3">
                    <a:lumMod val="75000"/>
                  </a:schemeClr>
                </a:solidFill>
              </a:rPr>
              <a:t>What are the challenges</a:t>
            </a:r>
            <a:r>
              <a:rPr lang="en-US" sz="3200" i="1" dirty="0"/>
              <a:t> of having this conversation with student veterans?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181FD-5E8D-5EC4-074A-AADCA628E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ABEE-43EB-4FE0-8F3F-3867068AFD7F}" type="datetime1">
              <a:rPr lang="en-US" smtClean="0"/>
              <a:t>10/19/2024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AFBAD-DF42-33C2-50CC-903216536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86AD2-EE9E-8BEB-3812-7864BFC27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928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55709</TotalTime>
  <Words>577</Words>
  <Application>Microsoft Office PowerPoint</Application>
  <PresentationFormat>Widescreen</PresentationFormat>
  <Paragraphs>116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Ion Boardroom</vt:lpstr>
      <vt:lpstr>Student Veterans, Suicide, and Firearms:  Reflections on a Difficult Conversation</vt:lpstr>
      <vt:lpstr>The Problem of Veteran Suicide</vt:lpstr>
      <vt:lpstr>The Problem of Veteran Suicide</vt:lpstr>
      <vt:lpstr>How should we address this problem?  </vt:lpstr>
      <vt:lpstr>The Problem of Suicide</vt:lpstr>
      <vt:lpstr>Lethal Means Safety</vt:lpstr>
      <vt:lpstr>The Problem of…the conversation</vt:lpstr>
      <vt:lpstr>Panel Discussion</vt:lpstr>
      <vt:lpstr>Panel Discussion</vt:lpstr>
      <vt:lpstr>Panel Discussion</vt:lpstr>
      <vt:lpstr>Panel Discussion</vt:lpstr>
      <vt:lpstr>Panel Discussion</vt:lpstr>
      <vt:lpstr>PowerPoint Presentation</vt:lpstr>
      <vt:lpstr>Thank You…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Ted Bonar</dc:creator>
  <cp:lastModifiedBy>Ted Bonar</cp:lastModifiedBy>
  <cp:revision>238</cp:revision>
  <cp:lastPrinted>2021-08-20T11:59:23Z</cp:lastPrinted>
  <dcterms:created xsi:type="dcterms:W3CDTF">2020-02-21T19:24:53Z</dcterms:created>
  <dcterms:modified xsi:type="dcterms:W3CDTF">2024-10-19T12:06:45Z</dcterms:modified>
</cp:coreProperties>
</file>