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handoutMasterIdLst>
    <p:handoutMasterId r:id="rId26"/>
  </p:handoutMasterIdLst>
  <p:sldIdLst>
    <p:sldId id="442" r:id="rId6"/>
    <p:sldId id="407" r:id="rId7"/>
    <p:sldId id="432" r:id="rId8"/>
    <p:sldId id="409" r:id="rId9"/>
    <p:sldId id="434" r:id="rId10"/>
    <p:sldId id="420" r:id="rId11"/>
    <p:sldId id="423" r:id="rId12"/>
    <p:sldId id="421" r:id="rId13"/>
    <p:sldId id="435" r:id="rId14"/>
    <p:sldId id="436" r:id="rId15"/>
    <p:sldId id="441" r:id="rId16"/>
    <p:sldId id="440" r:id="rId17"/>
    <p:sldId id="439" r:id="rId18"/>
    <p:sldId id="438" r:id="rId19"/>
    <p:sldId id="426" r:id="rId20"/>
    <p:sldId id="427" r:id="rId21"/>
    <p:sldId id="437" r:id="rId22"/>
    <p:sldId id="428" r:id="rId23"/>
    <p:sldId id="433" r:id="rId2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52D"/>
    <a:srgbClr val="421E24"/>
    <a:srgbClr val="E61F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CE451-5275-9E4D-A0C2-961DD5E898BB}" v="30" dt="2023-10-23T20:00:45.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64"/>
  </p:normalViewPr>
  <p:slideViewPr>
    <p:cSldViewPr snapToGrid="0">
      <p:cViewPr varScale="1">
        <p:scale>
          <a:sx n="128" d="100"/>
          <a:sy n="128" d="100"/>
        </p:scale>
        <p:origin x="176" y="3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27" tIns="45714" rIns="91427" bIns="45714" rtlCol="0"/>
          <a:lstStyle>
            <a:lvl1pPr algn="r">
              <a:defRPr sz="1200"/>
            </a:lvl1pPr>
          </a:lstStyle>
          <a:p>
            <a:fld id="{4E99B006-8151-423A-A93C-D12C0BD6AAD3}" type="datetimeFigureOut">
              <a:rPr lang="en-US" smtClean="0"/>
              <a:t>11/1/2023</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27" tIns="45714" rIns="91427" bIns="45714" rtlCol="0" anchor="b"/>
          <a:lstStyle>
            <a:lvl1pPr algn="r">
              <a:defRPr sz="1200"/>
            </a:lvl1pPr>
          </a:lstStyle>
          <a:p>
            <a:fld id="{97A5E89B-8974-447D-9C42-23FB30A72A18}" type="slidenum">
              <a:rPr lang="en-US" smtClean="0"/>
              <a:t>‹#›</a:t>
            </a:fld>
            <a:endParaRPr lang="en-US"/>
          </a:p>
        </p:txBody>
      </p:sp>
    </p:spTree>
    <p:extLst>
      <p:ext uri="{BB962C8B-B14F-4D97-AF65-F5344CB8AC3E}">
        <p14:creationId xmlns:p14="http://schemas.microsoft.com/office/powerpoint/2010/main" val="1212101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5265014" y="0"/>
            <a:ext cx="4029282" cy="350760"/>
          </a:xfrm>
          <a:prstGeom prst="rect">
            <a:avLst/>
          </a:prstGeom>
        </p:spPr>
        <p:txBody>
          <a:bodyPr vert="horz" lIns="91427" tIns="45714" rIns="91427" bIns="45714" rtlCol="0"/>
          <a:lstStyle>
            <a:lvl1pPr algn="r">
              <a:defRPr sz="1200"/>
            </a:lvl1pPr>
          </a:lstStyle>
          <a:p>
            <a:fld id="{912E346E-B5F4-4C6D-9038-BA65D66717CF}" type="datetimeFigureOut">
              <a:rPr lang="en-US" smtClean="0"/>
              <a:t>11/1/2023</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930483" y="3330420"/>
            <a:ext cx="7435436" cy="3154441"/>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443"/>
            <a:ext cx="4029282" cy="350760"/>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5265014" y="6658443"/>
            <a:ext cx="4029282" cy="350760"/>
          </a:xfrm>
          <a:prstGeom prst="rect">
            <a:avLst/>
          </a:prstGeom>
        </p:spPr>
        <p:txBody>
          <a:bodyPr vert="horz" lIns="91427" tIns="45714" rIns="91427" bIns="45714" rtlCol="0" anchor="b"/>
          <a:lstStyle>
            <a:lvl1pPr algn="r">
              <a:defRPr sz="1200"/>
            </a:lvl1pPr>
          </a:lstStyle>
          <a:p>
            <a:fld id="{E52ED67D-ED34-4FB4-AD19-5865CECCAF65}" type="slidenum">
              <a:rPr lang="en-US" smtClean="0"/>
              <a:t>‹#›</a:t>
            </a:fld>
            <a:endParaRPr lang="en-US"/>
          </a:p>
        </p:txBody>
      </p:sp>
    </p:spTree>
    <p:extLst>
      <p:ext uri="{BB962C8B-B14F-4D97-AF65-F5344CB8AC3E}">
        <p14:creationId xmlns:p14="http://schemas.microsoft.com/office/powerpoint/2010/main" val="1163202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ites.google.com/tamu.edu/valor2/hom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a:xfrm>
            <a:off x="930483" y="3912871"/>
            <a:ext cx="7435436" cy="2571990"/>
          </a:xfrm>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2</a:t>
            </a:fld>
            <a:endParaRPr lang="en-US"/>
          </a:p>
        </p:txBody>
      </p:sp>
    </p:spTree>
    <p:extLst>
      <p:ext uri="{BB962C8B-B14F-4D97-AF65-F5344CB8AC3E}">
        <p14:creationId xmlns:p14="http://schemas.microsoft.com/office/powerpoint/2010/main" val="277031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12</a:t>
            </a:fld>
            <a:endParaRPr lang="en-US"/>
          </a:p>
        </p:txBody>
      </p:sp>
    </p:spTree>
    <p:extLst>
      <p:ext uri="{BB962C8B-B14F-4D97-AF65-F5344CB8AC3E}">
        <p14:creationId xmlns:p14="http://schemas.microsoft.com/office/powerpoint/2010/main" val="40373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a:t>The idea is that asking the right questions lead to addressing the best answers. Typically, if your have that conversation, it will lead to answers that did not initially exist.</a:t>
            </a:r>
          </a:p>
        </p:txBody>
      </p:sp>
      <p:sp>
        <p:nvSpPr>
          <p:cNvPr id="4" name="Slide Number Placeholder 3"/>
          <p:cNvSpPr>
            <a:spLocks noGrp="1"/>
          </p:cNvSpPr>
          <p:nvPr>
            <p:ph type="sldNum" sz="quarter" idx="10"/>
          </p:nvPr>
        </p:nvSpPr>
        <p:spPr/>
        <p:txBody>
          <a:bodyPr/>
          <a:lstStyle/>
          <a:p>
            <a:fld id="{E52ED67D-ED34-4FB4-AD19-5865CECCAF65}" type="slidenum">
              <a:rPr lang="en-US" smtClean="0"/>
              <a:t>13</a:t>
            </a:fld>
            <a:endParaRPr lang="en-US"/>
          </a:p>
        </p:txBody>
      </p:sp>
    </p:spTree>
    <p:extLst>
      <p:ext uri="{BB962C8B-B14F-4D97-AF65-F5344CB8AC3E}">
        <p14:creationId xmlns:p14="http://schemas.microsoft.com/office/powerpoint/2010/main" val="1357768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14</a:t>
            </a:fld>
            <a:endParaRPr lang="en-US"/>
          </a:p>
        </p:txBody>
      </p:sp>
    </p:spTree>
    <p:extLst>
      <p:ext uri="{BB962C8B-B14F-4D97-AF65-F5344CB8AC3E}">
        <p14:creationId xmlns:p14="http://schemas.microsoft.com/office/powerpoint/2010/main" val="412449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15</a:t>
            </a:fld>
            <a:endParaRPr lang="en-US"/>
          </a:p>
        </p:txBody>
      </p:sp>
    </p:spTree>
    <p:extLst>
      <p:ext uri="{BB962C8B-B14F-4D97-AF65-F5344CB8AC3E}">
        <p14:creationId xmlns:p14="http://schemas.microsoft.com/office/powerpoint/2010/main" val="297928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16</a:t>
            </a:fld>
            <a:endParaRPr lang="en-US"/>
          </a:p>
        </p:txBody>
      </p:sp>
    </p:spTree>
    <p:extLst>
      <p:ext uri="{BB962C8B-B14F-4D97-AF65-F5344CB8AC3E}">
        <p14:creationId xmlns:p14="http://schemas.microsoft.com/office/powerpoint/2010/main" val="1403695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17</a:t>
            </a:fld>
            <a:endParaRPr lang="en-US"/>
          </a:p>
        </p:txBody>
      </p:sp>
    </p:spTree>
    <p:extLst>
      <p:ext uri="{BB962C8B-B14F-4D97-AF65-F5344CB8AC3E}">
        <p14:creationId xmlns:p14="http://schemas.microsoft.com/office/powerpoint/2010/main" val="67752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18</a:t>
            </a:fld>
            <a:endParaRPr lang="en-US"/>
          </a:p>
        </p:txBody>
      </p:sp>
    </p:spTree>
    <p:extLst>
      <p:ext uri="{BB962C8B-B14F-4D97-AF65-F5344CB8AC3E}">
        <p14:creationId xmlns:p14="http://schemas.microsoft.com/office/powerpoint/2010/main" val="29623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a:t>The idea is that asking the right questions lead to addressing the best answers. Typically, if your have that conversation, it will lead to answers that did not initially exist.</a:t>
            </a:r>
          </a:p>
        </p:txBody>
      </p:sp>
      <p:sp>
        <p:nvSpPr>
          <p:cNvPr id="4" name="Slide Number Placeholder 3"/>
          <p:cNvSpPr>
            <a:spLocks noGrp="1"/>
          </p:cNvSpPr>
          <p:nvPr>
            <p:ph type="sldNum" sz="quarter" idx="10"/>
          </p:nvPr>
        </p:nvSpPr>
        <p:spPr/>
        <p:txBody>
          <a:bodyPr/>
          <a:lstStyle/>
          <a:p>
            <a:fld id="{E52ED67D-ED34-4FB4-AD19-5865CECCAF65}" type="slidenum">
              <a:rPr lang="en-US" smtClean="0"/>
              <a:t>3</a:t>
            </a:fld>
            <a:endParaRPr lang="en-US"/>
          </a:p>
        </p:txBody>
      </p:sp>
    </p:spTree>
    <p:extLst>
      <p:ext uri="{BB962C8B-B14F-4D97-AF65-F5344CB8AC3E}">
        <p14:creationId xmlns:p14="http://schemas.microsoft.com/office/powerpoint/2010/main" val="145141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4</a:t>
            </a:fld>
            <a:endParaRPr lang="en-US"/>
          </a:p>
        </p:txBody>
      </p:sp>
    </p:spTree>
    <p:extLst>
      <p:ext uri="{BB962C8B-B14F-4D97-AF65-F5344CB8AC3E}">
        <p14:creationId xmlns:p14="http://schemas.microsoft.com/office/powerpoint/2010/main" val="98954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Peer student veterans can ask especially insightful questions of other student veterans. Their insights about satisfaction and relevance of resources are relayed to the leadership/decision makers and resource/service providers. Transactional to Transformational.</a:t>
            </a:r>
          </a:p>
        </p:txBody>
      </p:sp>
      <p:sp>
        <p:nvSpPr>
          <p:cNvPr id="4" name="Slide Number Placeholder 3"/>
          <p:cNvSpPr>
            <a:spLocks noGrp="1"/>
          </p:cNvSpPr>
          <p:nvPr>
            <p:ph type="sldNum" sz="quarter" idx="5"/>
          </p:nvPr>
        </p:nvSpPr>
        <p:spPr/>
        <p:txBody>
          <a:bodyPr/>
          <a:lstStyle/>
          <a:p>
            <a:fld id="{E52ED67D-ED34-4FB4-AD19-5865CECCAF65}" type="slidenum">
              <a:rPr lang="en-US" smtClean="0"/>
              <a:t>5</a:t>
            </a:fld>
            <a:endParaRPr lang="en-US"/>
          </a:p>
        </p:txBody>
      </p:sp>
    </p:spTree>
    <p:extLst>
      <p:ext uri="{BB962C8B-B14F-4D97-AF65-F5344CB8AC3E}">
        <p14:creationId xmlns:p14="http://schemas.microsoft.com/office/powerpoint/2010/main" val="291920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6</a:t>
            </a:fld>
            <a:endParaRPr lang="en-US"/>
          </a:p>
        </p:txBody>
      </p:sp>
    </p:spTree>
    <p:extLst>
      <p:ext uri="{BB962C8B-B14F-4D97-AF65-F5344CB8AC3E}">
        <p14:creationId xmlns:p14="http://schemas.microsoft.com/office/powerpoint/2010/main" val="242295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a:t>HOW-</a:t>
            </a:r>
          </a:p>
          <a:p>
            <a:pPr marL="171450" indent="-171450">
              <a:buFont typeface="Arial"/>
              <a:buChar char="•"/>
            </a:pPr>
            <a:r>
              <a:rPr lang="en-US"/>
              <a:t>Collect feedback on Aggie Veteran experiences through surveys, assessments, roundtable talks, and daily "water cooler" interactions</a:t>
            </a:r>
            <a:endParaRPr lang="en-US">
              <a:ea typeface="Calibri"/>
              <a:cs typeface="Calibri"/>
            </a:endParaRPr>
          </a:p>
          <a:p>
            <a:pPr marL="171450" indent="-171450">
              <a:buFont typeface="Arial"/>
              <a:buChar char="•"/>
            </a:pPr>
            <a:r>
              <a:rPr lang="en-US"/>
              <a:t>Analyze feedback</a:t>
            </a:r>
            <a:endParaRPr lang="en-US">
              <a:ea typeface="Calibri"/>
              <a:cs typeface="Calibri"/>
            </a:endParaRPr>
          </a:p>
          <a:p>
            <a:pPr marL="171450" indent="-171450">
              <a:buFont typeface="Arial"/>
              <a:buChar char="•"/>
            </a:pPr>
            <a:r>
              <a:rPr lang="en-US"/>
              <a:t>Translate that feedback into reoccurring themes</a:t>
            </a:r>
            <a:endParaRPr lang="en-US">
              <a:ea typeface="Calibri"/>
              <a:cs typeface="Calibri"/>
            </a:endParaRPr>
          </a:p>
          <a:p>
            <a:pPr marL="171450" indent="-171450">
              <a:buFont typeface="Arial"/>
              <a:buChar char="•"/>
            </a:pPr>
            <a:r>
              <a:rPr lang="en-US"/>
              <a:t>Present the evidenced-based findings to resource providers and decision makers.  </a:t>
            </a:r>
            <a:endParaRPr lang="en-US">
              <a:cs typeface="Calibri"/>
            </a:endParaRPr>
          </a:p>
          <a:p>
            <a:endParaRPr lang="en-US"/>
          </a:p>
          <a:p>
            <a:r>
              <a:rPr lang="en-US"/>
              <a:t>WHO-</a:t>
            </a:r>
            <a:endParaRPr lang="en-US">
              <a:ea typeface="Calibri"/>
              <a:cs typeface="Calibri"/>
            </a:endParaRPr>
          </a:p>
          <a:p>
            <a:pPr marL="171450" indent="-171450">
              <a:buFont typeface="Arial"/>
              <a:buChar char="•"/>
            </a:pPr>
            <a:r>
              <a:rPr lang="en-US"/>
              <a:t>We are experiencing the same things as the respondents</a:t>
            </a:r>
            <a:endParaRPr lang="en-US">
              <a:ea typeface="Calibri"/>
              <a:cs typeface="Calibri"/>
            </a:endParaRPr>
          </a:p>
          <a:p>
            <a:pPr marL="171450" indent="-171450">
              <a:buFont typeface="Arial"/>
              <a:buChar char="•"/>
            </a:pPr>
            <a:r>
              <a:rPr lang="en-US"/>
              <a:t>We have past and present shared experiences</a:t>
            </a:r>
          </a:p>
          <a:p>
            <a:pPr marL="171450" indent="-171450">
              <a:buFont typeface="Arial"/>
              <a:buChar char="•"/>
            </a:pPr>
            <a:r>
              <a:rPr lang="en-US"/>
              <a:t>We are a part of the community of people from whom we are gathering feedback</a:t>
            </a:r>
          </a:p>
          <a:p>
            <a:pPr marL="171450" indent="-171450">
              <a:buFont typeface="Arial"/>
              <a:buChar char="•"/>
            </a:pPr>
            <a:r>
              <a:rPr lang="en-US"/>
              <a:t>Meaning we are able to be more intuitive in what questions to ask</a:t>
            </a:r>
            <a:endParaRPr lang="en-US">
              <a:ea typeface="Calibri"/>
              <a:cs typeface="Calibri"/>
            </a:endParaRPr>
          </a:p>
          <a:p>
            <a:pPr marL="171450" indent="-171450">
              <a:buFont typeface="Arial"/>
              <a:buChar char="•"/>
            </a:pPr>
            <a:r>
              <a:rPr lang="en-US">
                <a:ea typeface="Calibri"/>
                <a:cs typeface="Calibri"/>
              </a:rPr>
              <a:t>AND we are able to interpret the feedback through shared contexts</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E52ED67D-ED34-4FB4-AD19-5865CECCAF65}" type="slidenum">
              <a:rPr lang="en-US" smtClean="0"/>
              <a:t>7</a:t>
            </a:fld>
            <a:endParaRPr lang="en-US"/>
          </a:p>
        </p:txBody>
      </p:sp>
    </p:spTree>
    <p:extLst>
      <p:ext uri="{BB962C8B-B14F-4D97-AF65-F5344CB8AC3E}">
        <p14:creationId xmlns:p14="http://schemas.microsoft.com/office/powerpoint/2010/main" val="100904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FIRST BULLETPOINT:</a:t>
            </a:r>
            <a:endParaRPr lang="en-US"/>
          </a:p>
          <a:p>
            <a:pPr marL="800100" lvl="1" indent="-171450">
              <a:buFont typeface="Arial"/>
              <a:buChar char="•"/>
            </a:pPr>
            <a:r>
              <a:rPr lang="en-US">
                <a:ea typeface="Calibri"/>
                <a:cs typeface="Calibri"/>
              </a:rPr>
              <a:t>Peer-led research allows more robust feedback from the communities that are immediately affected by the resources being provided</a:t>
            </a:r>
            <a:endParaRPr lang="en-US"/>
          </a:p>
          <a:p>
            <a:pPr marL="800100" lvl="1" indent="-171450">
              <a:buFont typeface="Arial"/>
              <a:buChar char="•"/>
            </a:pPr>
            <a:r>
              <a:rPr lang="en-US">
                <a:ea typeface="Calibri"/>
                <a:cs typeface="Calibri"/>
              </a:rPr>
              <a:t>Peer-led research can be easily integrated into current projects</a:t>
            </a:r>
          </a:p>
          <a:p>
            <a:pPr marL="171450" indent="-171450">
              <a:buFont typeface="Arial"/>
              <a:buChar char="•"/>
            </a:pPr>
            <a:r>
              <a:rPr lang="en-US">
                <a:ea typeface="Calibri"/>
                <a:cs typeface="Calibri"/>
              </a:rPr>
              <a:t>SECOND BULLETPOINT:</a:t>
            </a:r>
          </a:p>
          <a:p>
            <a:pPr marL="800100" lvl="1" indent="-171450">
              <a:buFont typeface="Arial"/>
              <a:buChar char="•"/>
            </a:pPr>
            <a:r>
              <a:rPr lang="en-US">
                <a:ea typeface="Calibri"/>
                <a:cs typeface="Calibri"/>
              </a:rPr>
              <a:t>We move from learning </a:t>
            </a:r>
            <a:r>
              <a:rPr lang="en-US" b="1">
                <a:ea typeface="Calibri"/>
                <a:cs typeface="Calibri"/>
              </a:rPr>
              <a:t>ABOUT</a:t>
            </a:r>
            <a:r>
              <a:rPr lang="en-US">
                <a:ea typeface="Calibri"/>
                <a:cs typeface="Calibri"/>
              </a:rPr>
              <a:t> our student veterans to learning </a:t>
            </a:r>
            <a:r>
              <a:rPr lang="en-US" b="1">
                <a:ea typeface="Calibri"/>
                <a:cs typeface="Calibri"/>
              </a:rPr>
              <a:t>FROM </a:t>
            </a:r>
            <a:r>
              <a:rPr lang="en-US">
                <a:ea typeface="Calibri"/>
                <a:cs typeface="Calibri"/>
              </a:rPr>
              <a:t> our student veterans</a:t>
            </a:r>
          </a:p>
          <a:p>
            <a:pPr marL="171450" indent="-171450">
              <a:buFont typeface="Arial"/>
              <a:buChar char="•"/>
            </a:pPr>
            <a:r>
              <a:rPr lang="en-US">
                <a:ea typeface="Calibri"/>
                <a:cs typeface="Calibri"/>
              </a:rPr>
              <a:t>THIRD BULLETPOINT:</a:t>
            </a:r>
          </a:p>
          <a:p>
            <a:pPr marL="800100" lvl="1" indent="-171450">
              <a:buFont typeface="Arial"/>
              <a:buChar char="•"/>
            </a:pPr>
            <a:r>
              <a:rPr lang="en-US">
                <a:ea typeface="Calibri"/>
                <a:cs typeface="Calibri"/>
              </a:rPr>
              <a:t>It increases student veterans' awareness of their own situations</a:t>
            </a:r>
          </a:p>
          <a:p>
            <a:pPr marL="800100" lvl="1" indent="-171450">
              <a:buFont typeface="Arial"/>
              <a:buChar char="•"/>
            </a:pPr>
            <a:r>
              <a:rPr lang="en-US">
                <a:ea typeface="Calibri"/>
                <a:cs typeface="Calibri"/>
              </a:rPr>
              <a:t>Encourages student veterans to be more proactive in activating change (personally or within their peer</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10"/>
          </p:nvPr>
        </p:nvSpPr>
        <p:spPr/>
        <p:txBody>
          <a:bodyPr/>
          <a:lstStyle/>
          <a:p>
            <a:fld id="{E52ED67D-ED34-4FB4-AD19-5865CECCAF65}" type="slidenum">
              <a:rPr lang="en-US" smtClean="0"/>
              <a:t>8</a:t>
            </a:fld>
            <a:endParaRPr lang="en-US"/>
          </a:p>
        </p:txBody>
      </p:sp>
    </p:spTree>
    <p:extLst>
      <p:ext uri="{BB962C8B-B14F-4D97-AF65-F5344CB8AC3E}">
        <p14:creationId xmlns:p14="http://schemas.microsoft.com/office/powerpoint/2010/main" val="116403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a:p>
            <a:pPr marL="800100" lvl="1" indent="-342900">
              <a:buFont typeface="Arial,Sans-Serif"/>
              <a:buChar char="•"/>
            </a:pPr>
            <a:r>
              <a:rPr lang="en-US" b="1" i="1" dirty="0"/>
              <a:t>Increased student veteran engagement</a:t>
            </a:r>
            <a:endParaRPr lang="en-US" dirty="0"/>
          </a:p>
          <a:p>
            <a:pPr marL="800100" lvl="1" indent="-342900">
              <a:buFont typeface="Arial,Sans-Serif"/>
              <a:buChar char="•"/>
            </a:pPr>
            <a:r>
              <a:rPr lang="en-US" b="1" i="1" dirty="0"/>
              <a:t>Aggie Veteran Canvas Community</a:t>
            </a:r>
            <a:endParaRPr lang="en-US" dirty="0"/>
          </a:p>
          <a:p>
            <a:pPr marL="1257300" lvl="2" indent="-342900">
              <a:buFont typeface="Arial,Sans-Serif"/>
              <a:buChar char="•"/>
            </a:pPr>
            <a:r>
              <a:rPr lang="en-US" b="1" i="1" dirty="0"/>
              <a:t>59,525 Hits from 08/28 - 10/9</a:t>
            </a:r>
            <a:endParaRPr lang="en-US" dirty="0"/>
          </a:p>
          <a:p>
            <a:pPr marL="800100" lvl="1" indent="-342900">
              <a:buFont typeface="Arial,Sans-Serif"/>
              <a:buChar char="•"/>
            </a:pPr>
            <a:r>
              <a:rPr lang="en-US" b="1" i="1" dirty="0"/>
              <a:t>VRSC Student Worker Information Hub Website</a:t>
            </a:r>
            <a:endParaRPr lang="en-US" dirty="0"/>
          </a:p>
          <a:p>
            <a:pPr marL="800100" lvl="1" indent="-342900">
              <a:buFont typeface="Arial,Sans-Serif"/>
              <a:buChar char="•"/>
            </a:pPr>
            <a:r>
              <a:rPr lang="en-US" b="1" i="1" dirty="0"/>
              <a:t>*Aggie Veteran Day Zero*</a:t>
            </a:r>
            <a:endParaRPr lang="en-US" dirty="0"/>
          </a:p>
          <a:p>
            <a:pPr marL="800100" lvl="1" indent="-342900">
              <a:buFont typeface="Arial,Sans-Serif"/>
              <a:buChar char="•"/>
            </a:pPr>
            <a:r>
              <a:rPr lang="en-US" b="1" i="1" dirty="0"/>
              <a:t>Increased diversity among participants</a:t>
            </a:r>
            <a:endParaRPr lang="en-US" dirty="0">
              <a:cs typeface="Calibri"/>
            </a:endParaRPr>
          </a:p>
          <a:p>
            <a:pPr marL="800100" lvl="1" indent="-342900">
              <a:buFont typeface="Arial,Sans-Serif"/>
              <a:buChar char="•"/>
            </a:pPr>
            <a:r>
              <a:rPr lang="en-US" b="1" i="1" dirty="0">
                <a:cs typeface="Calibri"/>
              </a:rPr>
              <a:t>VALOR2 Website</a:t>
            </a:r>
          </a:p>
          <a:p>
            <a:pPr lvl="2" indent="-342900">
              <a:buFont typeface="Arial,Sans-Serif"/>
              <a:buChar char="•"/>
            </a:pPr>
            <a:r>
              <a:rPr lang="en-US" b="1" i="1" dirty="0">
                <a:cs typeface="Calibri"/>
              </a:rPr>
              <a:t>Where we post redacted reports of our findings; self-made training videos; and information and resources that we have found useful</a:t>
            </a:r>
          </a:p>
          <a:p>
            <a:pPr lvl="2" indent="-342900">
              <a:buFont typeface="Arial,Sans-Serif"/>
              <a:buChar char="•"/>
            </a:pPr>
            <a:r>
              <a:rPr lang="en-US">
                <a:hlinkClick r:id="rId3"/>
              </a:rPr>
              <a:t>https://sites.google.com/tamu.edu/valor2/home</a:t>
            </a:r>
            <a:endParaRPr lang="en-US">
              <a:cs typeface="Calibri"/>
              <a:hlinkClick r:id="rId3"/>
            </a:endParaRPr>
          </a:p>
          <a:p>
            <a:pPr lvl="2" indent="-342900">
              <a:buFont typeface="Arial,Sans-Serif"/>
              <a:buChar char="•"/>
            </a:pPr>
            <a:endParaRPr lang="en-US">
              <a:cs typeface="Calibri"/>
            </a:endParaRPr>
          </a:p>
        </p:txBody>
      </p:sp>
      <p:sp>
        <p:nvSpPr>
          <p:cNvPr id="4" name="Slide Number Placeholder 3"/>
          <p:cNvSpPr>
            <a:spLocks noGrp="1"/>
          </p:cNvSpPr>
          <p:nvPr>
            <p:ph type="sldNum" sz="quarter" idx="10"/>
          </p:nvPr>
        </p:nvSpPr>
        <p:spPr/>
        <p:txBody>
          <a:bodyPr/>
          <a:lstStyle/>
          <a:p>
            <a:fld id="{E52ED67D-ED34-4FB4-AD19-5865CECCAF65}" type="slidenum">
              <a:rPr lang="en-US" smtClean="0"/>
              <a:t>9</a:t>
            </a:fld>
            <a:endParaRPr lang="en-US"/>
          </a:p>
        </p:txBody>
      </p:sp>
    </p:spTree>
    <p:extLst>
      <p:ext uri="{BB962C8B-B14F-4D97-AF65-F5344CB8AC3E}">
        <p14:creationId xmlns:p14="http://schemas.microsoft.com/office/powerpoint/2010/main" val="55065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1450" indent="-171450">
              <a:buFont typeface="Arial"/>
              <a:buChar char="•"/>
            </a:pPr>
            <a:r>
              <a:rPr lang="en-US">
                <a:cs typeface="Calibri"/>
              </a:rPr>
              <a:t>Make the PLAN yours = use the resources available</a:t>
            </a:r>
          </a:p>
          <a:p>
            <a:pPr marL="171450" indent="-171450">
              <a:buFont typeface="Arial"/>
              <a:buChar char="•"/>
            </a:pPr>
            <a:r>
              <a:rPr lang="en-US">
                <a:cs typeface="Calibri"/>
              </a:rPr>
              <a:t>You can use any of the free </a:t>
            </a:r>
            <a:r>
              <a:rPr lang="en-US" b="1">
                <a:cs typeface="Calibri"/>
              </a:rPr>
              <a:t>website</a:t>
            </a:r>
            <a:r>
              <a:rPr lang="en-US">
                <a:cs typeface="Calibri"/>
              </a:rPr>
              <a:t> platforms out there to create your own hub</a:t>
            </a:r>
          </a:p>
          <a:p>
            <a:pPr marL="800100" lvl="1" indent="-171450">
              <a:buFont typeface="Arial"/>
              <a:buChar char="•"/>
            </a:pPr>
            <a:r>
              <a:rPr lang="en-US">
                <a:cs typeface="Calibri"/>
              </a:rPr>
              <a:t>You can embed surveys or reports</a:t>
            </a:r>
          </a:p>
          <a:p>
            <a:pPr marL="800100" lvl="1" indent="-171450">
              <a:buFont typeface="Arial"/>
              <a:buChar char="•"/>
            </a:pPr>
            <a:r>
              <a:rPr lang="en-US">
                <a:cs typeface="Calibri"/>
              </a:rPr>
              <a:t>Even discussion boards to crowd source ideas</a:t>
            </a:r>
          </a:p>
          <a:p>
            <a:pPr marL="171450" indent="-171450">
              <a:buFont typeface="Arial"/>
              <a:buChar char="•"/>
            </a:pPr>
            <a:r>
              <a:rPr lang="en-US">
                <a:ea typeface="Calibri"/>
                <a:cs typeface="Calibri"/>
              </a:rPr>
              <a:t>LMS = Learning Management Systems</a:t>
            </a:r>
          </a:p>
          <a:p>
            <a:pPr marL="1085850" lvl="2" indent="-171450">
              <a:buFont typeface="Arial,Sans-Serif"/>
              <a:buChar char="•"/>
            </a:pPr>
            <a:r>
              <a:rPr lang="en-US"/>
              <a:t>There is most likely a way for you to tap into LMSs like:</a:t>
            </a:r>
            <a:endParaRPr lang="en-US">
              <a:ea typeface="Calibri"/>
              <a:cs typeface="Calibri"/>
            </a:endParaRPr>
          </a:p>
          <a:p>
            <a:pPr marL="1543050" lvl="3" indent="-171450">
              <a:buFont typeface="Arial,Sans-Serif"/>
              <a:buChar char="•"/>
            </a:pPr>
            <a:r>
              <a:rPr lang="en-US"/>
              <a:t>Canvas or Blackboard</a:t>
            </a:r>
            <a:endParaRPr lang="en-US">
              <a:ea typeface="Calibri"/>
              <a:cs typeface="Calibri"/>
            </a:endParaRPr>
          </a:p>
          <a:p>
            <a:pPr lvl="4" indent="-171450">
              <a:buFont typeface="Arial,Sans-Serif"/>
              <a:buChar char="•"/>
            </a:pPr>
            <a:r>
              <a:rPr lang="en-US"/>
              <a:t>Great way to reach your audience without adding extra work or adding to </a:t>
            </a:r>
            <a:r>
              <a:rPr lang="en-US" b="1"/>
              <a:t>EMAIL FATIGUE</a:t>
            </a:r>
            <a:endParaRPr lang="en-US">
              <a:ea typeface="Calibri"/>
              <a:cs typeface="Calibri"/>
            </a:endParaRPr>
          </a:p>
          <a:p>
            <a:pPr marL="171450" indent="-171450">
              <a:buFont typeface="Arial"/>
              <a:buChar char="•"/>
            </a:pPr>
            <a:r>
              <a:rPr lang="en-US">
                <a:cs typeface="Calibri"/>
              </a:rPr>
              <a:t>Tap into Peer Mentoring programs</a:t>
            </a:r>
          </a:p>
          <a:p>
            <a:pPr marL="800100" lvl="1" indent="-171450">
              <a:buFont typeface="Arial"/>
              <a:buChar char="•"/>
            </a:pPr>
            <a:r>
              <a:rPr lang="en-US">
                <a:cs typeface="Calibri"/>
              </a:rPr>
              <a:t>We use </a:t>
            </a:r>
            <a:r>
              <a:rPr lang="en-US" err="1">
                <a:cs typeface="Calibri"/>
              </a:rPr>
              <a:t>Eduology</a:t>
            </a:r>
            <a:endParaRPr lang="en-US">
              <a:cs typeface="Calibri"/>
            </a:endParaRPr>
          </a:p>
          <a:p>
            <a:pPr marL="800100" lvl="1" indent="-171450">
              <a:buFont typeface="Arial"/>
              <a:buChar char="•"/>
            </a:pPr>
            <a:r>
              <a:rPr lang="en-US">
                <a:cs typeface="Calibri"/>
              </a:rPr>
              <a:t>Mentoring programs are a great way for student workers working on your PLAN to gain some important soft skills:</a:t>
            </a:r>
          </a:p>
          <a:p>
            <a:pPr lvl="2" indent="-171450">
              <a:buFont typeface="Arial"/>
              <a:buChar char="•"/>
            </a:pPr>
            <a:r>
              <a:rPr lang="en-US">
                <a:cs typeface="Calibri"/>
              </a:rPr>
              <a:t>Active Listening</a:t>
            </a:r>
          </a:p>
          <a:p>
            <a:pPr lvl="2" indent="-171450">
              <a:buFont typeface="Arial"/>
              <a:buChar char="•"/>
            </a:pPr>
            <a:r>
              <a:rPr lang="en-US">
                <a:cs typeface="Calibri"/>
              </a:rPr>
              <a:t>Interpersonal communication</a:t>
            </a:r>
          </a:p>
          <a:p>
            <a:pPr lvl="2" indent="-171450">
              <a:buFont typeface="Arial"/>
              <a:buChar char="•"/>
            </a:pPr>
            <a:r>
              <a:rPr lang="en-US">
                <a:cs typeface="Calibri"/>
              </a:rPr>
              <a:t>Impromptu need assessment and resource triaging</a:t>
            </a:r>
          </a:p>
          <a:p>
            <a:pPr marL="171450" indent="-171450">
              <a:buFont typeface="Arial"/>
              <a:buChar char="•"/>
            </a:pPr>
            <a:r>
              <a:rPr lang="en-US">
                <a:cs typeface="Calibri"/>
              </a:rPr>
              <a:t>Assessment methods</a:t>
            </a:r>
          </a:p>
          <a:p>
            <a:pPr marL="800100" lvl="1" indent="-171450">
              <a:buFont typeface="Arial"/>
              <a:buChar char="•"/>
            </a:pPr>
            <a:r>
              <a:rPr lang="en-US">
                <a:cs typeface="Calibri"/>
              </a:rPr>
              <a:t>Many free platforms</a:t>
            </a:r>
          </a:p>
          <a:p>
            <a:pPr lvl="2" indent="-171450">
              <a:buFont typeface="Arial"/>
              <a:buChar char="•"/>
            </a:pPr>
            <a:r>
              <a:rPr lang="en-US">
                <a:cs typeface="Calibri"/>
              </a:rPr>
              <a:t>Google Forms</a:t>
            </a:r>
          </a:p>
          <a:p>
            <a:pPr lvl="2" indent="-171450">
              <a:buFont typeface="Arial"/>
              <a:buChar char="•"/>
            </a:pPr>
            <a:r>
              <a:rPr lang="en-US">
                <a:cs typeface="Calibri"/>
              </a:rPr>
              <a:t>Microsoft Forms</a:t>
            </a:r>
          </a:p>
          <a:p>
            <a:pPr lvl="2" indent="-171450">
              <a:buFont typeface="Arial"/>
              <a:buChar char="•"/>
            </a:pPr>
            <a:r>
              <a:rPr lang="en-US">
                <a:cs typeface="Calibri"/>
              </a:rPr>
              <a:t>Survey Monkey</a:t>
            </a:r>
          </a:p>
          <a:p>
            <a:pPr lvl="2" indent="-171450">
              <a:buFont typeface="Arial"/>
              <a:buChar char="•"/>
            </a:pPr>
            <a:r>
              <a:rPr lang="en-US">
                <a:cs typeface="Calibri"/>
              </a:rPr>
              <a:t>Etc.</a:t>
            </a:r>
          </a:p>
          <a:p>
            <a:pPr marL="800100" lvl="1" indent="-171450">
              <a:buFont typeface="Arial"/>
              <a:buChar char="•"/>
            </a:pPr>
            <a:r>
              <a:rPr lang="en-US">
                <a:cs typeface="Calibri"/>
              </a:rPr>
              <a:t>Does your school have any that you could piggyback off of?</a:t>
            </a:r>
          </a:p>
          <a:p>
            <a:pPr lvl="2" indent="-171450">
              <a:buFont typeface="Arial"/>
              <a:buChar char="•"/>
            </a:pPr>
            <a:r>
              <a:rPr lang="en-US">
                <a:cs typeface="Calibri"/>
              </a:rPr>
              <a:t>Qualtrics</a:t>
            </a:r>
          </a:p>
          <a:p>
            <a:pPr lvl="3" indent="-171450">
              <a:buFont typeface="Arial"/>
              <a:buChar char="•"/>
            </a:pPr>
            <a:r>
              <a:rPr lang="en-US">
                <a:cs typeface="Calibri"/>
              </a:rPr>
              <a:t>Offers more in-depth data collection and analysis</a:t>
            </a:r>
            <a:endParaRPr lang="en-US">
              <a:ea typeface="Calibri"/>
              <a:cs typeface="Calibri"/>
            </a:endParaRPr>
          </a:p>
          <a:p>
            <a:pPr marL="171450" indent="-171450">
              <a:buFont typeface="Arial"/>
              <a:buChar char="•"/>
            </a:pPr>
            <a:r>
              <a:rPr lang="en-US">
                <a:cs typeface="Calibri"/>
              </a:rPr>
              <a:t>How do you use the data?</a:t>
            </a:r>
          </a:p>
          <a:p>
            <a:pPr marL="800100" lvl="1" indent="-171450">
              <a:buFont typeface="Arial"/>
              <a:buChar char="•"/>
            </a:pPr>
            <a:r>
              <a:rPr lang="en-US">
                <a:cs typeface="Calibri"/>
              </a:rPr>
              <a:t>Are you a </a:t>
            </a:r>
            <a:r>
              <a:rPr lang="en-US" b="1">
                <a:cs typeface="Calibri"/>
              </a:rPr>
              <a:t>Contributor</a:t>
            </a:r>
            <a:r>
              <a:rPr lang="en-US">
                <a:cs typeface="Calibri"/>
              </a:rPr>
              <a:t>?</a:t>
            </a:r>
          </a:p>
          <a:p>
            <a:pPr lvl="2" indent="-171450">
              <a:buFont typeface="Arial"/>
              <a:buChar char="•"/>
            </a:pPr>
            <a:r>
              <a:rPr lang="en-US">
                <a:cs typeface="Calibri"/>
              </a:rPr>
              <a:t>Do you use the data to collaborate with other departments or resource providers? Do you share interpretations of the findings back with the student veterans?</a:t>
            </a:r>
          </a:p>
          <a:p>
            <a:pPr marL="800100" lvl="1" indent="-171450">
              <a:buFont typeface="Arial"/>
              <a:buChar char="•"/>
            </a:pPr>
            <a:r>
              <a:rPr lang="en-US">
                <a:cs typeface="Calibri"/>
              </a:rPr>
              <a:t>Or are you a </a:t>
            </a:r>
            <a:r>
              <a:rPr lang="en-US" b="1">
                <a:cs typeface="Calibri"/>
              </a:rPr>
              <a:t>consumer?</a:t>
            </a:r>
            <a:endParaRPr lang="en-US">
              <a:cs typeface="Calibri"/>
            </a:endParaRPr>
          </a:p>
          <a:p>
            <a:pPr lvl="2" indent="-171450">
              <a:buFont typeface="Arial"/>
              <a:buChar char="•"/>
            </a:pPr>
            <a:r>
              <a:rPr lang="en-US">
                <a:cs typeface="Calibri"/>
              </a:rPr>
              <a:t>Do you keep the data for your own use?</a:t>
            </a:r>
            <a:endParaRPr lang="en-US" b="1">
              <a:cs typeface="Calibri"/>
            </a:endParaRPr>
          </a:p>
          <a:p>
            <a:pPr marL="800100" lvl="1" indent="-171450">
              <a:buFont typeface="Arial"/>
              <a:buChar char="•"/>
            </a:pPr>
            <a:r>
              <a:rPr lang="en-US">
                <a:cs typeface="Calibri"/>
              </a:rPr>
              <a:t>Being a </a:t>
            </a:r>
            <a:r>
              <a:rPr lang="en-US" b="1">
                <a:cs typeface="Calibri"/>
              </a:rPr>
              <a:t>contributor</a:t>
            </a:r>
            <a:r>
              <a:rPr lang="en-US">
                <a:cs typeface="Calibri"/>
              </a:rPr>
              <a:t> is essential for establishing </a:t>
            </a:r>
            <a:r>
              <a:rPr lang="en-US" b="1">
                <a:cs typeface="Calibri"/>
              </a:rPr>
              <a:t>TRANSFORMATIONAL</a:t>
            </a:r>
            <a:r>
              <a:rPr lang="en-US">
                <a:cs typeface="Calibri"/>
              </a:rPr>
              <a:t> relationships, relationships that are continual, they encourage buy-in, and they establish trust</a:t>
            </a:r>
          </a:p>
          <a:p>
            <a:pPr marL="800100" lvl="1" indent="-171450">
              <a:buFont typeface="Arial"/>
              <a:buChar char="•"/>
            </a:pPr>
            <a:r>
              <a:rPr lang="en-US">
                <a:cs typeface="Calibri"/>
              </a:rPr>
              <a:t>Being a </a:t>
            </a:r>
            <a:r>
              <a:rPr lang="en-US" b="1">
                <a:cs typeface="Calibri"/>
              </a:rPr>
              <a:t>consumer </a:t>
            </a:r>
            <a:r>
              <a:rPr lang="en-US">
                <a:cs typeface="Calibri"/>
              </a:rPr>
              <a:t>creates an environment of </a:t>
            </a:r>
            <a:r>
              <a:rPr lang="en-US" b="1">
                <a:cs typeface="Calibri"/>
              </a:rPr>
              <a:t>TRANSACTIONAL </a:t>
            </a:r>
            <a:r>
              <a:rPr lang="en-US">
                <a:cs typeface="Calibri"/>
              </a:rPr>
              <a:t>relationships</a:t>
            </a:r>
          </a:p>
          <a:p>
            <a:pPr marL="914400" lvl="3" indent="-171450">
              <a:buFont typeface="Arial"/>
              <a:buChar char="•"/>
            </a:pPr>
            <a:r>
              <a:rPr lang="en-US">
                <a:cs typeface="Calibri"/>
              </a:rPr>
              <a:t>These relationships are grounded on reciprocity = </a:t>
            </a:r>
            <a:r>
              <a:rPr lang="en-US" b="1">
                <a:cs typeface="Calibri"/>
              </a:rPr>
              <a:t>"I need something, you can give it to me, end of relationship."</a:t>
            </a:r>
          </a:p>
          <a:p>
            <a:pPr marL="1371600" lvl="4" indent="-171450">
              <a:buFont typeface="Arial"/>
              <a:buChar char="•"/>
            </a:pPr>
            <a:r>
              <a:rPr lang="en-US" b="1">
                <a:cs typeface="Calibri"/>
              </a:rPr>
              <a:t>The relationship is only worth transaction involved at that moment.</a:t>
            </a:r>
          </a:p>
          <a:p>
            <a:pPr marL="457200" lvl="2" indent="-171450">
              <a:buFont typeface="Arial"/>
              <a:buChar char="•"/>
            </a:pPr>
            <a:r>
              <a:rPr lang="en-US" b="1">
                <a:cs typeface="Calibri"/>
              </a:rPr>
              <a:t>Information to Application</a:t>
            </a:r>
          </a:p>
          <a:p>
            <a:pPr marL="914400" lvl="3" indent="-171450">
              <a:buFont typeface="Arial"/>
              <a:buChar char="•"/>
            </a:pPr>
            <a:r>
              <a:rPr lang="en-US">
                <a:cs typeface="Calibri"/>
              </a:rPr>
              <a:t>It's important to be deliberate in how you use the feedback</a:t>
            </a:r>
            <a:endParaRPr lang="en-US" b="1">
              <a:cs typeface="Calibri"/>
            </a:endParaRPr>
          </a:p>
          <a:p>
            <a:pPr marL="914400" lvl="3" indent="-171450">
              <a:buFont typeface="Arial"/>
              <a:buChar char="•"/>
            </a:pPr>
            <a:r>
              <a:rPr lang="en-US">
                <a:cs typeface="Calibri"/>
              </a:rPr>
              <a:t>Is it reasonable? Is It actionable? Does it require being critical (in a healthy way, of course) of your own methods and possible cognitive biases?</a:t>
            </a:r>
          </a:p>
          <a:p>
            <a:pPr marL="800100" lvl="1" indent="-171450">
              <a:buFont typeface="Arial"/>
              <a:buChar char="•"/>
            </a:pPr>
            <a:endParaRPr lang="en-US">
              <a:cs typeface="Calibri"/>
            </a:endParaRPr>
          </a:p>
          <a:p>
            <a:endParaRPr lang="en-US"/>
          </a:p>
          <a:p>
            <a:r>
              <a:rPr lang="en-US"/>
              <a:t>Arthur Ashe-American professional tennis player. He won three Grand Slam titles in singles and two in doubles. Ashe was the first black player selected to the United States Davis Cup team, and the only black man ever to win the singles titles at Wimbledon, the US Open, and the Australian Open. He retired in 1980.</a:t>
            </a:r>
            <a:endParaRPr lang="en-US">
              <a:cs typeface="Calibri"/>
            </a:endParaRPr>
          </a:p>
          <a:p>
            <a:endParaRPr lang="en-US"/>
          </a:p>
          <a:p>
            <a:r>
              <a:rPr lang="en-US"/>
              <a:t>Simon Sinek</a:t>
            </a:r>
            <a:endParaRPr lang="en-US">
              <a:cs typeface="Calibri"/>
            </a:endParaRPr>
          </a:p>
          <a:p>
            <a:r>
              <a:rPr lang="en-US"/>
              <a:t> https://www.bing.com/videos/search?pglt=41&amp;q=the+why&amp;cvid=6a8baaa6a2cb4cd991ebccdefb66b009&amp;gs_lcrp=EgZjaHJvbWUqBAgAEAAyBAgAEAAyBAgBEC4yBAgCEAAyBAgDEAAyBAgEEAAyBAgFEAAyBAgGEAAyBAgHEAAyBAgIEAAyBwgJEEUY_FXSAQgyMTc4ajBqMagCALACAA&amp;PC=U531&amp;ru=%2fsearch%3fpglt%3d41%26q%3dthe%2bwhy%26cvid%3d6a8baaa6a2cb4cd991ebccdefb66b009%26gs_lcrp%3dEgZjaHJvbWUqBAgAEAAyBAgAEAAyBAgBEC4yBAgCEAAyBAgDEAAyBAgEEAAyBAgFEAAyBAgGEAAyBAgHEAAyBAgIEAAyBwgJEEUY_FXSAQgyMTc4ajBqMagCALACAA%26FORM%3dANSAB1%26PC%3dU531&amp;view=detail&amp;mmscn=vwrc&amp;mid=484371BAB50BEE96D615484371BAB50BEE96D615&amp;FORM=WRVORC  </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E52ED67D-ED34-4FB4-AD19-5865CECCAF65}" type="slidenum">
              <a:rPr lang="en-US" smtClean="0"/>
              <a:t>10</a:t>
            </a:fld>
            <a:endParaRPr lang="en-US"/>
          </a:p>
        </p:txBody>
      </p:sp>
    </p:spTree>
    <p:extLst>
      <p:ext uri="{BB962C8B-B14F-4D97-AF65-F5344CB8AC3E}">
        <p14:creationId xmlns:p14="http://schemas.microsoft.com/office/powerpoint/2010/main" val="92045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672867-4B84-3044-819A-BDD5809F0F3B}"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310612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72867-4B84-3044-819A-BDD5809F0F3B}"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296635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672867-4B84-3044-819A-BDD5809F0F3B}"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246036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3090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3090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672867-4B84-3044-819A-BDD5809F0F3B}"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408771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72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72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672867-4B84-3044-819A-BDD5809F0F3B}"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201637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672867-4B84-3044-819A-BDD5809F0F3B}"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179057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72867-4B84-3044-819A-BDD5809F0F3B}"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22640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628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4667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72867-4B84-3044-819A-BDD5809F0F3B}"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123214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72867-4B84-3044-819A-BDD5809F0F3B}"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A5241-12CB-C64D-AE38-6540AC6C648E}" type="slidenum">
              <a:rPr lang="en-US" smtClean="0"/>
              <a:pPr/>
              <a:t>‹#›</a:t>
            </a:fld>
            <a:endParaRPr lang="en-US"/>
          </a:p>
        </p:txBody>
      </p:sp>
    </p:spTree>
    <p:extLst>
      <p:ext uri="{BB962C8B-B14F-4D97-AF65-F5344CB8AC3E}">
        <p14:creationId xmlns:p14="http://schemas.microsoft.com/office/powerpoint/2010/main" val="207302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_Leath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301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69880"/>
            <a:ext cx="2844800" cy="225002"/>
          </a:xfrm>
          <a:prstGeom prst="rect">
            <a:avLst/>
          </a:prstGeom>
        </p:spPr>
        <p:txBody>
          <a:bodyPr vert="horz" lIns="91440" tIns="45720" rIns="91440" bIns="45720" rtlCol="0" anchor="ctr"/>
          <a:lstStyle>
            <a:lvl1pPr algn="l">
              <a:defRPr sz="1200">
                <a:solidFill>
                  <a:schemeClr val="tx1">
                    <a:tint val="75000"/>
                  </a:schemeClr>
                </a:solidFill>
              </a:defRPr>
            </a:lvl1pPr>
          </a:lstStyle>
          <a:p>
            <a:fld id="{B8672867-4B84-3044-819A-BDD5809F0F3B}" type="datetimeFigureOut">
              <a:rPr lang="en-US" smtClean="0"/>
              <a:pPr/>
              <a:t>11/1/2023</a:t>
            </a:fld>
            <a:endParaRPr lang="en-US"/>
          </a:p>
        </p:txBody>
      </p:sp>
      <p:sp>
        <p:nvSpPr>
          <p:cNvPr id="5" name="Footer Placeholder 4"/>
          <p:cNvSpPr>
            <a:spLocks noGrp="1"/>
          </p:cNvSpPr>
          <p:nvPr>
            <p:ph type="ftr" sz="quarter" idx="3"/>
          </p:nvPr>
        </p:nvSpPr>
        <p:spPr>
          <a:xfrm>
            <a:off x="4165600" y="6569880"/>
            <a:ext cx="3860800" cy="2250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569880"/>
            <a:ext cx="2844800" cy="225002"/>
          </a:xfrm>
          <a:prstGeom prst="rect">
            <a:avLst/>
          </a:prstGeom>
        </p:spPr>
        <p:txBody>
          <a:bodyPr vert="horz" lIns="91440" tIns="45720" rIns="91440" bIns="45720" rtlCol="0" anchor="ctr"/>
          <a:lstStyle>
            <a:lvl1pPr algn="r">
              <a:defRPr sz="1200">
                <a:solidFill>
                  <a:schemeClr val="tx1">
                    <a:tint val="75000"/>
                  </a:schemeClr>
                </a:solidFill>
              </a:defRPr>
            </a:lvl1pPr>
          </a:lstStyle>
          <a:p>
            <a:fld id="{F06A5241-12CB-C64D-AE38-6540AC6C648E}" type="slidenum">
              <a:rPr lang="en-US" smtClean="0"/>
              <a:pPr/>
              <a:t>‹#›</a:t>
            </a:fld>
            <a:endParaRPr lang="en-US"/>
          </a:p>
        </p:txBody>
      </p:sp>
    </p:spTree>
    <p:extLst>
      <p:ext uri="{BB962C8B-B14F-4D97-AF65-F5344CB8AC3E}">
        <p14:creationId xmlns:p14="http://schemas.microsoft.com/office/powerpoint/2010/main" val="855957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urldefense.com/v3/__https:/biologydictionary.net/water-cycle/__;!!KwNVnqRv!ErJqQsIJg-i8O83TKjZ1kLmjUmBBg61FnRzTYmySYh5q0IzNhS9xEXP5c6BLw2-zsj8nR8JBpq0aVEvJxxBNz1HH$&#820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urldefense.com/v3/__https:/biologydictionary.net/water-cycle/__;!!KwNVnqRv!ErJqQsIJg-i8O83TKjZ1kLmjUmBBg61FnRzTYmySYh5q0IzNhS9xEXP5c6BLw2-zsj8nR8JBpq0aVEvJxxBNz1HH$&#820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87136A-B25A-5F91-6094-706C71E3D2B0}"/>
              </a:ext>
            </a:extLst>
          </p:cNvPr>
          <p:cNvSpPr>
            <a:spLocks noGrp="1"/>
          </p:cNvSpPr>
          <p:nvPr>
            <p:ph type="title"/>
          </p:nvPr>
        </p:nvSpPr>
        <p:spPr>
          <a:xfrm>
            <a:off x="609600" y="274638"/>
            <a:ext cx="10972800" cy="1143000"/>
          </a:xfrm>
        </p:spPr>
        <p:txBody>
          <a:bodyPr>
            <a:normAutofit/>
          </a:bodyPr>
          <a:lstStyle/>
          <a:p>
            <a:r>
              <a:rPr lang="en-US" sz="6000" b="1" i="1" dirty="0">
                <a:solidFill>
                  <a:schemeClr val="accent1"/>
                </a:solidFill>
                <a:cs typeface="Arial"/>
              </a:rPr>
              <a:t>Welcome</a:t>
            </a:r>
            <a:endParaRPr lang="en-US" sz="6000" b="1" i="1">
              <a:solidFill>
                <a:schemeClr val="accent1"/>
              </a:solidFill>
              <a:cs typeface="Arial"/>
            </a:endParaRPr>
          </a:p>
        </p:txBody>
      </p:sp>
      <p:pic>
        <p:nvPicPr>
          <p:cNvPr id="4" name="Content Placeholder 3" descr="A qr code on a white background&#10;&#10;Description automatically generated">
            <a:extLst>
              <a:ext uri="{FF2B5EF4-FFF2-40B4-BE49-F238E27FC236}">
                <a16:creationId xmlns:a16="http://schemas.microsoft.com/office/drawing/2014/main" id="{1F5E7903-6008-316E-3554-1D16234E18C4}"/>
              </a:ext>
            </a:extLst>
          </p:cNvPr>
          <p:cNvPicPr>
            <a:picLocks noGrp="1" noChangeAspect="1"/>
          </p:cNvPicPr>
          <p:nvPr>
            <p:ph sz="half" idx="1"/>
          </p:nvPr>
        </p:nvPicPr>
        <p:blipFill>
          <a:blip r:embed="rId2"/>
          <a:stretch>
            <a:fillRect/>
          </a:stretch>
        </p:blipFill>
        <p:spPr>
          <a:xfrm>
            <a:off x="1147489" y="1600205"/>
            <a:ext cx="4309021" cy="4309021"/>
          </a:xfrm>
          <a:noFill/>
        </p:spPr>
      </p:pic>
      <p:sp>
        <p:nvSpPr>
          <p:cNvPr id="11" name="Content Placeholder 3">
            <a:extLst>
              <a:ext uri="{FF2B5EF4-FFF2-40B4-BE49-F238E27FC236}">
                <a16:creationId xmlns:a16="http://schemas.microsoft.com/office/drawing/2014/main" id="{0A5F4901-5747-C3D5-AB0D-0664430C26CA}"/>
              </a:ext>
            </a:extLst>
          </p:cNvPr>
          <p:cNvSpPr>
            <a:spLocks noGrp="1"/>
          </p:cNvSpPr>
          <p:nvPr>
            <p:ph sz="half" idx="2"/>
          </p:nvPr>
        </p:nvSpPr>
        <p:spPr>
          <a:xfrm>
            <a:off x="6095146" y="1753886"/>
            <a:ext cx="5384800" cy="4309020"/>
          </a:xfrm>
        </p:spPr>
        <p:txBody>
          <a:bodyPr vert="horz" lIns="91440" tIns="45720" rIns="91440" bIns="45720" rtlCol="0" anchor="t">
            <a:normAutofit/>
          </a:bodyPr>
          <a:lstStyle/>
          <a:p>
            <a:pPr marL="0" indent="0" algn="ctr">
              <a:buNone/>
            </a:pPr>
            <a:r>
              <a:rPr lang="en-US" sz="2400" dirty="0">
                <a:solidFill>
                  <a:schemeClr val="accent1"/>
                </a:solidFill>
                <a:latin typeface="Arial"/>
                <a:cs typeface="Arial"/>
              </a:rPr>
              <a:t>Thank you for attending our presentation! This survey is three (3) questions, and your participation will help military-affiliated students and resource providers better understand their community and how to address their needs. Your answers are completely anonymous and will be used to crowd-source ideas for getting feedback on our military-affiliated student communities.</a:t>
            </a:r>
          </a:p>
        </p:txBody>
      </p:sp>
    </p:spTree>
    <p:extLst>
      <p:ext uri="{BB962C8B-B14F-4D97-AF65-F5344CB8AC3E}">
        <p14:creationId xmlns:p14="http://schemas.microsoft.com/office/powerpoint/2010/main" val="401185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0803FF-8E9D-FAC4-2D39-73BA37FA868F}"/>
              </a:ext>
            </a:extLst>
          </p:cNvPr>
          <p:cNvSpPr txBox="1">
            <a:spLocks/>
          </p:cNvSpPr>
          <p:nvPr/>
        </p:nvSpPr>
        <p:spPr bwMode="auto">
          <a:xfrm>
            <a:off x="3213317" y="257470"/>
            <a:ext cx="5765366"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PLAN</a:t>
            </a:r>
          </a:p>
        </p:txBody>
      </p:sp>
      <p:sp>
        <p:nvSpPr>
          <p:cNvPr id="7" name="TextBox 6">
            <a:extLst>
              <a:ext uri="{FF2B5EF4-FFF2-40B4-BE49-F238E27FC236}">
                <a16:creationId xmlns:a16="http://schemas.microsoft.com/office/drawing/2014/main" id="{6EDAB0F8-7D91-3D25-92A8-E03B45900497}"/>
              </a:ext>
            </a:extLst>
          </p:cNvPr>
          <p:cNvSpPr txBox="1"/>
          <p:nvPr/>
        </p:nvSpPr>
        <p:spPr>
          <a:xfrm>
            <a:off x="425251" y="939642"/>
            <a:ext cx="11341497" cy="4278094"/>
          </a:xfrm>
          <a:prstGeom prst="rect">
            <a:avLst/>
          </a:prstGeom>
          <a:noFill/>
        </p:spPr>
        <p:txBody>
          <a:bodyPr wrap="square" lIns="0" tIns="45720" rIns="0" bIns="45720" rtlCol="0" anchor="t">
            <a:spAutoFit/>
          </a:bodyPr>
          <a:lstStyle/>
          <a:p>
            <a:r>
              <a:rPr lang="en-US" sz="3200" b="1" i="1">
                <a:solidFill>
                  <a:srgbClr val="75252D"/>
                </a:solidFill>
              </a:rPr>
              <a:t>“Where”</a:t>
            </a:r>
          </a:p>
          <a:p>
            <a:pPr marL="800100" lvl="1" indent="-342900">
              <a:buFont typeface="Arial" panose="020B0604020202020204" pitchFamily="34" charset="0"/>
              <a:buChar char="•"/>
            </a:pPr>
            <a:r>
              <a:rPr lang="en-US" sz="2400" b="1" i="1">
                <a:solidFill>
                  <a:srgbClr val="75252D"/>
                </a:solidFill>
              </a:rPr>
              <a:t>Make it yours</a:t>
            </a:r>
          </a:p>
          <a:p>
            <a:pPr marL="800100" lvl="1" indent="-342900">
              <a:buFont typeface="Arial" panose="020B0604020202020204" pitchFamily="34" charset="0"/>
              <a:buChar char="•"/>
            </a:pPr>
            <a:r>
              <a:rPr lang="en-US" sz="2400" b="1" i="1">
                <a:solidFill>
                  <a:srgbClr val="75252D"/>
                </a:solidFill>
              </a:rPr>
              <a:t>Website</a:t>
            </a:r>
          </a:p>
          <a:p>
            <a:pPr marL="800100" lvl="1" indent="-342900">
              <a:buFont typeface="Arial" panose="020B0604020202020204" pitchFamily="34" charset="0"/>
              <a:buChar char="•"/>
            </a:pPr>
            <a:r>
              <a:rPr lang="en-US" sz="2400" b="1" i="1">
                <a:solidFill>
                  <a:srgbClr val="75252D"/>
                </a:solidFill>
              </a:rPr>
              <a:t>LMS</a:t>
            </a:r>
            <a:endParaRPr lang="en-US" sz="2400" b="1" i="1">
              <a:solidFill>
                <a:srgbClr val="75252D"/>
              </a:solidFill>
              <a:cs typeface="Arial"/>
            </a:endParaRPr>
          </a:p>
          <a:p>
            <a:pPr marL="800100" lvl="1" indent="-342900">
              <a:buFont typeface="Arial" panose="020B0604020202020204" pitchFamily="34" charset="0"/>
              <a:buChar char="•"/>
            </a:pPr>
            <a:r>
              <a:rPr lang="en-US" sz="2400" b="1" i="1">
                <a:solidFill>
                  <a:srgbClr val="75252D"/>
                </a:solidFill>
              </a:rPr>
              <a:t>Peer Mentoring (</a:t>
            </a:r>
            <a:r>
              <a:rPr lang="en-US" sz="2400" b="1" i="1" err="1">
                <a:solidFill>
                  <a:srgbClr val="75252D"/>
                </a:solidFill>
              </a:rPr>
              <a:t>Eduology</a:t>
            </a:r>
            <a:r>
              <a:rPr lang="en-US" sz="2400" b="1" i="1">
                <a:solidFill>
                  <a:srgbClr val="75252D"/>
                </a:solidFill>
              </a:rPr>
              <a:t>)</a:t>
            </a:r>
            <a:endParaRPr lang="en-US" sz="2400" b="1" i="1">
              <a:solidFill>
                <a:srgbClr val="75252D"/>
              </a:solidFill>
              <a:cs typeface="Arial"/>
            </a:endParaRPr>
          </a:p>
          <a:p>
            <a:pPr marL="800100" lvl="1" indent="-342900">
              <a:buFont typeface="Arial" panose="020B0604020202020204" pitchFamily="34" charset="0"/>
              <a:buChar char="•"/>
            </a:pPr>
            <a:r>
              <a:rPr lang="en-US" sz="2400" b="1" i="1">
                <a:solidFill>
                  <a:srgbClr val="75252D"/>
                </a:solidFill>
              </a:rPr>
              <a:t>Assessment Methods</a:t>
            </a:r>
            <a:endParaRPr lang="en-US" sz="2400" b="1" i="1">
              <a:solidFill>
                <a:srgbClr val="75252D"/>
              </a:solidFill>
              <a:cs typeface="Arial"/>
            </a:endParaRPr>
          </a:p>
          <a:p>
            <a:pPr marL="1257300" lvl="2" indent="-342900">
              <a:buFont typeface="Arial" panose="020B0604020202020204" pitchFamily="34" charset="0"/>
              <a:buChar char="•"/>
            </a:pPr>
            <a:r>
              <a:rPr lang="en-US" sz="2400" b="1" i="1">
                <a:solidFill>
                  <a:srgbClr val="75252D"/>
                </a:solidFill>
              </a:rPr>
              <a:t>Mechanics-Qualtrics</a:t>
            </a:r>
            <a:endParaRPr lang="en-US" sz="2400" b="1" i="1">
              <a:solidFill>
                <a:srgbClr val="75252D"/>
              </a:solidFill>
              <a:cs typeface="Arial"/>
            </a:endParaRPr>
          </a:p>
          <a:p>
            <a:pPr marL="800100" lvl="1" indent="-342900">
              <a:buFont typeface="Arial" panose="020B0604020202020204" pitchFamily="34" charset="0"/>
              <a:buChar char="•"/>
            </a:pPr>
            <a:r>
              <a:rPr lang="en-US" sz="2400" b="1" i="1">
                <a:solidFill>
                  <a:srgbClr val="75252D"/>
                </a:solidFill>
              </a:rPr>
              <a:t>How do you use the data? </a:t>
            </a:r>
            <a:endParaRPr lang="en-US" sz="2400" b="1" i="1">
              <a:solidFill>
                <a:srgbClr val="75252D"/>
              </a:solidFill>
              <a:cs typeface="Arial"/>
            </a:endParaRPr>
          </a:p>
          <a:p>
            <a:pPr marL="1257300" lvl="2" indent="-342900">
              <a:buFont typeface="Arial" panose="020B0604020202020204" pitchFamily="34" charset="0"/>
              <a:buChar char="•"/>
            </a:pPr>
            <a:r>
              <a:rPr lang="en-US" sz="2400" b="1" i="1">
                <a:solidFill>
                  <a:srgbClr val="75252D"/>
                </a:solidFill>
              </a:rPr>
              <a:t>Contributor or Consumer?</a:t>
            </a:r>
            <a:endParaRPr lang="en-US" sz="2400" b="1" i="1">
              <a:solidFill>
                <a:srgbClr val="75252D"/>
              </a:solidFill>
              <a:cs typeface="Arial"/>
            </a:endParaRPr>
          </a:p>
          <a:p>
            <a:pPr marL="1257300" lvl="2" indent="-342900">
              <a:buFont typeface="Arial" panose="020B0604020202020204" pitchFamily="34" charset="0"/>
              <a:buChar char="•"/>
            </a:pPr>
            <a:r>
              <a:rPr lang="en-US" sz="2400" b="1" i="1">
                <a:solidFill>
                  <a:srgbClr val="75252D"/>
                </a:solidFill>
              </a:rPr>
              <a:t>Information to Application</a:t>
            </a:r>
            <a:endParaRPr lang="en-US" sz="2400" b="1" i="1">
              <a:solidFill>
                <a:srgbClr val="75252D"/>
              </a:solidFill>
              <a:cs typeface="Arial"/>
            </a:endParaRPr>
          </a:p>
          <a:p>
            <a:pPr marL="1257300" lvl="2" indent="-342900">
              <a:buFont typeface="Arial" panose="020B0604020202020204" pitchFamily="34" charset="0"/>
              <a:buChar char="•"/>
            </a:pPr>
            <a:endParaRPr lang="en-US" sz="2400" b="1" i="1">
              <a:solidFill>
                <a:srgbClr val="75252D"/>
              </a:solidFill>
            </a:endParaRPr>
          </a:p>
        </p:txBody>
      </p:sp>
      <p:sp>
        <p:nvSpPr>
          <p:cNvPr id="4" name="TextBox 3">
            <a:extLst>
              <a:ext uri="{FF2B5EF4-FFF2-40B4-BE49-F238E27FC236}">
                <a16:creationId xmlns:a16="http://schemas.microsoft.com/office/drawing/2014/main" id="{0AAF6AEA-4EFE-8E44-640B-972FC2B70229}"/>
              </a:ext>
            </a:extLst>
          </p:cNvPr>
          <p:cNvSpPr txBox="1"/>
          <p:nvPr/>
        </p:nvSpPr>
        <p:spPr>
          <a:xfrm>
            <a:off x="504620" y="4786463"/>
            <a:ext cx="10955197" cy="1323439"/>
          </a:xfrm>
          <a:prstGeom prst="rect">
            <a:avLst/>
          </a:prstGeom>
          <a:noFill/>
        </p:spPr>
        <p:txBody>
          <a:bodyPr wrap="square">
            <a:spAutoFit/>
          </a:bodyPr>
          <a:lstStyle/>
          <a:p>
            <a:r>
              <a:rPr lang="en-US" sz="3200" b="1" i="1">
                <a:solidFill>
                  <a:srgbClr val="75252D"/>
                </a:solidFill>
              </a:rPr>
              <a:t>“When”</a:t>
            </a:r>
          </a:p>
          <a:p>
            <a:pPr lvl="1"/>
            <a:r>
              <a:rPr lang="en-US" sz="2400" b="1" i="1">
                <a:solidFill>
                  <a:srgbClr val="75252D"/>
                </a:solidFill>
              </a:rPr>
              <a:t>“Start where you are. Use what you have. Do what you can.”</a:t>
            </a:r>
          </a:p>
          <a:p>
            <a:pPr lvl="1"/>
            <a:r>
              <a:rPr lang="en-US" sz="2400" b="1" i="1">
                <a:solidFill>
                  <a:srgbClr val="75252D"/>
                </a:solidFill>
              </a:rPr>
              <a:t>															   -Arthur Ashe</a:t>
            </a:r>
          </a:p>
        </p:txBody>
      </p:sp>
      <p:pic>
        <p:nvPicPr>
          <p:cNvPr id="6" name="Picture 5">
            <a:extLst>
              <a:ext uri="{FF2B5EF4-FFF2-40B4-BE49-F238E27FC236}">
                <a16:creationId xmlns:a16="http://schemas.microsoft.com/office/drawing/2014/main" id="{0586B284-EED0-60A7-FEC8-E8AFA4FD9AF5}"/>
              </a:ext>
            </a:extLst>
          </p:cNvPr>
          <p:cNvPicPr>
            <a:picLocks noChangeAspect="1"/>
          </p:cNvPicPr>
          <p:nvPr/>
        </p:nvPicPr>
        <p:blipFill>
          <a:blip r:embed="rId3"/>
          <a:stretch>
            <a:fillRect/>
          </a:stretch>
        </p:blipFill>
        <p:spPr>
          <a:xfrm>
            <a:off x="6281532" y="1610494"/>
            <a:ext cx="5049078" cy="3104394"/>
          </a:xfrm>
          <a:prstGeom prst="rect">
            <a:avLst/>
          </a:prstGeom>
          <a:ln>
            <a:noFill/>
          </a:ln>
          <a:effectLst>
            <a:softEdge rad="112500"/>
          </a:effectLst>
        </p:spPr>
      </p:pic>
    </p:spTree>
    <p:extLst>
      <p:ext uri="{BB962C8B-B14F-4D97-AF65-F5344CB8AC3E}">
        <p14:creationId xmlns:p14="http://schemas.microsoft.com/office/powerpoint/2010/main" val="263396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9E8C-9F2B-7C80-C347-21242DA95800}"/>
              </a:ext>
            </a:extLst>
          </p:cNvPr>
          <p:cNvSpPr>
            <a:spLocks noGrp="1"/>
          </p:cNvSpPr>
          <p:nvPr>
            <p:ph type="title"/>
          </p:nvPr>
        </p:nvSpPr>
        <p:spPr/>
        <p:txBody>
          <a:bodyPr/>
          <a:lstStyle/>
          <a:p>
            <a:r>
              <a:rPr lang="en-US" dirty="0">
                <a:solidFill>
                  <a:schemeClr val="accent1"/>
                </a:solidFill>
                <a:cs typeface="Arial"/>
              </a:rPr>
              <a:t>What is your PLAN?</a:t>
            </a:r>
          </a:p>
        </p:txBody>
      </p:sp>
      <p:pic>
        <p:nvPicPr>
          <p:cNvPr id="4" name="Content Placeholder 3" descr="A qr code with black squares&#10;&#10;Description automatically generated">
            <a:extLst>
              <a:ext uri="{FF2B5EF4-FFF2-40B4-BE49-F238E27FC236}">
                <a16:creationId xmlns:a16="http://schemas.microsoft.com/office/drawing/2014/main" id="{92C41C7B-4D52-DCC7-321B-4FD0C38D9D0C}"/>
              </a:ext>
            </a:extLst>
          </p:cNvPr>
          <p:cNvPicPr>
            <a:picLocks noGrp="1" noChangeAspect="1"/>
          </p:cNvPicPr>
          <p:nvPr>
            <p:ph idx="1"/>
          </p:nvPr>
        </p:nvPicPr>
        <p:blipFill>
          <a:blip r:embed="rId2"/>
          <a:stretch>
            <a:fillRect/>
          </a:stretch>
        </p:blipFill>
        <p:spPr>
          <a:xfrm>
            <a:off x="4038600" y="1693645"/>
            <a:ext cx="4114800" cy="4114800"/>
          </a:xfrm>
        </p:spPr>
      </p:pic>
    </p:spTree>
    <p:extLst>
      <p:ext uri="{BB962C8B-B14F-4D97-AF65-F5344CB8AC3E}">
        <p14:creationId xmlns:p14="http://schemas.microsoft.com/office/powerpoint/2010/main" val="419571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question mark">
            <a:extLst>
              <a:ext uri="{FF2B5EF4-FFF2-40B4-BE49-F238E27FC236}">
                <a16:creationId xmlns:a16="http://schemas.microsoft.com/office/drawing/2014/main" id="{AB7E878B-C7D4-EC31-8D61-8793D053203D}"/>
              </a:ext>
            </a:extLst>
          </p:cNvPr>
          <p:cNvPicPr>
            <a:picLocks noChangeAspect="1"/>
          </p:cNvPicPr>
          <p:nvPr/>
        </p:nvPicPr>
        <p:blipFill rotWithShape="1">
          <a:blip r:embed="rId3">
            <a:alphaModFix amt="40000"/>
          </a:blip>
          <a:srcRect r="-2" b="6263"/>
          <a:stretch/>
        </p:blipFill>
        <p:spPr>
          <a:xfrm>
            <a:off x="0" y="10"/>
            <a:ext cx="12191980" cy="6857990"/>
          </a:xfrm>
          <a:prstGeom prst="rect">
            <a:avLst/>
          </a:prstGeom>
        </p:spPr>
      </p:pic>
      <p:sp>
        <p:nvSpPr>
          <p:cNvPr id="4" name="Title 1">
            <a:extLst>
              <a:ext uri="{FF2B5EF4-FFF2-40B4-BE49-F238E27FC236}">
                <a16:creationId xmlns:a16="http://schemas.microsoft.com/office/drawing/2014/main" id="{601ADC68-9F46-75CB-2700-325075D5ED50}"/>
              </a:ext>
            </a:extLst>
          </p:cNvPr>
          <p:cNvSpPr txBox="1">
            <a:spLocks/>
          </p:cNvSpPr>
          <p:nvPr/>
        </p:nvSpPr>
        <p:spPr>
          <a:xfrm>
            <a:off x="3775355" y="5409282"/>
            <a:ext cx="4641289" cy="907275"/>
          </a:xfrm>
          <a:prstGeom prst="rect">
            <a:avLst/>
          </a:prstGeom>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w="3175" cmpd="sng">
                  <a:noFill/>
                </a:ln>
                <a:solidFill>
                  <a:srgbClr val="75252D"/>
                </a:solidFill>
                <a:effectLst/>
                <a:uLnTx/>
                <a:uFillTx/>
                <a:latin typeface="Corbel" panose="020B0503020204020204"/>
                <a:ea typeface="+mj-ea"/>
                <a:cs typeface="+mj-cs"/>
              </a:rPr>
              <a:t> </a:t>
            </a:r>
          </a:p>
        </p:txBody>
      </p:sp>
    </p:spTree>
    <p:extLst>
      <p:ext uri="{BB962C8B-B14F-4D97-AF65-F5344CB8AC3E}">
        <p14:creationId xmlns:p14="http://schemas.microsoft.com/office/powerpoint/2010/main" val="197740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question mark">
            <a:extLst>
              <a:ext uri="{FF2B5EF4-FFF2-40B4-BE49-F238E27FC236}">
                <a16:creationId xmlns:a16="http://schemas.microsoft.com/office/drawing/2014/main" id="{AB7E878B-C7D4-EC31-8D61-8793D053203D}"/>
              </a:ext>
            </a:extLst>
          </p:cNvPr>
          <p:cNvPicPr>
            <a:picLocks noChangeAspect="1"/>
          </p:cNvPicPr>
          <p:nvPr/>
        </p:nvPicPr>
        <p:blipFill rotWithShape="1">
          <a:blip r:embed="rId3">
            <a:alphaModFix amt="40000"/>
          </a:blip>
          <a:srcRect r="-2" b="6263"/>
          <a:stretch/>
        </p:blipFill>
        <p:spPr>
          <a:xfrm>
            <a:off x="0" y="10"/>
            <a:ext cx="12191980" cy="6857990"/>
          </a:xfrm>
          <a:prstGeom prst="rect">
            <a:avLst/>
          </a:prstGeom>
        </p:spPr>
      </p:pic>
      <p:sp>
        <p:nvSpPr>
          <p:cNvPr id="4" name="Title 1">
            <a:extLst>
              <a:ext uri="{FF2B5EF4-FFF2-40B4-BE49-F238E27FC236}">
                <a16:creationId xmlns:a16="http://schemas.microsoft.com/office/drawing/2014/main" id="{601ADC68-9F46-75CB-2700-325075D5ED50}"/>
              </a:ext>
            </a:extLst>
          </p:cNvPr>
          <p:cNvSpPr txBox="1">
            <a:spLocks/>
          </p:cNvSpPr>
          <p:nvPr/>
        </p:nvSpPr>
        <p:spPr>
          <a:xfrm>
            <a:off x="3775355" y="5409282"/>
            <a:ext cx="4641289" cy="907275"/>
          </a:xfrm>
          <a:prstGeom prst="rect">
            <a:avLst/>
          </a:prstGeom>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w="3175" cmpd="sng">
                  <a:noFill/>
                </a:ln>
                <a:solidFill>
                  <a:srgbClr val="75252D"/>
                </a:solidFill>
                <a:effectLst/>
                <a:uLnTx/>
                <a:uFillTx/>
                <a:latin typeface="Corbel" panose="020B0503020204020204"/>
                <a:ea typeface="+mj-ea"/>
                <a:cs typeface="+mj-cs"/>
              </a:rPr>
              <a:t> </a:t>
            </a:r>
          </a:p>
        </p:txBody>
      </p:sp>
      <p:sp>
        <p:nvSpPr>
          <p:cNvPr id="6" name="Title 1">
            <a:extLst>
              <a:ext uri="{FF2B5EF4-FFF2-40B4-BE49-F238E27FC236}">
                <a16:creationId xmlns:a16="http://schemas.microsoft.com/office/drawing/2014/main" id="{56AFA293-9EC4-F6D4-2E31-67AEB389CB54}"/>
              </a:ext>
            </a:extLst>
          </p:cNvPr>
          <p:cNvSpPr txBox="1">
            <a:spLocks/>
          </p:cNvSpPr>
          <p:nvPr/>
        </p:nvSpPr>
        <p:spPr>
          <a:xfrm>
            <a:off x="536437" y="896259"/>
            <a:ext cx="11119103" cy="28366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baseline="30000">
                <a:solidFill>
                  <a:srgbClr val="75252D"/>
                </a:solidFill>
                <a:cs typeface="Arial"/>
              </a:rPr>
              <a:t>Looking back on your experience as a student veteran, what questions do you believe resource providers should have asked you?</a:t>
            </a:r>
            <a:endParaRPr lang="en-US" sz="5400" baseline="30000">
              <a:solidFill>
                <a:srgbClr val="75252D"/>
              </a:solidFill>
              <a:cs typeface="Arial"/>
            </a:endParaRPr>
          </a:p>
        </p:txBody>
      </p:sp>
      <p:sp>
        <p:nvSpPr>
          <p:cNvPr id="7" name="Title 1">
            <a:extLst>
              <a:ext uri="{FF2B5EF4-FFF2-40B4-BE49-F238E27FC236}">
                <a16:creationId xmlns:a16="http://schemas.microsoft.com/office/drawing/2014/main" id="{360ADB3B-E2F1-39FC-0157-8D4FC4086B8B}"/>
              </a:ext>
            </a:extLst>
          </p:cNvPr>
          <p:cNvSpPr txBox="1">
            <a:spLocks/>
          </p:cNvSpPr>
          <p:nvPr/>
        </p:nvSpPr>
        <p:spPr>
          <a:xfrm>
            <a:off x="1299831" y="4036234"/>
            <a:ext cx="9592336" cy="181581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endParaRPr lang="en-US">
              <a:cs typeface="Arial"/>
            </a:endParaRPr>
          </a:p>
        </p:txBody>
      </p:sp>
      <p:sp>
        <p:nvSpPr>
          <p:cNvPr id="5" name="Title 1">
            <a:extLst>
              <a:ext uri="{FF2B5EF4-FFF2-40B4-BE49-F238E27FC236}">
                <a16:creationId xmlns:a16="http://schemas.microsoft.com/office/drawing/2014/main" id="{2D2B1CEE-AFC4-6BFC-2C7D-DC4A77AA4583}"/>
              </a:ext>
            </a:extLst>
          </p:cNvPr>
          <p:cNvSpPr txBox="1">
            <a:spLocks/>
          </p:cNvSpPr>
          <p:nvPr/>
        </p:nvSpPr>
        <p:spPr>
          <a:xfrm>
            <a:off x="536436" y="3210809"/>
            <a:ext cx="11119103" cy="28366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baseline="30000">
                <a:solidFill>
                  <a:srgbClr val="75252D"/>
                </a:solidFill>
                <a:cs typeface="Arial"/>
              </a:rPr>
              <a:t>Looking back on your experience as a resource provider, what questions do you believe student veterans should have asked you?</a:t>
            </a:r>
            <a:endParaRPr lang="en-US" sz="5400" baseline="30000">
              <a:solidFill>
                <a:srgbClr val="75252D"/>
              </a:solidFill>
              <a:cs typeface="Arial"/>
            </a:endParaRPr>
          </a:p>
        </p:txBody>
      </p:sp>
    </p:spTree>
    <p:extLst>
      <p:ext uri="{BB962C8B-B14F-4D97-AF65-F5344CB8AC3E}">
        <p14:creationId xmlns:p14="http://schemas.microsoft.com/office/powerpoint/2010/main" val="2171275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question mark">
            <a:extLst>
              <a:ext uri="{FF2B5EF4-FFF2-40B4-BE49-F238E27FC236}">
                <a16:creationId xmlns:a16="http://schemas.microsoft.com/office/drawing/2014/main" id="{AB7E878B-C7D4-EC31-8D61-8793D053203D}"/>
              </a:ext>
            </a:extLst>
          </p:cNvPr>
          <p:cNvPicPr>
            <a:picLocks noChangeAspect="1"/>
          </p:cNvPicPr>
          <p:nvPr/>
        </p:nvPicPr>
        <p:blipFill rotWithShape="1">
          <a:blip r:embed="rId3">
            <a:alphaModFix amt="40000"/>
          </a:blip>
          <a:srcRect r="-2" b="6263"/>
          <a:stretch/>
        </p:blipFill>
        <p:spPr>
          <a:xfrm>
            <a:off x="0" y="10"/>
            <a:ext cx="12191980" cy="6857990"/>
          </a:xfrm>
          <a:prstGeom prst="rect">
            <a:avLst/>
          </a:prstGeom>
        </p:spPr>
      </p:pic>
      <p:sp>
        <p:nvSpPr>
          <p:cNvPr id="4" name="Title 1">
            <a:extLst>
              <a:ext uri="{FF2B5EF4-FFF2-40B4-BE49-F238E27FC236}">
                <a16:creationId xmlns:a16="http://schemas.microsoft.com/office/drawing/2014/main" id="{601ADC68-9F46-75CB-2700-325075D5ED50}"/>
              </a:ext>
            </a:extLst>
          </p:cNvPr>
          <p:cNvSpPr txBox="1">
            <a:spLocks/>
          </p:cNvSpPr>
          <p:nvPr/>
        </p:nvSpPr>
        <p:spPr>
          <a:xfrm>
            <a:off x="3775355" y="5409282"/>
            <a:ext cx="4641289" cy="907275"/>
          </a:xfrm>
          <a:prstGeom prst="rect">
            <a:avLst/>
          </a:prstGeom>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w="3175" cmpd="sng">
                  <a:noFill/>
                </a:ln>
                <a:solidFill>
                  <a:srgbClr val="75252D"/>
                </a:solidFill>
                <a:effectLst/>
                <a:uLnTx/>
                <a:uFillTx/>
                <a:latin typeface="Corbel" panose="020B0503020204020204"/>
                <a:ea typeface="+mj-ea"/>
                <a:cs typeface="+mj-cs"/>
              </a:rPr>
              <a:t> </a:t>
            </a:r>
          </a:p>
        </p:txBody>
      </p:sp>
      <p:sp>
        <p:nvSpPr>
          <p:cNvPr id="5" name="Title 1">
            <a:extLst>
              <a:ext uri="{FF2B5EF4-FFF2-40B4-BE49-F238E27FC236}">
                <a16:creationId xmlns:a16="http://schemas.microsoft.com/office/drawing/2014/main" id="{F6168D3E-5DED-4DDF-8B60-F4F9A3940A84}"/>
              </a:ext>
            </a:extLst>
          </p:cNvPr>
          <p:cNvSpPr txBox="1">
            <a:spLocks/>
          </p:cNvSpPr>
          <p:nvPr/>
        </p:nvSpPr>
        <p:spPr>
          <a:xfrm>
            <a:off x="536438" y="2143168"/>
            <a:ext cx="11119103" cy="28366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baseline="30000">
                <a:solidFill>
                  <a:srgbClr val="75252D"/>
                </a:solidFill>
                <a:cs typeface="Arial"/>
              </a:rPr>
              <a:t>Looking back on your experience as a student veteran, what questions do you believe resource providers should have asked you?</a:t>
            </a:r>
            <a:endParaRPr lang="en-US" sz="5400" baseline="30000">
              <a:solidFill>
                <a:srgbClr val="75252D"/>
              </a:solidFill>
              <a:cs typeface="Arial"/>
            </a:endParaRPr>
          </a:p>
        </p:txBody>
      </p:sp>
    </p:spTree>
    <p:extLst>
      <p:ext uri="{BB962C8B-B14F-4D97-AF65-F5344CB8AC3E}">
        <p14:creationId xmlns:p14="http://schemas.microsoft.com/office/powerpoint/2010/main" val="161247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iagram&#10;&#10;Description automatically generated">
            <a:extLst>
              <a:ext uri="{FF2B5EF4-FFF2-40B4-BE49-F238E27FC236}">
                <a16:creationId xmlns:a16="http://schemas.microsoft.com/office/drawing/2014/main" id="{00A8E41C-7AD5-FCF0-4BEA-0A80E9D37483}"/>
              </a:ext>
            </a:extLst>
          </p:cNvPr>
          <p:cNvPicPr>
            <a:picLocks noChangeAspect="1"/>
          </p:cNvPicPr>
          <p:nvPr/>
        </p:nvPicPr>
        <p:blipFill>
          <a:blip r:embed="rId3"/>
          <a:stretch>
            <a:fillRect/>
          </a:stretch>
        </p:blipFill>
        <p:spPr>
          <a:xfrm>
            <a:off x="2346190" y="384281"/>
            <a:ext cx="7499620" cy="5397563"/>
          </a:xfrm>
          <a:prstGeom prst="rect">
            <a:avLst/>
          </a:prstGeom>
        </p:spPr>
      </p:pic>
      <p:sp>
        <p:nvSpPr>
          <p:cNvPr id="7" name="TextBox 6">
            <a:extLst>
              <a:ext uri="{FF2B5EF4-FFF2-40B4-BE49-F238E27FC236}">
                <a16:creationId xmlns:a16="http://schemas.microsoft.com/office/drawing/2014/main" id="{F9EF7423-5075-9C84-23F6-A68F603C04A4}"/>
              </a:ext>
            </a:extLst>
          </p:cNvPr>
          <p:cNvSpPr txBox="1"/>
          <p:nvPr/>
        </p:nvSpPr>
        <p:spPr>
          <a:xfrm>
            <a:off x="2617876" y="5789887"/>
            <a:ext cx="6956248"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600">
                <a:solidFill>
                  <a:prstClr val="black"/>
                </a:solidFill>
                <a:latin typeface="Arial"/>
                <a:cs typeface="Arial"/>
              </a:rPr>
              <a:t>VALOR</a:t>
            </a:r>
            <a:r>
              <a:rPr lang="en-US" sz="1600" baseline="30000">
                <a:solidFill>
                  <a:prstClr val="black"/>
                </a:solidFill>
                <a:latin typeface="Arial"/>
                <a:cs typeface="Arial"/>
              </a:rPr>
              <a:t>2</a:t>
            </a:r>
            <a:r>
              <a:rPr lang="en-US" sz="1600">
                <a:solidFill>
                  <a:prstClr val="black"/>
                </a:solidFill>
                <a:latin typeface="Arial"/>
                <a:cs typeface="Arial"/>
              </a:rPr>
              <a:t> gathers human intelligence (HUMINT). Think of HUMINT as the moisture in a water cycle. Where does rain come from?</a:t>
            </a:r>
          </a:p>
        </p:txBody>
      </p:sp>
      <p:sp>
        <p:nvSpPr>
          <p:cNvPr id="8" name="TextBox 7">
            <a:extLst>
              <a:ext uri="{FF2B5EF4-FFF2-40B4-BE49-F238E27FC236}">
                <a16:creationId xmlns:a16="http://schemas.microsoft.com/office/drawing/2014/main" id="{09D114AB-5336-9139-C5DD-B1F5E537396D}"/>
              </a:ext>
            </a:extLst>
          </p:cNvPr>
          <p:cNvSpPr txBox="1"/>
          <p:nvPr/>
        </p:nvSpPr>
        <p:spPr>
          <a:xfrm>
            <a:off x="7791449" y="5602192"/>
            <a:ext cx="13620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r>
              <a:rPr lang="en-US" sz="1000">
                <a:solidFill>
                  <a:prstClr val="black"/>
                </a:solidFill>
                <a:latin typeface="Corbel" panose="020B0503020204020204"/>
                <a:ea typeface="+mn-lt"/>
                <a:cs typeface="+mn-lt"/>
                <a:hlinkClick r:id="rId4"/>
              </a:rPr>
              <a:t>Biology Dictionary</a:t>
            </a:r>
            <a:endParaRPr lang="en-US">
              <a:solidFill>
                <a:prstClr val="black"/>
              </a:solidFill>
              <a:latin typeface="Corbel" panose="020B0503020204020204"/>
            </a:endParaRPr>
          </a:p>
        </p:txBody>
      </p:sp>
    </p:spTree>
    <p:extLst>
      <p:ext uri="{BB962C8B-B14F-4D97-AF65-F5344CB8AC3E}">
        <p14:creationId xmlns:p14="http://schemas.microsoft.com/office/powerpoint/2010/main" val="4118667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247A228A-422F-23D3-3998-F9EEA55179E4}"/>
              </a:ext>
            </a:extLst>
          </p:cNvPr>
          <p:cNvPicPr>
            <a:picLocks noChangeAspect="1"/>
          </p:cNvPicPr>
          <p:nvPr/>
        </p:nvPicPr>
        <p:blipFill>
          <a:blip r:embed="rId3"/>
          <a:stretch>
            <a:fillRect/>
          </a:stretch>
        </p:blipFill>
        <p:spPr>
          <a:xfrm>
            <a:off x="2542567" y="294247"/>
            <a:ext cx="7099082" cy="5124026"/>
          </a:xfrm>
          <a:prstGeom prst="rect">
            <a:avLst/>
          </a:prstGeom>
        </p:spPr>
      </p:pic>
      <p:sp>
        <p:nvSpPr>
          <p:cNvPr id="4" name="TextBox 3">
            <a:extLst>
              <a:ext uri="{FF2B5EF4-FFF2-40B4-BE49-F238E27FC236}">
                <a16:creationId xmlns:a16="http://schemas.microsoft.com/office/drawing/2014/main" id="{DCF781D9-F958-C792-C5BD-394DD443C037}"/>
              </a:ext>
            </a:extLst>
          </p:cNvPr>
          <p:cNvSpPr txBox="1"/>
          <p:nvPr/>
        </p:nvSpPr>
        <p:spPr>
          <a:xfrm>
            <a:off x="1793680" y="5418371"/>
            <a:ext cx="8604640"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600">
                <a:solidFill>
                  <a:prstClr val="black"/>
                </a:solidFill>
                <a:latin typeface="Arial"/>
                <a:cs typeface="Arial"/>
              </a:rPr>
              <a:t>VALOR</a:t>
            </a:r>
            <a:r>
              <a:rPr lang="en-US" sz="1600" baseline="30000">
                <a:solidFill>
                  <a:prstClr val="black"/>
                </a:solidFill>
                <a:latin typeface="Arial"/>
                <a:cs typeface="Arial"/>
              </a:rPr>
              <a:t>2</a:t>
            </a:r>
            <a:r>
              <a:rPr lang="en-US" sz="1600">
                <a:solidFill>
                  <a:prstClr val="black"/>
                </a:solidFill>
                <a:latin typeface="Arial"/>
                <a:cs typeface="Arial"/>
              </a:rPr>
              <a:t> gathers human intelligence (HUMINT). Think HUMINT - humidity, like a water cycle. Moisture is the human intelligence. Where does rain come from?</a:t>
            </a:r>
          </a:p>
        </p:txBody>
      </p:sp>
      <p:sp>
        <p:nvSpPr>
          <p:cNvPr id="5" name="TextBox 4">
            <a:extLst>
              <a:ext uri="{FF2B5EF4-FFF2-40B4-BE49-F238E27FC236}">
                <a16:creationId xmlns:a16="http://schemas.microsoft.com/office/drawing/2014/main" id="{831E3801-D99F-B628-99E0-37947B793F06}"/>
              </a:ext>
            </a:extLst>
          </p:cNvPr>
          <p:cNvSpPr txBox="1"/>
          <p:nvPr/>
        </p:nvSpPr>
        <p:spPr>
          <a:xfrm>
            <a:off x="1958854" y="5975420"/>
            <a:ext cx="82742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600" b="1" i="1">
                <a:solidFill>
                  <a:prstClr val="black"/>
                </a:solidFill>
                <a:latin typeface="Arial"/>
                <a:cs typeface="Arial"/>
              </a:rPr>
              <a:t>Not</a:t>
            </a:r>
            <a:r>
              <a:rPr lang="en-US" sz="1600">
                <a:solidFill>
                  <a:prstClr val="black"/>
                </a:solidFill>
                <a:latin typeface="Arial"/>
                <a:cs typeface="Arial"/>
              </a:rPr>
              <a:t> the sky...it comes from the </a:t>
            </a:r>
            <a:r>
              <a:rPr lang="en-US" sz="1600" u="sng">
                <a:solidFill>
                  <a:prstClr val="black"/>
                </a:solidFill>
                <a:latin typeface="Arial"/>
                <a:cs typeface="Arial"/>
              </a:rPr>
              <a:t>ground</a:t>
            </a:r>
            <a:r>
              <a:rPr lang="en-US" sz="1600">
                <a:solidFill>
                  <a:prstClr val="black"/>
                </a:solidFill>
                <a:latin typeface="Arial"/>
                <a:cs typeface="Arial"/>
              </a:rPr>
              <a:t> - through evaporation of moisture from the surface of the Earth.</a:t>
            </a:r>
          </a:p>
        </p:txBody>
      </p:sp>
    </p:spTree>
    <p:extLst>
      <p:ext uri="{BB962C8B-B14F-4D97-AF65-F5344CB8AC3E}">
        <p14:creationId xmlns:p14="http://schemas.microsoft.com/office/powerpoint/2010/main" val="805472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diagram of water cycle&#10;&#10;Description automatically generated">
            <a:extLst>
              <a:ext uri="{FF2B5EF4-FFF2-40B4-BE49-F238E27FC236}">
                <a16:creationId xmlns:a16="http://schemas.microsoft.com/office/drawing/2014/main" id="{00A8E41C-7AD5-FCF0-4BEA-0A80E9D37483}"/>
              </a:ext>
            </a:extLst>
          </p:cNvPr>
          <p:cNvPicPr>
            <a:picLocks noChangeAspect="1"/>
          </p:cNvPicPr>
          <p:nvPr/>
        </p:nvPicPr>
        <p:blipFill>
          <a:blip r:embed="rId3"/>
          <a:stretch>
            <a:fillRect/>
          </a:stretch>
        </p:blipFill>
        <p:spPr>
          <a:xfrm>
            <a:off x="1789116" y="340897"/>
            <a:ext cx="8613767" cy="6150229"/>
          </a:xfrm>
          <a:prstGeom prst="rect">
            <a:avLst/>
          </a:prstGeom>
        </p:spPr>
      </p:pic>
      <p:sp>
        <p:nvSpPr>
          <p:cNvPr id="8" name="TextBox 7">
            <a:extLst>
              <a:ext uri="{FF2B5EF4-FFF2-40B4-BE49-F238E27FC236}">
                <a16:creationId xmlns:a16="http://schemas.microsoft.com/office/drawing/2014/main" id="{09D114AB-5336-9139-C5DD-B1F5E537396D}"/>
              </a:ext>
            </a:extLst>
          </p:cNvPr>
          <p:cNvSpPr txBox="1"/>
          <p:nvPr/>
        </p:nvSpPr>
        <p:spPr>
          <a:xfrm>
            <a:off x="10458449" y="5132587"/>
            <a:ext cx="13620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r>
              <a:rPr lang="en-US" sz="1000">
                <a:solidFill>
                  <a:prstClr val="black"/>
                </a:solidFill>
                <a:latin typeface="Corbel" panose="020B0503020204020204"/>
                <a:ea typeface="+mn-lt"/>
                <a:cs typeface="+mn-lt"/>
                <a:hlinkClick r:id="rId4"/>
              </a:rPr>
              <a:t>Biology Dictionary</a:t>
            </a:r>
            <a:endParaRPr lang="en-US">
              <a:solidFill>
                <a:prstClr val="black"/>
              </a:solidFill>
              <a:latin typeface="Corbel" panose="020B0503020204020204"/>
            </a:endParaRPr>
          </a:p>
        </p:txBody>
      </p:sp>
      <p:sp>
        <p:nvSpPr>
          <p:cNvPr id="2" name="TextBox 1">
            <a:extLst>
              <a:ext uri="{FF2B5EF4-FFF2-40B4-BE49-F238E27FC236}">
                <a16:creationId xmlns:a16="http://schemas.microsoft.com/office/drawing/2014/main" id="{B8E77A62-8F52-F94B-BCB3-1018E50ECC34}"/>
              </a:ext>
            </a:extLst>
          </p:cNvPr>
          <p:cNvSpPr txBox="1"/>
          <p:nvPr/>
        </p:nvSpPr>
        <p:spPr>
          <a:xfrm>
            <a:off x="5343770" y="5734538"/>
            <a:ext cx="1807308" cy="46166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Arial"/>
              </a:rPr>
              <a:t>VALOR</a:t>
            </a:r>
            <a:r>
              <a:rPr lang="en-US" sz="1200" b="1" baseline="30000">
                <a:cs typeface="Arial"/>
              </a:rPr>
              <a:t>2</a:t>
            </a:r>
            <a:r>
              <a:rPr lang="en-US" sz="1200" b="1">
                <a:cs typeface="Arial"/>
              </a:rPr>
              <a:t> collects ground-level insight</a:t>
            </a:r>
            <a:endParaRPr lang="en-US" b="1">
              <a:cs typeface="Arial"/>
            </a:endParaRPr>
          </a:p>
        </p:txBody>
      </p:sp>
      <p:sp>
        <p:nvSpPr>
          <p:cNvPr id="3" name="TextBox 2">
            <a:extLst>
              <a:ext uri="{FF2B5EF4-FFF2-40B4-BE49-F238E27FC236}">
                <a16:creationId xmlns:a16="http://schemas.microsoft.com/office/drawing/2014/main" id="{1C7B59E2-C1EF-3CF6-9814-6BE5E95B401F}"/>
              </a:ext>
            </a:extLst>
          </p:cNvPr>
          <p:cNvSpPr txBox="1"/>
          <p:nvPr/>
        </p:nvSpPr>
        <p:spPr>
          <a:xfrm>
            <a:off x="1963615" y="1865922"/>
            <a:ext cx="1992923"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Arial"/>
              </a:rPr>
              <a:t>Feedback sent up to resource providers, directors, and higher-echelon organizations</a:t>
            </a:r>
          </a:p>
        </p:txBody>
      </p:sp>
      <p:sp>
        <p:nvSpPr>
          <p:cNvPr id="4" name="TextBox 3">
            <a:extLst>
              <a:ext uri="{FF2B5EF4-FFF2-40B4-BE49-F238E27FC236}">
                <a16:creationId xmlns:a16="http://schemas.microsoft.com/office/drawing/2014/main" id="{CC763B32-8540-2836-4536-107C0FD345E2}"/>
              </a:ext>
            </a:extLst>
          </p:cNvPr>
          <p:cNvSpPr txBox="1"/>
          <p:nvPr/>
        </p:nvSpPr>
        <p:spPr>
          <a:xfrm>
            <a:off x="4884614" y="2110153"/>
            <a:ext cx="2432538" cy="46166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Arial"/>
              </a:rPr>
              <a:t>Feedback is used to sustain, improve, and create resources</a:t>
            </a:r>
            <a:endParaRPr lang="en-US" b="1">
              <a:cs typeface="Arial"/>
            </a:endParaRPr>
          </a:p>
        </p:txBody>
      </p:sp>
      <p:sp>
        <p:nvSpPr>
          <p:cNvPr id="5" name="TextBox 4">
            <a:extLst>
              <a:ext uri="{FF2B5EF4-FFF2-40B4-BE49-F238E27FC236}">
                <a16:creationId xmlns:a16="http://schemas.microsoft.com/office/drawing/2014/main" id="{22DCD902-079E-D718-56F4-358469FA099D}"/>
              </a:ext>
            </a:extLst>
          </p:cNvPr>
          <p:cNvSpPr txBox="1"/>
          <p:nvPr/>
        </p:nvSpPr>
        <p:spPr>
          <a:xfrm>
            <a:off x="8264768" y="5011616"/>
            <a:ext cx="1787769"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Arial"/>
              </a:rPr>
              <a:t>Resources are provided to student veterans</a:t>
            </a:r>
            <a:endParaRPr lang="en-US" b="1">
              <a:cs typeface="Arial"/>
            </a:endParaRPr>
          </a:p>
        </p:txBody>
      </p:sp>
    </p:spTree>
    <p:extLst>
      <p:ext uri="{BB962C8B-B14F-4D97-AF65-F5344CB8AC3E}">
        <p14:creationId xmlns:p14="http://schemas.microsoft.com/office/powerpoint/2010/main" val="2626572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imeline">
            <a:extLst>
              <a:ext uri="{FF2B5EF4-FFF2-40B4-BE49-F238E27FC236}">
                <a16:creationId xmlns:a16="http://schemas.microsoft.com/office/drawing/2014/main" id="{94B6DE2D-DCE0-2F9C-551B-ABB12063BCF7}"/>
              </a:ext>
            </a:extLst>
          </p:cNvPr>
          <p:cNvPicPr>
            <a:picLocks noChangeAspect="1"/>
          </p:cNvPicPr>
          <p:nvPr/>
        </p:nvPicPr>
        <p:blipFill rotWithShape="1">
          <a:blip r:embed="rId3"/>
          <a:srcRect l="8712" t="11071" r="8526" b="12395"/>
          <a:stretch/>
        </p:blipFill>
        <p:spPr>
          <a:xfrm>
            <a:off x="2480548" y="1241637"/>
            <a:ext cx="7230903" cy="5193202"/>
          </a:xfrm>
          <a:prstGeom prst="rect">
            <a:avLst/>
          </a:prstGeom>
        </p:spPr>
      </p:pic>
    </p:spTree>
    <p:extLst>
      <p:ext uri="{BB962C8B-B14F-4D97-AF65-F5344CB8AC3E}">
        <p14:creationId xmlns:p14="http://schemas.microsoft.com/office/powerpoint/2010/main" val="689336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9BDB3B8-79FB-BF8F-6223-62EA3C45392D}"/>
              </a:ext>
            </a:extLst>
          </p:cNvPr>
          <p:cNvSpPr/>
          <p:nvPr/>
        </p:nvSpPr>
        <p:spPr>
          <a:xfrm>
            <a:off x="241139" y="308658"/>
            <a:ext cx="2729696" cy="1716911"/>
          </a:xfrm>
          <a:prstGeom prst="rect">
            <a:avLst/>
          </a:prstGeom>
          <a:solidFill>
            <a:srgbClr val="5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cs typeface="Calibri"/>
              </a:rPr>
              <a:t>Director</a:t>
            </a:r>
          </a:p>
        </p:txBody>
      </p:sp>
      <p:sp>
        <p:nvSpPr>
          <p:cNvPr id="46" name="Rectangle 45">
            <a:extLst>
              <a:ext uri="{FF2B5EF4-FFF2-40B4-BE49-F238E27FC236}">
                <a16:creationId xmlns:a16="http://schemas.microsoft.com/office/drawing/2014/main" id="{573711BD-D23B-C4F8-18C5-B86FA4238989}"/>
              </a:ext>
            </a:extLst>
          </p:cNvPr>
          <p:cNvSpPr/>
          <p:nvPr/>
        </p:nvSpPr>
        <p:spPr>
          <a:xfrm>
            <a:off x="9221164" y="308657"/>
            <a:ext cx="2729696" cy="1716911"/>
          </a:xfrm>
          <a:prstGeom prst="rect">
            <a:avLst/>
          </a:prstGeom>
          <a:solidFill>
            <a:srgbClr val="5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solidFill>
                <a:cs typeface="Calibri"/>
              </a:rPr>
              <a:t>Assistant Director</a:t>
            </a:r>
          </a:p>
        </p:txBody>
      </p:sp>
      <p:sp>
        <p:nvSpPr>
          <p:cNvPr id="47" name="Rectangle 46">
            <a:extLst>
              <a:ext uri="{FF2B5EF4-FFF2-40B4-BE49-F238E27FC236}">
                <a16:creationId xmlns:a16="http://schemas.microsoft.com/office/drawing/2014/main" id="{93D977C7-9756-797A-4535-8E8140C2D891}"/>
              </a:ext>
            </a:extLst>
          </p:cNvPr>
          <p:cNvSpPr/>
          <p:nvPr/>
        </p:nvSpPr>
        <p:spPr>
          <a:xfrm>
            <a:off x="3679784" y="1702444"/>
            <a:ext cx="4832429" cy="3453112"/>
          </a:xfrm>
          <a:prstGeom prst="rect">
            <a:avLst/>
          </a:prstGeom>
          <a:solidFill>
            <a:srgbClr val="5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a:solidFill>
                  <a:schemeClr val="tx1"/>
                </a:solidFill>
                <a:cs typeface="Calibri"/>
              </a:rPr>
              <a:t>Aggie Veterans</a:t>
            </a:r>
          </a:p>
        </p:txBody>
      </p:sp>
      <p:sp>
        <p:nvSpPr>
          <p:cNvPr id="48" name="Rectangle 47">
            <a:extLst>
              <a:ext uri="{FF2B5EF4-FFF2-40B4-BE49-F238E27FC236}">
                <a16:creationId xmlns:a16="http://schemas.microsoft.com/office/drawing/2014/main" id="{543A3C0C-5544-F3BE-7286-F7E5065F761F}"/>
              </a:ext>
            </a:extLst>
          </p:cNvPr>
          <p:cNvSpPr/>
          <p:nvPr/>
        </p:nvSpPr>
        <p:spPr>
          <a:xfrm>
            <a:off x="9491239" y="3940215"/>
            <a:ext cx="2189545" cy="2536783"/>
          </a:xfrm>
          <a:prstGeom prst="rect">
            <a:avLst/>
          </a:prstGeom>
          <a:solidFill>
            <a:srgbClr val="5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49" name="Rectangle 48">
            <a:extLst>
              <a:ext uri="{FF2B5EF4-FFF2-40B4-BE49-F238E27FC236}">
                <a16:creationId xmlns:a16="http://schemas.microsoft.com/office/drawing/2014/main" id="{4C2F423D-C840-E307-AD0E-8097D86307ED}"/>
              </a:ext>
            </a:extLst>
          </p:cNvPr>
          <p:cNvSpPr/>
          <p:nvPr/>
        </p:nvSpPr>
        <p:spPr>
          <a:xfrm>
            <a:off x="9963872" y="4065606"/>
            <a:ext cx="1244279" cy="9066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VALOR</a:t>
            </a:r>
            <a:r>
              <a:rPr lang="en-US" b="1" baseline="30000">
                <a:solidFill>
                  <a:schemeClr val="tx1"/>
                </a:solidFill>
                <a:cs typeface="Calibri"/>
              </a:rPr>
              <a:t>2</a:t>
            </a:r>
            <a:r>
              <a:rPr lang="en-US" b="1">
                <a:solidFill>
                  <a:schemeClr val="tx1"/>
                </a:solidFill>
                <a:cs typeface="Calibri"/>
              </a:rPr>
              <a:t> Student Leader</a:t>
            </a:r>
            <a:endParaRPr lang="en-US">
              <a:solidFill>
                <a:schemeClr val="tx1"/>
              </a:solidFill>
            </a:endParaRPr>
          </a:p>
        </p:txBody>
      </p:sp>
      <p:sp>
        <p:nvSpPr>
          <p:cNvPr id="50" name="Rectangle 49">
            <a:extLst>
              <a:ext uri="{FF2B5EF4-FFF2-40B4-BE49-F238E27FC236}">
                <a16:creationId xmlns:a16="http://schemas.microsoft.com/office/drawing/2014/main" id="{B0A68A2C-645F-9F76-CBB4-1DB5D0D16D2C}"/>
              </a:ext>
            </a:extLst>
          </p:cNvPr>
          <p:cNvSpPr/>
          <p:nvPr/>
        </p:nvSpPr>
        <p:spPr>
          <a:xfrm>
            <a:off x="9963871" y="5444922"/>
            <a:ext cx="1244279" cy="9066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VALOR</a:t>
            </a:r>
            <a:r>
              <a:rPr lang="en-US" b="1" baseline="30000">
                <a:solidFill>
                  <a:schemeClr val="tx1"/>
                </a:solidFill>
                <a:cs typeface="Calibri"/>
              </a:rPr>
              <a:t>2</a:t>
            </a:r>
            <a:r>
              <a:rPr lang="en-US" b="1">
                <a:solidFill>
                  <a:schemeClr val="tx1"/>
                </a:solidFill>
                <a:cs typeface="Calibri"/>
              </a:rPr>
              <a:t> Team</a:t>
            </a:r>
          </a:p>
        </p:txBody>
      </p:sp>
      <p:sp>
        <p:nvSpPr>
          <p:cNvPr id="51" name="Rectangle 50">
            <a:extLst>
              <a:ext uri="{FF2B5EF4-FFF2-40B4-BE49-F238E27FC236}">
                <a16:creationId xmlns:a16="http://schemas.microsoft.com/office/drawing/2014/main" id="{60E3109C-368E-5820-B28C-117286415D65}"/>
              </a:ext>
            </a:extLst>
          </p:cNvPr>
          <p:cNvSpPr/>
          <p:nvPr/>
        </p:nvSpPr>
        <p:spPr>
          <a:xfrm>
            <a:off x="144683" y="2874379"/>
            <a:ext cx="1360026" cy="3790708"/>
          </a:xfrm>
          <a:prstGeom prst="rect">
            <a:avLst/>
          </a:prstGeom>
          <a:solidFill>
            <a:srgbClr val="5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b="1">
              <a:solidFill>
                <a:schemeClr val="tx1"/>
              </a:solidFill>
              <a:cs typeface="Calibri"/>
            </a:endParaRPr>
          </a:p>
        </p:txBody>
      </p:sp>
      <p:sp>
        <p:nvSpPr>
          <p:cNvPr id="52" name="Rectangle 51">
            <a:extLst>
              <a:ext uri="{FF2B5EF4-FFF2-40B4-BE49-F238E27FC236}">
                <a16:creationId xmlns:a16="http://schemas.microsoft.com/office/drawing/2014/main" id="{EDBD3050-7763-A7B9-0344-FA0C2CD5FFC1}"/>
              </a:ext>
            </a:extLst>
          </p:cNvPr>
          <p:cNvSpPr/>
          <p:nvPr/>
        </p:nvSpPr>
        <p:spPr>
          <a:xfrm>
            <a:off x="1716911" y="2874379"/>
            <a:ext cx="1360026" cy="3790708"/>
          </a:xfrm>
          <a:prstGeom prst="rect">
            <a:avLst/>
          </a:prstGeom>
          <a:solidFill>
            <a:srgbClr val="5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b="1">
              <a:solidFill>
                <a:schemeClr val="tx1"/>
              </a:solidFill>
              <a:cs typeface="Calibri"/>
            </a:endParaRPr>
          </a:p>
        </p:txBody>
      </p:sp>
      <p:sp>
        <p:nvSpPr>
          <p:cNvPr id="53" name="Rectangle 52">
            <a:extLst>
              <a:ext uri="{FF2B5EF4-FFF2-40B4-BE49-F238E27FC236}">
                <a16:creationId xmlns:a16="http://schemas.microsoft.com/office/drawing/2014/main" id="{0A36128F-1993-D637-8FD2-950FC4F898D3}"/>
              </a:ext>
            </a:extLst>
          </p:cNvPr>
          <p:cNvSpPr/>
          <p:nvPr/>
        </p:nvSpPr>
        <p:spPr>
          <a:xfrm>
            <a:off x="202555" y="3062466"/>
            <a:ext cx="1244279" cy="5208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Academic Resources</a:t>
            </a:r>
            <a:endParaRPr lang="en-US">
              <a:solidFill>
                <a:schemeClr val="tx1"/>
              </a:solidFill>
            </a:endParaRPr>
          </a:p>
        </p:txBody>
      </p:sp>
      <p:sp>
        <p:nvSpPr>
          <p:cNvPr id="59" name="Rectangle 58">
            <a:extLst>
              <a:ext uri="{FF2B5EF4-FFF2-40B4-BE49-F238E27FC236}">
                <a16:creationId xmlns:a16="http://schemas.microsoft.com/office/drawing/2014/main" id="{585003D6-F83E-F8D2-40CF-E0C4BF44D593}"/>
              </a:ext>
            </a:extLst>
          </p:cNvPr>
          <p:cNvSpPr/>
          <p:nvPr/>
        </p:nvSpPr>
        <p:spPr>
          <a:xfrm>
            <a:off x="202554" y="3646022"/>
            <a:ext cx="1244279" cy="5063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Career Resources</a:t>
            </a:r>
          </a:p>
        </p:txBody>
      </p:sp>
      <p:sp>
        <p:nvSpPr>
          <p:cNvPr id="60" name="Rectangle 59">
            <a:extLst>
              <a:ext uri="{FF2B5EF4-FFF2-40B4-BE49-F238E27FC236}">
                <a16:creationId xmlns:a16="http://schemas.microsoft.com/office/drawing/2014/main" id="{4EFBE212-FA1A-7B91-EE21-00C63F96CF98}"/>
              </a:ext>
            </a:extLst>
          </p:cNvPr>
          <p:cNvSpPr/>
          <p:nvPr/>
        </p:nvSpPr>
        <p:spPr>
          <a:xfrm>
            <a:off x="202555" y="4229579"/>
            <a:ext cx="1244279" cy="5015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cs typeface="Calibri"/>
              </a:rPr>
              <a:t>Admissions</a:t>
            </a:r>
            <a:endParaRPr lang="en-US" sz="1600">
              <a:solidFill>
                <a:schemeClr val="tx1"/>
              </a:solidFill>
            </a:endParaRPr>
          </a:p>
        </p:txBody>
      </p:sp>
      <p:sp>
        <p:nvSpPr>
          <p:cNvPr id="61" name="Rectangle 60">
            <a:extLst>
              <a:ext uri="{FF2B5EF4-FFF2-40B4-BE49-F238E27FC236}">
                <a16:creationId xmlns:a16="http://schemas.microsoft.com/office/drawing/2014/main" id="{A8D328AC-86E6-4C7D-0350-DFF77996266F}"/>
              </a:ext>
            </a:extLst>
          </p:cNvPr>
          <p:cNvSpPr/>
          <p:nvPr/>
        </p:nvSpPr>
        <p:spPr>
          <a:xfrm>
            <a:off x="202554" y="4808313"/>
            <a:ext cx="1244279" cy="5256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Financial Resources</a:t>
            </a:r>
            <a:endParaRPr lang="en-US">
              <a:solidFill>
                <a:schemeClr val="tx1"/>
              </a:solidFill>
            </a:endParaRPr>
          </a:p>
        </p:txBody>
      </p:sp>
      <p:sp>
        <p:nvSpPr>
          <p:cNvPr id="66" name="Rectangle 65">
            <a:extLst>
              <a:ext uri="{FF2B5EF4-FFF2-40B4-BE49-F238E27FC236}">
                <a16:creationId xmlns:a16="http://schemas.microsoft.com/office/drawing/2014/main" id="{1CDC5AD9-A2B5-6011-E420-DD829F8F7F3E}"/>
              </a:ext>
            </a:extLst>
          </p:cNvPr>
          <p:cNvSpPr/>
          <p:nvPr/>
        </p:nvSpPr>
        <p:spPr>
          <a:xfrm>
            <a:off x="1774783" y="3062466"/>
            <a:ext cx="1244279" cy="530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VET+MAP</a:t>
            </a:r>
            <a:endParaRPr lang="en-US"/>
          </a:p>
        </p:txBody>
      </p:sp>
      <p:sp>
        <p:nvSpPr>
          <p:cNvPr id="67" name="Rectangle 66">
            <a:extLst>
              <a:ext uri="{FF2B5EF4-FFF2-40B4-BE49-F238E27FC236}">
                <a16:creationId xmlns:a16="http://schemas.microsoft.com/office/drawing/2014/main" id="{A9D9DFBC-A967-C5E5-ADA8-A41D4435C7EC}"/>
              </a:ext>
            </a:extLst>
          </p:cNvPr>
          <p:cNvSpPr/>
          <p:nvPr/>
        </p:nvSpPr>
        <p:spPr>
          <a:xfrm>
            <a:off x="1774782" y="3781060"/>
            <a:ext cx="1244279" cy="4485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SVA</a:t>
            </a:r>
            <a:endParaRPr lang="en-US">
              <a:solidFill>
                <a:schemeClr val="tx1"/>
              </a:solidFill>
            </a:endParaRPr>
          </a:p>
        </p:txBody>
      </p:sp>
      <p:sp>
        <p:nvSpPr>
          <p:cNvPr id="68" name="Rectangle 67">
            <a:extLst>
              <a:ext uri="{FF2B5EF4-FFF2-40B4-BE49-F238E27FC236}">
                <a16:creationId xmlns:a16="http://schemas.microsoft.com/office/drawing/2014/main" id="{D303FBD7-5B3A-E04C-9D2A-781CB79A0D45}"/>
              </a:ext>
            </a:extLst>
          </p:cNvPr>
          <p:cNvSpPr/>
          <p:nvPr/>
        </p:nvSpPr>
        <p:spPr>
          <a:xfrm>
            <a:off x="1774783" y="4379085"/>
            <a:ext cx="1244279" cy="5256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Well-Being</a:t>
            </a:r>
            <a:endParaRPr lang="en-US"/>
          </a:p>
        </p:txBody>
      </p:sp>
      <p:sp>
        <p:nvSpPr>
          <p:cNvPr id="69" name="Rectangle 68">
            <a:extLst>
              <a:ext uri="{FF2B5EF4-FFF2-40B4-BE49-F238E27FC236}">
                <a16:creationId xmlns:a16="http://schemas.microsoft.com/office/drawing/2014/main" id="{4BFFDEF6-E1AC-224D-04DF-143D3ED66244}"/>
              </a:ext>
            </a:extLst>
          </p:cNvPr>
          <p:cNvSpPr/>
          <p:nvPr/>
        </p:nvSpPr>
        <p:spPr>
          <a:xfrm>
            <a:off x="1774782" y="5112149"/>
            <a:ext cx="1244279" cy="6655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Transition Success</a:t>
            </a:r>
            <a:endParaRPr lang="en-US">
              <a:solidFill>
                <a:schemeClr val="tx1"/>
              </a:solidFill>
            </a:endParaRPr>
          </a:p>
        </p:txBody>
      </p:sp>
      <p:sp>
        <p:nvSpPr>
          <p:cNvPr id="70" name="Rectangle 69">
            <a:extLst>
              <a:ext uri="{FF2B5EF4-FFF2-40B4-BE49-F238E27FC236}">
                <a16:creationId xmlns:a16="http://schemas.microsoft.com/office/drawing/2014/main" id="{CFBC032C-7F32-D132-99C0-4210CDAD7F1E}"/>
              </a:ext>
            </a:extLst>
          </p:cNvPr>
          <p:cNvSpPr/>
          <p:nvPr/>
        </p:nvSpPr>
        <p:spPr>
          <a:xfrm>
            <a:off x="202553" y="5415983"/>
            <a:ext cx="1244279" cy="5256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VA Resources</a:t>
            </a:r>
            <a:endParaRPr lang="en-US">
              <a:solidFill>
                <a:schemeClr val="tx1"/>
              </a:solidFill>
            </a:endParaRPr>
          </a:p>
        </p:txBody>
      </p:sp>
      <p:sp>
        <p:nvSpPr>
          <p:cNvPr id="71" name="Rectangle 70">
            <a:extLst>
              <a:ext uri="{FF2B5EF4-FFF2-40B4-BE49-F238E27FC236}">
                <a16:creationId xmlns:a16="http://schemas.microsoft.com/office/drawing/2014/main" id="{EEF7FEA2-263C-716C-C2CB-4330E1ADBF7F}"/>
              </a:ext>
            </a:extLst>
          </p:cNvPr>
          <p:cNvSpPr/>
          <p:nvPr/>
        </p:nvSpPr>
        <p:spPr>
          <a:xfrm>
            <a:off x="202554" y="6023655"/>
            <a:ext cx="1244279" cy="5256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Et al.</a:t>
            </a:r>
            <a:endParaRPr lang="en-US"/>
          </a:p>
        </p:txBody>
      </p:sp>
      <p:sp>
        <p:nvSpPr>
          <p:cNvPr id="72" name="Rectangle 71">
            <a:extLst>
              <a:ext uri="{FF2B5EF4-FFF2-40B4-BE49-F238E27FC236}">
                <a16:creationId xmlns:a16="http://schemas.microsoft.com/office/drawing/2014/main" id="{51D1FF16-63E4-0DB5-09E3-47E49AA9A543}"/>
              </a:ext>
            </a:extLst>
          </p:cNvPr>
          <p:cNvSpPr/>
          <p:nvPr/>
        </p:nvSpPr>
        <p:spPr>
          <a:xfrm>
            <a:off x="1774781" y="6023654"/>
            <a:ext cx="1244279" cy="5256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Et al.</a:t>
            </a:r>
            <a:endParaRPr lang="en-US"/>
          </a:p>
        </p:txBody>
      </p:sp>
      <p:cxnSp>
        <p:nvCxnSpPr>
          <p:cNvPr id="73" name="Straight Arrow Connector 72">
            <a:extLst>
              <a:ext uri="{FF2B5EF4-FFF2-40B4-BE49-F238E27FC236}">
                <a16:creationId xmlns:a16="http://schemas.microsoft.com/office/drawing/2014/main" id="{409928F8-BD65-1BD4-807B-E46A504BCD32}"/>
              </a:ext>
            </a:extLst>
          </p:cNvPr>
          <p:cNvCxnSpPr/>
          <p:nvPr/>
        </p:nvCxnSpPr>
        <p:spPr>
          <a:xfrm>
            <a:off x="3270814" y="6299521"/>
            <a:ext cx="6176055" cy="2891"/>
          </a:xfrm>
          <a:prstGeom prst="straightConnector1">
            <a:avLst/>
          </a:prstGeom>
          <a:ln w="57150">
            <a:solidFill>
              <a:srgbClr val="5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ABEF454-7D81-0FBB-5AEA-2A6084291204}"/>
              </a:ext>
            </a:extLst>
          </p:cNvPr>
          <p:cNvCxnSpPr>
            <a:cxnSpLocks/>
          </p:cNvCxnSpPr>
          <p:nvPr/>
        </p:nvCxnSpPr>
        <p:spPr>
          <a:xfrm>
            <a:off x="10538751" y="5002192"/>
            <a:ext cx="7714" cy="446587"/>
          </a:xfrm>
          <a:prstGeom prst="straightConnector1">
            <a:avLst/>
          </a:prstGeom>
          <a:ln w="28575">
            <a:solidFill>
              <a:srgbClr val="5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0B38BE1-BCF5-DEC8-E58C-F51BAA2DCDAA}"/>
              </a:ext>
            </a:extLst>
          </p:cNvPr>
          <p:cNvSpPr/>
          <p:nvPr/>
        </p:nvSpPr>
        <p:spPr>
          <a:xfrm>
            <a:off x="57872" y="2792393"/>
            <a:ext cx="3144456" cy="395468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FC6EA8BF-54B8-EBC5-4C54-1665222AAB77}"/>
              </a:ext>
            </a:extLst>
          </p:cNvPr>
          <p:cNvCxnSpPr/>
          <p:nvPr/>
        </p:nvCxnSpPr>
        <p:spPr>
          <a:xfrm flipV="1">
            <a:off x="10522472" y="2056554"/>
            <a:ext cx="7717" cy="1868346"/>
          </a:xfrm>
          <a:prstGeom prst="straightConnector1">
            <a:avLst/>
          </a:prstGeom>
          <a:ln w="57150">
            <a:solidFill>
              <a:srgbClr val="5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BE714E-4DA0-1BC2-6303-5474B125BFE0}"/>
              </a:ext>
            </a:extLst>
          </p:cNvPr>
          <p:cNvSpPr txBox="1"/>
          <p:nvPr/>
        </p:nvSpPr>
        <p:spPr>
          <a:xfrm>
            <a:off x="3973974" y="135037"/>
            <a:ext cx="41379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cs typeface="Calibri"/>
              </a:rPr>
              <a:t>Stakeholder Flowchart</a:t>
            </a:r>
          </a:p>
        </p:txBody>
      </p:sp>
      <p:cxnSp>
        <p:nvCxnSpPr>
          <p:cNvPr id="3" name="Straight Arrow Connector 2">
            <a:extLst>
              <a:ext uri="{FF2B5EF4-FFF2-40B4-BE49-F238E27FC236}">
                <a16:creationId xmlns:a16="http://schemas.microsoft.com/office/drawing/2014/main" id="{1D1682DE-0C23-F2EA-3726-9DFA93332513}"/>
              </a:ext>
            </a:extLst>
          </p:cNvPr>
          <p:cNvCxnSpPr/>
          <p:nvPr/>
        </p:nvCxnSpPr>
        <p:spPr>
          <a:xfrm flipV="1">
            <a:off x="2980843" y="1117317"/>
            <a:ext cx="6233929" cy="1930"/>
          </a:xfrm>
          <a:prstGeom prst="straightConnector1">
            <a:avLst/>
          </a:prstGeom>
          <a:ln w="57150">
            <a:solidFill>
              <a:srgbClr val="500000"/>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84721E9-874D-271F-540A-03D9F62C75AE}"/>
              </a:ext>
            </a:extLst>
          </p:cNvPr>
          <p:cNvCxnSpPr>
            <a:cxnSpLocks/>
          </p:cNvCxnSpPr>
          <p:nvPr/>
        </p:nvCxnSpPr>
        <p:spPr>
          <a:xfrm flipH="1" flipV="1">
            <a:off x="739936" y="2051731"/>
            <a:ext cx="1928" cy="744636"/>
          </a:xfrm>
          <a:prstGeom prst="straightConnector1">
            <a:avLst/>
          </a:prstGeom>
          <a:ln w="57150">
            <a:solidFill>
              <a:srgbClr val="5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1B9D542-9E08-6F27-0240-EAFA075DBA44}"/>
              </a:ext>
            </a:extLst>
          </p:cNvPr>
          <p:cNvCxnSpPr>
            <a:cxnSpLocks/>
          </p:cNvCxnSpPr>
          <p:nvPr/>
        </p:nvCxnSpPr>
        <p:spPr>
          <a:xfrm flipH="1" flipV="1">
            <a:off x="2389327" y="2071021"/>
            <a:ext cx="1929" cy="710878"/>
          </a:xfrm>
          <a:prstGeom prst="straightConnector1">
            <a:avLst/>
          </a:prstGeom>
          <a:ln w="57150">
            <a:solidFill>
              <a:srgbClr val="5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5A1C77B-301A-B51A-FCC6-0B14D0A7425C}"/>
              </a:ext>
            </a:extLst>
          </p:cNvPr>
          <p:cNvCxnSpPr>
            <a:cxnSpLocks/>
          </p:cNvCxnSpPr>
          <p:nvPr/>
        </p:nvCxnSpPr>
        <p:spPr>
          <a:xfrm flipV="1">
            <a:off x="6091538" y="5153987"/>
            <a:ext cx="12538" cy="1149753"/>
          </a:xfrm>
          <a:prstGeom prst="straightConnector1">
            <a:avLst/>
          </a:prstGeom>
          <a:ln w="57150">
            <a:solidFill>
              <a:srgbClr val="5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98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3373109" y="143412"/>
            <a:ext cx="5440292" cy="5259012"/>
          </a:xfrm>
        </p:spPr>
        <p:txBody>
          <a:bodyPr anchor="t" anchorCtr="0">
            <a:noAutofit/>
          </a:bodyPr>
          <a:lstStyle/>
          <a:p>
            <a:br>
              <a:rPr lang="en-US" sz="1200" b="1">
                <a:solidFill>
                  <a:srgbClr val="421E24"/>
                </a:solidFill>
              </a:rPr>
            </a:br>
            <a:r>
              <a:rPr lang="en-US" sz="4000" b="1" dirty="0">
                <a:solidFill>
                  <a:srgbClr val="421E24"/>
                </a:solidFill>
              </a:rPr>
              <a:t>VALOR</a:t>
            </a:r>
            <a:r>
              <a:rPr lang="en-US" sz="4000" b="1" baseline="30000" dirty="0">
                <a:solidFill>
                  <a:srgbClr val="421E24"/>
                </a:solidFill>
              </a:rPr>
              <a:t>2</a:t>
            </a:r>
            <a:r>
              <a:rPr lang="en-US" sz="4000" b="1" dirty="0">
                <a:solidFill>
                  <a:srgbClr val="421E24"/>
                </a:solidFill>
              </a:rPr>
              <a:t>/PLAN</a:t>
            </a:r>
            <a:br>
              <a:rPr lang="en-US" sz="4000" b="1">
                <a:solidFill>
                  <a:srgbClr val="421E24"/>
                </a:solidFill>
              </a:rPr>
            </a:br>
            <a:br>
              <a:rPr lang="en-US" sz="3200" b="1">
                <a:solidFill>
                  <a:srgbClr val="421E24"/>
                </a:solidFill>
              </a:rPr>
            </a:br>
            <a:r>
              <a:rPr lang="en-US" sz="2400" b="1" dirty="0"/>
              <a:t>Don &amp; Ellie Knauss Veteran Resource &amp; Support Center</a:t>
            </a:r>
            <a:br>
              <a:rPr lang="en-US" sz="2400" b="1"/>
            </a:br>
            <a:br>
              <a:rPr lang="en-US" sz="2400" b="1"/>
            </a:br>
            <a:r>
              <a:rPr lang="en-US" sz="2000" b="1" dirty="0"/>
              <a:t>Division of Student Affairs</a:t>
            </a:r>
            <a:br>
              <a:rPr lang="en-US" sz="2400" b="1"/>
            </a:br>
            <a:br>
              <a:rPr lang="en-US" sz="900" b="1"/>
            </a:br>
            <a:r>
              <a:rPr lang="en-US" sz="1800" b="1" dirty="0"/>
              <a:t>SGM Donald Freeman, USA Retired</a:t>
            </a:r>
            <a:br>
              <a:rPr lang="en-US" sz="1800" b="1"/>
            </a:br>
            <a:r>
              <a:rPr lang="en-US" sz="1800" b="1" dirty="0"/>
              <a:t>David Haney ‘23, Student Veteran</a:t>
            </a:r>
            <a:br>
              <a:rPr lang="en-US" sz="2000" b="1"/>
            </a:br>
            <a:br>
              <a:rPr lang="en-US" sz="1050" b="1"/>
            </a:br>
            <a:br>
              <a:rPr lang="en-US" sz="2000" b="1"/>
            </a:br>
            <a:br>
              <a:rPr lang="en-US" sz="2000" b="1"/>
            </a:br>
            <a:br>
              <a:rPr lang="en-US" sz="1500"/>
            </a:br>
            <a:br>
              <a:rPr lang="en-US" sz="2000"/>
            </a:br>
            <a:br>
              <a:rPr lang="en-US" sz="3200"/>
            </a:br>
            <a:endParaRPr lang="en-US" sz="2400">
              <a:cs typeface="Frutiger LT Std 55 Roman"/>
            </a:endParaRPr>
          </a:p>
        </p:txBody>
      </p:sp>
      <p:sp>
        <p:nvSpPr>
          <p:cNvPr id="5" name="Title 1"/>
          <p:cNvSpPr txBox="1">
            <a:spLocks/>
          </p:cNvSpPr>
          <p:nvPr/>
        </p:nvSpPr>
        <p:spPr>
          <a:xfrm>
            <a:off x="3511832" y="3560029"/>
            <a:ext cx="5157305" cy="7548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a:cs typeface="Frutiger LT Std 55 Roman"/>
            </a:endParaRPr>
          </a:p>
        </p:txBody>
      </p:sp>
      <p:sp>
        <p:nvSpPr>
          <p:cNvPr id="6" name="Title 1"/>
          <p:cNvSpPr txBox="1">
            <a:spLocks/>
          </p:cNvSpPr>
          <p:nvPr/>
        </p:nvSpPr>
        <p:spPr>
          <a:xfrm>
            <a:off x="1518479" y="5632927"/>
            <a:ext cx="9144000" cy="777209"/>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a:solidFill>
                  <a:schemeClr val="bg1"/>
                </a:solidFill>
              </a:rPr>
              <a:t>Serve Well Those Who Have Served!</a:t>
            </a:r>
            <a:br>
              <a:rPr lang="en-US" sz="3200"/>
            </a:br>
            <a:br>
              <a:rPr lang="en-US" sz="1500"/>
            </a:br>
            <a:br>
              <a:rPr lang="en-US" sz="2000"/>
            </a:br>
            <a:br>
              <a:rPr lang="en-US" sz="3200"/>
            </a:br>
            <a:endParaRPr lang="en-US" sz="2400">
              <a:cs typeface="Frutiger LT Std 55 Roman"/>
            </a:endParaRPr>
          </a:p>
        </p:txBody>
      </p:sp>
      <p:pic>
        <p:nvPicPr>
          <p:cNvPr id="7" name="Picture 1" descr="U:\Share\Pictures\Baseball Military Appreciation Day 2013\DSC00485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5" y="697141"/>
            <a:ext cx="1849109" cy="138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U:\Share\Pictures\Baseball Military Appreciation Day 2013\DSC00481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3401" y="697141"/>
            <a:ext cx="1849078" cy="138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34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Yellow question mark">
            <a:extLst>
              <a:ext uri="{FF2B5EF4-FFF2-40B4-BE49-F238E27FC236}">
                <a16:creationId xmlns:a16="http://schemas.microsoft.com/office/drawing/2014/main" id="{AB7E878B-C7D4-EC31-8D61-8793D053203D}"/>
              </a:ext>
            </a:extLst>
          </p:cNvPr>
          <p:cNvPicPr>
            <a:picLocks noChangeAspect="1"/>
          </p:cNvPicPr>
          <p:nvPr/>
        </p:nvPicPr>
        <p:blipFill rotWithShape="1">
          <a:blip r:embed="rId3">
            <a:alphaModFix amt="40000"/>
          </a:blip>
          <a:srcRect r="-2" b="6263"/>
          <a:stretch/>
        </p:blipFill>
        <p:spPr>
          <a:xfrm>
            <a:off x="0" y="10"/>
            <a:ext cx="12191980" cy="6857990"/>
          </a:xfrm>
          <a:prstGeom prst="rect">
            <a:avLst/>
          </a:prstGeom>
        </p:spPr>
      </p:pic>
      <p:sp>
        <p:nvSpPr>
          <p:cNvPr id="4" name="Title 1">
            <a:extLst>
              <a:ext uri="{FF2B5EF4-FFF2-40B4-BE49-F238E27FC236}">
                <a16:creationId xmlns:a16="http://schemas.microsoft.com/office/drawing/2014/main" id="{601ADC68-9F46-75CB-2700-325075D5ED50}"/>
              </a:ext>
            </a:extLst>
          </p:cNvPr>
          <p:cNvSpPr txBox="1">
            <a:spLocks/>
          </p:cNvSpPr>
          <p:nvPr/>
        </p:nvSpPr>
        <p:spPr>
          <a:xfrm>
            <a:off x="3775355" y="5409282"/>
            <a:ext cx="4641289" cy="907275"/>
          </a:xfrm>
          <a:prstGeom prst="rect">
            <a:avLst/>
          </a:prstGeom>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w="3175" cmpd="sng">
                  <a:noFill/>
                </a:ln>
                <a:solidFill>
                  <a:srgbClr val="75252D"/>
                </a:solidFill>
                <a:effectLst/>
                <a:uLnTx/>
                <a:uFillTx/>
                <a:latin typeface="Corbel" panose="020B0503020204020204"/>
                <a:ea typeface="+mj-ea"/>
                <a:cs typeface="+mj-cs"/>
              </a:rPr>
              <a:t> </a:t>
            </a:r>
          </a:p>
        </p:txBody>
      </p:sp>
      <p:sp>
        <p:nvSpPr>
          <p:cNvPr id="6" name="Title 1">
            <a:extLst>
              <a:ext uri="{FF2B5EF4-FFF2-40B4-BE49-F238E27FC236}">
                <a16:creationId xmlns:a16="http://schemas.microsoft.com/office/drawing/2014/main" id="{56AFA293-9EC4-F6D4-2E31-67AEB389CB54}"/>
              </a:ext>
            </a:extLst>
          </p:cNvPr>
          <p:cNvSpPr txBox="1">
            <a:spLocks/>
          </p:cNvSpPr>
          <p:nvPr/>
        </p:nvSpPr>
        <p:spPr>
          <a:xfrm>
            <a:off x="536437" y="896259"/>
            <a:ext cx="11119103" cy="28366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baseline="30000">
                <a:solidFill>
                  <a:srgbClr val="75252D"/>
                </a:solidFill>
                <a:cs typeface="Arial"/>
              </a:rPr>
              <a:t>Looking back on your experience as a student veteran, what questions do you believe resource providers should have asked you?</a:t>
            </a:r>
            <a:endParaRPr lang="en-US" sz="5400" baseline="30000">
              <a:solidFill>
                <a:srgbClr val="75252D"/>
              </a:solidFill>
              <a:cs typeface="Arial"/>
            </a:endParaRPr>
          </a:p>
        </p:txBody>
      </p:sp>
      <p:sp>
        <p:nvSpPr>
          <p:cNvPr id="7" name="Title 1">
            <a:extLst>
              <a:ext uri="{FF2B5EF4-FFF2-40B4-BE49-F238E27FC236}">
                <a16:creationId xmlns:a16="http://schemas.microsoft.com/office/drawing/2014/main" id="{360ADB3B-E2F1-39FC-0157-8D4FC4086B8B}"/>
              </a:ext>
            </a:extLst>
          </p:cNvPr>
          <p:cNvSpPr txBox="1">
            <a:spLocks/>
          </p:cNvSpPr>
          <p:nvPr/>
        </p:nvSpPr>
        <p:spPr>
          <a:xfrm>
            <a:off x="1299831" y="4036234"/>
            <a:ext cx="9592336" cy="181581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endParaRPr lang="en-US">
              <a:cs typeface="Arial"/>
            </a:endParaRPr>
          </a:p>
        </p:txBody>
      </p:sp>
      <p:sp>
        <p:nvSpPr>
          <p:cNvPr id="5" name="Title 1">
            <a:extLst>
              <a:ext uri="{FF2B5EF4-FFF2-40B4-BE49-F238E27FC236}">
                <a16:creationId xmlns:a16="http://schemas.microsoft.com/office/drawing/2014/main" id="{2D2B1CEE-AFC4-6BFC-2C7D-DC4A77AA4583}"/>
              </a:ext>
            </a:extLst>
          </p:cNvPr>
          <p:cNvSpPr txBox="1">
            <a:spLocks/>
          </p:cNvSpPr>
          <p:nvPr/>
        </p:nvSpPr>
        <p:spPr>
          <a:xfrm>
            <a:off x="536436" y="3210809"/>
            <a:ext cx="11119103" cy="28366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baseline="30000">
                <a:solidFill>
                  <a:srgbClr val="75252D"/>
                </a:solidFill>
                <a:cs typeface="Arial"/>
              </a:rPr>
              <a:t>Looking back on your experience as a resource provider, what questions do you believe student veterans should have asked you?</a:t>
            </a:r>
            <a:endParaRPr lang="en-US" sz="5400" baseline="30000">
              <a:solidFill>
                <a:srgbClr val="75252D"/>
              </a:solidFill>
              <a:cs typeface="Arial"/>
            </a:endParaRPr>
          </a:p>
        </p:txBody>
      </p:sp>
    </p:spTree>
    <p:extLst>
      <p:ext uri="{BB962C8B-B14F-4D97-AF65-F5344CB8AC3E}">
        <p14:creationId xmlns:p14="http://schemas.microsoft.com/office/powerpoint/2010/main" val="3647439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325368" y="248593"/>
            <a:ext cx="5541264"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History</a:t>
            </a:r>
          </a:p>
        </p:txBody>
      </p:sp>
      <p:sp>
        <p:nvSpPr>
          <p:cNvPr id="2" name="TextBox 1">
            <a:extLst>
              <a:ext uri="{FF2B5EF4-FFF2-40B4-BE49-F238E27FC236}">
                <a16:creationId xmlns:a16="http://schemas.microsoft.com/office/drawing/2014/main" id="{26FBFCFD-649F-82FC-409B-E71C0673A8A5}"/>
              </a:ext>
            </a:extLst>
          </p:cNvPr>
          <p:cNvSpPr txBox="1"/>
          <p:nvPr/>
        </p:nvSpPr>
        <p:spPr>
          <a:xfrm>
            <a:off x="484743" y="1151091"/>
            <a:ext cx="11707257" cy="5509200"/>
          </a:xfrm>
          <a:prstGeom prst="rect">
            <a:avLst/>
          </a:prstGeom>
          <a:noFill/>
        </p:spPr>
        <p:txBody>
          <a:bodyPr wrap="square" lIns="0" tIns="45720" rIns="0" bIns="45720" rtlCol="0" anchor="t">
            <a:spAutoFit/>
          </a:bodyPr>
          <a:lstStyle/>
          <a:p>
            <a:r>
              <a:rPr lang="en-US" sz="3200" b="1" i="1">
                <a:solidFill>
                  <a:srgbClr val="75252D"/>
                </a:solidFill>
              </a:rPr>
              <a:t>History &amp; Why we started</a:t>
            </a:r>
          </a:p>
          <a:p>
            <a:pPr marL="457200" indent="-457200">
              <a:buFont typeface="Arial" panose="020B0604020202020204" pitchFamily="34" charset="0"/>
              <a:buChar char="•"/>
            </a:pPr>
            <a:r>
              <a:rPr lang="en-US" sz="2400" b="1" i="1">
                <a:solidFill>
                  <a:srgbClr val="75252D"/>
                </a:solidFill>
              </a:rPr>
              <a:t>2012 (VRSC Office Opens)-2015 Student Workers</a:t>
            </a:r>
          </a:p>
          <a:p>
            <a:pPr marL="914400" lvl="1" indent="-457200">
              <a:buFont typeface="Arial" panose="020B0604020202020204" pitchFamily="34" charset="0"/>
              <a:buChar char="•"/>
            </a:pPr>
            <a:r>
              <a:rPr lang="en-US" sz="2400" i="1">
                <a:solidFill>
                  <a:srgbClr val="75252D"/>
                </a:solidFill>
              </a:rPr>
              <a:t>No formal training or advising role</a:t>
            </a:r>
          </a:p>
          <a:p>
            <a:pPr marL="457200" indent="-457200">
              <a:buFont typeface="Arial" panose="020B0604020202020204" pitchFamily="34" charset="0"/>
              <a:buChar char="•"/>
            </a:pPr>
            <a:r>
              <a:rPr lang="en-US" sz="2400" b="1" i="1">
                <a:solidFill>
                  <a:srgbClr val="75252D"/>
                </a:solidFill>
              </a:rPr>
              <a:t>2015-2019 PAVE (Peer Advising for Veteran Education) </a:t>
            </a:r>
          </a:p>
          <a:p>
            <a:pPr marL="914400" lvl="1" indent="-457200">
              <a:buFont typeface="Arial" panose="020B0604020202020204" pitchFamily="34" charset="0"/>
              <a:buChar char="•"/>
            </a:pPr>
            <a:r>
              <a:rPr lang="en-US" sz="2400" i="1">
                <a:solidFill>
                  <a:srgbClr val="75252D"/>
                </a:solidFill>
              </a:rPr>
              <a:t>Formal Peer Advisor Training and Resources From U of M</a:t>
            </a:r>
          </a:p>
          <a:p>
            <a:pPr marL="457200" indent="-457200">
              <a:buFont typeface="Arial" panose="020B0604020202020204" pitchFamily="34" charset="0"/>
              <a:buChar char="•"/>
            </a:pPr>
            <a:r>
              <a:rPr lang="en-US" sz="2400" b="1" i="1">
                <a:solidFill>
                  <a:srgbClr val="75252D"/>
                </a:solidFill>
              </a:rPr>
              <a:t>2019-2021 VALOR (Veteran Aggie Leaders for Outreach and Resources)</a:t>
            </a:r>
          </a:p>
          <a:p>
            <a:pPr marL="914400" lvl="1" indent="-457200">
              <a:buFont typeface="Arial" panose="020B0604020202020204" pitchFamily="34" charset="0"/>
              <a:buChar char="•"/>
            </a:pPr>
            <a:r>
              <a:rPr lang="en-US" sz="2400" i="1">
                <a:solidFill>
                  <a:srgbClr val="75252D"/>
                </a:solidFill>
              </a:rPr>
              <a:t>Formal Peer Advisor Training, Outreach, and Resource Provider</a:t>
            </a:r>
          </a:p>
          <a:p>
            <a:pPr marL="457200" indent="-457200">
              <a:buFont typeface="Arial" panose="020B0604020202020204" pitchFamily="34" charset="0"/>
              <a:buChar char="•"/>
            </a:pPr>
            <a:r>
              <a:rPr lang="en-US" sz="2400" b="1" i="1">
                <a:solidFill>
                  <a:srgbClr val="75252D"/>
                </a:solidFill>
              </a:rPr>
              <a:t>2022-Current VALOR</a:t>
            </a:r>
            <a:r>
              <a:rPr lang="en-US" sz="2400" b="1" i="1" baseline="30000">
                <a:solidFill>
                  <a:srgbClr val="75252D"/>
                </a:solidFill>
              </a:rPr>
              <a:t>2 </a:t>
            </a:r>
            <a:r>
              <a:rPr lang="en-US" sz="2400" b="1" i="1">
                <a:solidFill>
                  <a:srgbClr val="75252D"/>
                </a:solidFill>
              </a:rPr>
              <a:t>(Veteran Aggie Leaders for Outreach, Research, and Resources)</a:t>
            </a:r>
          </a:p>
          <a:p>
            <a:pPr marL="914400" lvl="1" indent="-457200">
              <a:buFont typeface="Arial" panose="020B0604020202020204" pitchFamily="34" charset="0"/>
              <a:buChar char="•"/>
            </a:pPr>
            <a:r>
              <a:rPr lang="en-US" sz="2400" i="1">
                <a:solidFill>
                  <a:srgbClr val="75252D"/>
                </a:solidFill>
              </a:rPr>
              <a:t>Formal Training to include National Peer Mentoring Certification</a:t>
            </a:r>
          </a:p>
          <a:p>
            <a:pPr marL="914400" lvl="1" indent="-457200">
              <a:buFont typeface="Arial" panose="020B0604020202020204" pitchFamily="34" charset="0"/>
              <a:buChar char="•"/>
            </a:pPr>
            <a:r>
              <a:rPr lang="en-US" sz="2400" i="1">
                <a:solidFill>
                  <a:srgbClr val="75252D"/>
                </a:solidFill>
              </a:rPr>
              <a:t>Outreach and Engagement</a:t>
            </a:r>
          </a:p>
          <a:p>
            <a:pPr marL="914400" lvl="1" indent="-457200">
              <a:buFont typeface="Arial" panose="020B0604020202020204" pitchFamily="34" charset="0"/>
              <a:buChar char="•"/>
            </a:pPr>
            <a:r>
              <a:rPr lang="en-US" sz="2400" i="1">
                <a:solidFill>
                  <a:srgbClr val="75252D"/>
                </a:solidFill>
              </a:rPr>
              <a:t>Peer to Peer Research </a:t>
            </a:r>
          </a:p>
          <a:p>
            <a:pPr marL="914400" lvl="1" indent="-457200">
              <a:buFont typeface="Arial" panose="020B0604020202020204" pitchFamily="34" charset="0"/>
              <a:buChar char="•"/>
            </a:pPr>
            <a:r>
              <a:rPr lang="en-US" sz="2400" i="1">
                <a:solidFill>
                  <a:srgbClr val="75252D"/>
                </a:solidFill>
              </a:rPr>
              <a:t>Provide Data to Resource Providers</a:t>
            </a:r>
          </a:p>
          <a:p>
            <a:pPr marL="457200" indent="-457200">
              <a:buFont typeface="Arial" panose="020B0604020202020204" pitchFamily="34" charset="0"/>
              <a:buChar char="•"/>
            </a:pPr>
            <a:r>
              <a:rPr lang="en-US" sz="2400" b="1" i="1">
                <a:solidFill>
                  <a:srgbClr val="75252D"/>
                </a:solidFill>
              </a:rPr>
              <a:t>Exporting the Effort: PLAN (Peer-Led Assessment of Needs)</a:t>
            </a:r>
          </a:p>
        </p:txBody>
      </p:sp>
    </p:spTree>
    <p:extLst>
      <p:ext uri="{BB962C8B-B14F-4D97-AF65-F5344CB8AC3E}">
        <p14:creationId xmlns:p14="http://schemas.microsoft.com/office/powerpoint/2010/main" val="358500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y question marks flying&#10;&#10;Description automatically generated">
            <a:extLst>
              <a:ext uri="{FF2B5EF4-FFF2-40B4-BE49-F238E27FC236}">
                <a16:creationId xmlns:a16="http://schemas.microsoft.com/office/drawing/2014/main" id="{6866199E-EDBE-E452-1BDE-7223A6E82ADC}"/>
              </a:ext>
            </a:extLst>
          </p:cNvPr>
          <p:cNvPicPr>
            <a:picLocks noChangeAspect="1"/>
          </p:cNvPicPr>
          <p:nvPr/>
        </p:nvPicPr>
        <p:blipFill>
          <a:blip r:embed="rId3"/>
          <a:stretch>
            <a:fillRect/>
          </a:stretch>
        </p:blipFill>
        <p:spPr>
          <a:xfrm>
            <a:off x="2674155" y="2640339"/>
            <a:ext cx="2254699" cy="2252015"/>
          </a:xfrm>
          <a:prstGeom prst="ellipse">
            <a:avLst/>
          </a:prstGeom>
          <a:ln>
            <a:noFill/>
          </a:ln>
          <a:effectLst>
            <a:softEdge rad="112500"/>
          </a:effectLst>
        </p:spPr>
      </p:pic>
      <p:pic>
        <p:nvPicPr>
          <p:cNvPr id="5" name="Picture 4" descr="Many question marks flying&#10;&#10;Description automatically generated">
            <a:extLst>
              <a:ext uri="{FF2B5EF4-FFF2-40B4-BE49-F238E27FC236}">
                <a16:creationId xmlns:a16="http://schemas.microsoft.com/office/drawing/2014/main" id="{C4AB606E-1D14-A841-97B5-FA16F5D3014C}"/>
              </a:ext>
            </a:extLst>
          </p:cNvPr>
          <p:cNvPicPr>
            <a:picLocks noChangeAspect="1"/>
          </p:cNvPicPr>
          <p:nvPr/>
        </p:nvPicPr>
        <p:blipFill>
          <a:blip r:embed="rId3"/>
          <a:stretch>
            <a:fillRect/>
          </a:stretch>
        </p:blipFill>
        <p:spPr>
          <a:xfrm>
            <a:off x="7263148" y="2640339"/>
            <a:ext cx="1997287" cy="2252015"/>
          </a:xfrm>
          <a:prstGeom prst="ellipse">
            <a:avLst/>
          </a:prstGeom>
          <a:ln>
            <a:noFill/>
          </a:ln>
          <a:effectLst>
            <a:softEdge rad="112500"/>
          </a:effectLst>
        </p:spPr>
      </p:pic>
      <p:sp>
        <p:nvSpPr>
          <p:cNvPr id="3" name="Title 1">
            <a:extLst>
              <a:ext uri="{FF2B5EF4-FFF2-40B4-BE49-F238E27FC236}">
                <a16:creationId xmlns:a16="http://schemas.microsoft.com/office/drawing/2014/main" id="{89F97426-EE3B-D711-AB77-1F61FA7D6BCD}"/>
              </a:ext>
            </a:extLst>
          </p:cNvPr>
          <p:cNvSpPr txBox="1">
            <a:spLocks/>
          </p:cNvSpPr>
          <p:nvPr/>
        </p:nvSpPr>
        <p:spPr bwMode="auto">
          <a:xfrm>
            <a:off x="3213317" y="257470"/>
            <a:ext cx="5765366"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VALOR</a:t>
            </a:r>
            <a:r>
              <a:rPr lang="en-US" altLang="en-US" sz="6000" i="1" kern="0" baseline="30000">
                <a:solidFill>
                  <a:srgbClr val="640000"/>
                </a:solidFill>
              </a:rPr>
              <a:t>2</a:t>
            </a:r>
            <a:r>
              <a:rPr lang="en-US" altLang="en-US" sz="6000" i="1" kern="0">
                <a:solidFill>
                  <a:srgbClr val="640000"/>
                </a:solidFill>
              </a:rPr>
              <a:t>/PLAN</a:t>
            </a:r>
          </a:p>
        </p:txBody>
      </p:sp>
      <p:sp>
        <p:nvSpPr>
          <p:cNvPr id="18" name="Oval 17">
            <a:extLst>
              <a:ext uri="{FF2B5EF4-FFF2-40B4-BE49-F238E27FC236}">
                <a16:creationId xmlns:a16="http://schemas.microsoft.com/office/drawing/2014/main" id="{912198B7-C828-74EB-E0CF-CE21F85BDE69}"/>
              </a:ext>
            </a:extLst>
          </p:cNvPr>
          <p:cNvSpPr/>
          <p:nvPr/>
        </p:nvSpPr>
        <p:spPr>
          <a:xfrm>
            <a:off x="432134" y="2681553"/>
            <a:ext cx="2194631" cy="2203275"/>
          </a:xfrm>
          <a:prstGeom prst="ellipse">
            <a:avLst/>
          </a:prstGeom>
          <a:noFill/>
          <a:ln w="28575">
            <a:solidFill>
              <a:srgbClr val="5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765EDA-209F-ADB5-12A3-133ECBF95F5F}"/>
              </a:ext>
            </a:extLst>
          </p:cNvPr>
          <p:cNvSpPr/>
          <p:nvPr/>
        </p:nvSpPr>
        <p:spPr>
          <a:xfrm>
            <a:off x="4987552" y="2645809"/>
            <a:ext cx="2194631" cy="2203275"/>
          </a:xfrm>
          <a:prstGeom prst="ellipse">
            <a:avLst/>
          </a:prstGeom>
          <a:noFill/>
          <a:ln w="28575">
            <a:solidFill>
              <a:srgbClr val="5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22D39F-90C0-BDCB-0161-6680BA853AEF}"/>
              </a:ext>
            </a:extLst>
          </p:cNvPr>
          <p:cNvSpPr/>
          <p:nvPr/>
        </p:nvSpPr>
        <p:spPr>
          <a:xfrm>
            <a:off x="9273913" y="2645808"/>
            <a:ext cx="2194631" cy="2203275"/>
          </a:xfrm>
          <a:prstGeom prst="ellipse">
            <a:avLst/>
          </a:prstGeom>
          <a:noFill/>
          <a:ln w="28575">
            <a:solidFill>
              <a:srgbClr val="5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Curved Down 20">
            <a:extLst>
              <a:ext uri="{FF2B5EF4-FFF2-40B4-BE49-F238E27FC236}">
                <a16:creationId xmlns:a16="http://schemas.microsoft.com/office/drawing/2014/main" id="{499214D3-922B-EAA3-1FB1-0D02595295AE}"/>
              </a:ext>
            </a:extLst>
          </p:cNvPr>
          <p:cNvSpPr/>
          <p:nvPr/>
        </p:nvSpPr>
        <p:spPr>
          <a:xfrm>
            <a:off x="1646145" y="1273549"/>
            <a:ext cx="4393221" cy="1371625"/>
          </a:xfrm>
          <a:prstGeom prst="curvedDownArrow">
            <a:avLst/>
          </a:prstGeom>
          <a:solidFill>
            <a:srgbClr val="500000">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urved Down 21">
            <a:extLst>
              <a:ext uri="{FF2B5EF4-FFF2-40B4-BE49-F238E27FC236}">
                <a16:creationId xmlns:a16="http://schemas.microsoft.com/office/drawing/2014/main" id="{B8CFAA55-F9B4-AD19-4695-DD00966F21C9}"/>
              </a:ext>
            </a:extLst>
          </p:cNvPr>
          <p:cNvSpPr/>
          <p:nvPr/>
        </p:nvSpPr>
        <p:spPr>
          <a:xfrm rot="10800000">
            <a:off x="1393961" y="4888055"/>
            <a:ext cx="4714003" cy="1319501"/>
          </a:xfrm>
          <a:prstGeom prst="curvedDownArrow">
            <a:avLst/>
          </a:prstGeom>
          <a:solidFill>
            <a:srgbClr val="500000">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Up 23">
            <a:extLst>
              <a:ext uri="{FF2B5EF4-FFF2-40B4-BE49-F238E27FC236}">
                <a16:creationId xmlns:a16="http://schemas.microsoft.com/office/drawing/2014/main" id="{61B77FF8-9C6D-1117-DC6E-9B582820D000}"/>
              </a:ext>
            </a:extLst>
          </p:cNvPr>
          <p:cNvSpPr/>
          <p:nvPr/>
        </p:nvSpPr>
        <p:spPr>
          <a:xfrm>
            <a:off x="6254704" y="4892354"/>
            <a:ext cx="4321513" cy="1309195"/>
          </a:xfrm>
          <a:prstGeom prst="curvedUpArrow">
            <a:avLst/>
          </a:prstGeom>
          <a:solidFill>
            <a:srgbClr val="500000">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urved Up 24">
            <a:extLst>
              <a:ext uri="{FF2B5EF4-FFF2-40B4-BE49-F238E27FC236}">
                <a16:creationId xmlns:a16="http://schemas.microsoft.com/office/drawing/2014/main" id="{B3406C5F-A65D-5D97-C1B6-77D81AD1BC59}"/>
              </a:ext>
            </a:extLst>
          </p:cNvPr>
          <p:cNvSpPr/>
          <p:nvPr/>
        </p:nvSpPr>
        <p:spPr>
          <a:xfrm rot="10800000">
            <a:off x="6165864" y="1268860"/>
            <a:ext cx="4099500" cy="1371479"/>
          </a:xfrm>
          <a:prstGeom prst="curvedUpArrow">
            <a:avLst/>
          </a:prstGeom>
          <a:solidFill>
            <a:srgbClr val="500000">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AE8D5083-1512-E3C9-2B32-963999C475C9}"/>
              </a:ext>
            </a:extLst>
          </p:cNvPr>
          <p:cNvSpPr txBox="1"/>
          <p:nvPr/>
        </p:nvSpPr>
        <p:spPr>
          <a:xfrm>
            <a:off x="470213" y="3351116"/>
            <a:ext cx="21184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Student Veteran</a:t>
            </a:r>
          </a:p>
        </p:txBody>
      </p:sp>
      <p:sp>
        <p:nvSpPr>
          <p:cNvPr id="28" name="TextBox 27">
            <a:extLst>
              <a:ext uri="{FF2B5EF4-FFF2-40B4-BE49-F238E27FC236}">
                <a16:creationId xmlns:a16="http://schemas.microsoft.com/office/drawing/2014/main" id="{6E3A59A2-EAD9-DCFA-BA20-41D127384B54}"/>
              </a:ext>
            </a:extLst>
          </p:cNvPr>
          <p:cNvSpPr txBox="1"/>
          <p:nvPr/>
        </p:nvSpPr>
        <p:spPr>
          <a:xfrm>
            <a:off x="5219911" y="3161615"/>
            <a:ext cx="16666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 Resource/ Service Providers</a:t>
            </a:r>
            <a:endParaRPr lang="en-US"/>
          </a:p>
        </p:txBody>
      </p:sp>
      <p:sp>
        <p:nvSpPr>
          <p:cNvPr id="29" name="TextBox 28">
            <a:extLst>
              <a:ext uri="{FF2B5EF4-FFF2-40B4-BE49-F238E27FC236}">
                <a16:creationId xmlns:a16="http://schemas.microsoft.com/office/drawing/2014/main" id="{6D276D2D-5627-0127-A224-B43D92F800E1}"/>
              </a:ext>
            </a:extLst>
          </p:cNvPr>
          <p:cNvSpPr txBox="1"/>
          <p:nvPr/>
        </p:nvSpPr>
        <p:spPr>
          <a:xfrm>
            <a:off x="9510418" y="3147056"/>
            <a:ext cx="18126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Leadership/Decision makers</a:t>
            </a:r>
            <a:endParaRPr lang="en-US"/>
          </a:p>
        </p:txBody>
      </p:sp>
      <p:sp>
        <p:nvSpPr>
          <p:cNvPr id="30" name="TextBox 29">
            <a:extLst>
              <a:ext uri="{FF2B5EF4-FFF2-40B4-BE49-F238E27FC236}">
                <a16:creationId xmlns:a16="http://schemas.microsoft.com/office/drawing/2014/main" id="{D3053866-0081-91D2-269D-5A34E23AD866}"/>
              </a:ext>
            </a:extLst>
          </p:cNvPr>
          <p:cNvSpPr txBox="1"/>
          <p:nvPr/>
        </p:nvSpPr>
        <p:spPr>
          <a:xfrm>
            <a:off x="2923500" y="1443638"/>
            <a:ext cx="1699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Needs Expressed</a:t>
            </a:r>
            <a:endParaRPr lang="en-US"/>
          </a:p>
        </p:txBody>
      </p:sp>
      <p:sp>
        <p:nvSpPr>
          <p:cNvPr id="31" name="TextBox 30">
            <a:extLst>
              <a:ext uri="{FF2B5EF4-FFF2-40B4-BE49-F238E27FC236}">
                <a16:creationId xmlns:a16="http://schemas.microsoft.com/office/drawing/2014/main" id="{011E5FF4-AEE9-8E16-AC9E-5C5A6F57B517}"/>
              </a:ext>
            </a:extLst>
          </p:cNvPr>
          <p:cNvSpPr txBox="1"/>
          <p:nvPr/>
        </p:nvSpPr>
        <p:spPr>
          <a:xfrm>
            <a:off x="2914449" y="5264210"/>
            <a:ext cx="17100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Needs Addressed</a:t>
            </a:r>
            <a:endParaRPr lang="en-US"/>
          </a:p>
        </p:txBody>
      </p:sp>
      <p:sp>
        <p:nvSpPr>
          <p:cNvPr id="32" name="TextBox 31">
            <a:extLst>
              <a:ext uri="{FF2B5EF4-FFF2-40B4-BE49-F238E27FC236}">
                <a16:creationId xmlns:a16="http://schemas.microsoft.com/office/drawing/2014/main" id="{13C4EF8B-1A3D-3FAF-86A1-6759BD77FD1E}"/>
              </a:ext>
            </a:extLst>
          </p:cNvPr>
          <p:cNvSpPr txBox="1"/>
          <p:nvPr/>
        </p:nvSpPr>
        <p:spPr>
          <a:xfrm>
            <a:off x="7491398" y="5264553"/>
            <a:ext cx="17100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Needs Reported</a:t>
            </a:r>
          </a:p>
        </p:txBody>
      </p:sp>
      <p:sp>
        <p:nvSpPr>
          <p:cNvPr id="33" name="TextBox 32">
            <a:extLst>
              <a:ext uri="{FF2B5EF4-FFF2-40B4-BE49-F238E27FC236}">
                <a16:creationId xmlns:a16="http://schemas.microsoft.com/office/drawing/2014/main" id="{A74718B3-8225-A145-D781-368EDF032F71}"/>
              </a:ext>
            </a:extLst>
          </p:cNvPr>
          <p:cNvSpPr txBox="1"/>
          <p:nvPr/>
        </p:nvSpPr>
        <p:spPr>
          <a:xfrm>
            <a:off x="7562732" y="1444668"/>
            <a:ext cx="17100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Resource Alignment</a:t>
            </a:r>
          </a:p>
        </p:txBody>
      </p:sp>
      <p:sp>
        <p:nvSpPr>
          <p:cNvPr id="34" name="Arrow: Left-Right 33">
            <a:extLst>
              <a:ext uri="{FF2B5EF4-FFF2-40B4-BE49-F238E27FC236}">
                <a16:creationId xmlns:a16="http://schemas.microsoft.com/office/drawing/2014/main" id="{89CB13B8-A54B-36C9-E2E7-9FAD4989D92A}"/>
              </a:ext>
            </a:extLst>
          </p:cNvPr>
          <p:cNvSpPr/>
          <p:nvPr/>
        </p:nvSpPr>
        <p:spPr>
          <a:xfrm>
            <a:off x="2627546" y="3168536"/>
            <a:ext cx="2294569" cy="851727"/>
          </a:xfrm>
          <a:prstGeom prst="leftRightArrow">
            <a:avLst/>
          </a:prstGeom>
          <a:noFill/>
          <a:ln w="28575">
            <a:solidFill>
              <a:srgbClr val="5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Left-Right 34">
            <a:extLst>
              <a:ext uri="{FF2B5EF4-FFF2-40B4-BE49-F238E27FC236}">
                <a16:creationId xmlns:a16="http://schemas.microsoft.com/office/drawing/2014/main" id="{7DD0CA08-2823-6D08-62E8-F151D3BB725F}"/>
              </a:ext>
            </a:extLst>
          </p:cNvPr>
          <p:cNvSpPr/>
          <p:nvPr/>
        </p:nvSpPr>
        <p:spPr>
          <a:xfrm>
            <a:off x="7247042" y="3168535"/>
            <a:ext cx="2013393" cy="851727"/>
          </a:xfrm>
          <a:prstGeom prst="leftRightArrow">
            <a:avLst/>
          </a:prstGeom>
          <a:noFill/>
          <a:ln w="28575">
            <a:solidFill>
              <a:srgbClr val="5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2C60604-24C8-9F29-2C6A-4496E3636CE9}"/>
              </a:ext>
            </a:extLst>
          </p:cNvPr>
          <p:cNvSpPr txBox="1"/>
          <p:nvPr/>
        </p:nvSpPr>
        <p:spPr>
          <a:xfrm>
            <a:off x="3121157" y="3383941"/>
            <a:ext cx="13752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PLAN</a:t>
            </a:r>
          </a:p>
        </p:txBody>
      </p:sp>
      <p:sp>
        <p:nvSpPr>
          <p:cNvPr id="37" name="TextBox 36">
            <a:extLst>
              <a:ext uri="{FF2B5EF4-FFF2-40B4-BE49-F238E27FC236}">
                <a16:creationId xmlns:a16="http://schemas.microsoft.com/office/drawing/2014/main" id="{D83F9DF5-E729-15F3-A9CA-9DCC587FBF1A}"/>
              </a:ext>
            </a:extLst>
          </p:cNvPr>
          <p:cNvSpPr txBox="1"/>
          <p:nvPr/>
        </p:nvSpPr>
        <p:spPr>
          <a:xfrm>
            <a:off x="7631861" y="3363565"/>
            <a:ext cx="13201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Calibri"/>
                <a:cs typeface="Calibri"/>
              </a:rPr>
              <a:t>PLAN</a:t>
            </a:r>
            <a:endParaRPr lang="en-US" sz="2400" baseline="30000">
              <a:ea typeface="Calibri"/>
              <a:cs typeface="Calibri"/>
            </a:endParaRPr>
          </a:p>
        </p:txBody>
      </p:sp>
    </p:spTree>
    <p:extLst>
      <p:ext uri="{BB962C8B-B14F-4D97-AF65-F5344CB8AC3E}">
        <p14:creationId xmlns:p14="http://schemas.microsoft.com/office/powerpoint/2010/main" val="29897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1000"/>
                                        <p:tgtEl>
                                          <p:spTgt spid="4"/>
                                        </p:tgtEl>
                                      </p:cBhvr>
                                    </p:animEffect>
                                  </p:childTnLst>
                                </p:cTn>
                              </p:par>
                              <p:par>
                                <p:cTn id="32" presetID="21" presetClass="entr" presetSubtype="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nodeType="clickEffect">
                                  <p:stCondLst>
                                    <p:cond delay="0"/>
                                  </p:stCondLst>
                                  <p:childTnLst>
                                    <p:animEffect transition="out" filter="wheel(1)">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par>
                                <p:cTn id="40" presetID="21" presetClass="exit" presetSubtype="1" fill="hold" nodeType="withEffect">
                                  <p:stCondLst>
                                    <p:cond delay="0"/>
                                  </p:stCondLst>
                                  <p:childTnLst>
                                    <p:animEffect transition="out" filter="wheel(1)">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cTn>
                              </p:par>
                              <p:par>
                                <p:cTn id="43" presetID="21" presetClass="entr" presetSubtype="1"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1000"/>
                                        <p:tgtEl>
                                          <p:spTgt spid="3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heel(1)">
                                      <p:cBhvr>
                                        <p:cTn id="48" dur="1000"/>
                                        <p:tgtEl>
                                          <p:spTgt spid="37"/>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heel(1)">
                                      <p:cBhvr>
                                        <p:cTn id="51" dur="1000"/>
                                        <p:tgtEl>
                                          <p:spTgt spid="36"/>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heel(1)">
                                      <p:cBhvr>
                                        <p:cTn id="5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30" grpId="0"/>
      <p:bldP spid="31" grpId="0"/>
      <p:bldP spid="32" grpId="0"/>
      <p:bldP spid="33" grpId="0"/>
      <p:bldP spid="34" grpId="0" animBg="1"/>
      <p:bldP spid="35" grpId="0" animBg="1"/>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49E9EF-F5D5-1E86-1276-0B5AEC00524B}"/>
              </a:ext>
            </a:extLst>
          </p:cNvPr>
          <p:cNvSpPr txBox="1">
            <a:spLocks/>
          </p:cNvSpPr>
          <p:nvPr/>
        </p:nvSpPr>
        <p:spPr bwMode="auto">
          <a:xfrm>
            <a:off x="3213317" y="257470"/>
            <a:ext cx="5765366"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PLAN</a:t>
            </a:r>
          </a:p>
        </p:txBody>
      </p:sp>
      <p:sp>
        <p:nvSpPr>
          <p:cNvPr id="10" name="TextBox 9">
            <a:extLst>
              <a:ext uri="{FF2B5EF4-FFF2-40B4-BE49-F238E27FC236}">
                <a16:creationId xmlns:a16="http://schemas.microsoft.com/office/drawing/2014/main" id="{D4AD0682-E433-46E5-50EE-D0351A3320DF}"/>
              </a:ext>
            </a:extLst>
          </p:cNvPr>
          <p:cNvSpPr txBox="1"/>
          <p:nvPr/>
        </p:nvSpPr>
        <p:spPr>
          <a:xfrm>
            <a:off x="484744" y="1151091"/>
            <a:ext cx="11393030" cy="1692771"/>
          </a:xfrm>
          <a:prstGeom prst="rect">
            <a:avLst/>
          </a:prstGeom>
          <a:noFill/>
        </p:spPr>
        <p:txBody>
          <a:bodyPr wrap="square" lIns="0" tIns="45720" rIns="0" bIns="45720" rtlCol="0" anchor="t">
            <a:spAutoFit/>
          </a:bodyPr>
          <a:lstStyle/>
          <a:p>
            <a:r>
              <a:rPr lang="en-US" sz="3200" b="1" i="1">
                <a:solidFill>
                  <a:srgbClr val="75252D"/>
                </a:solidFill>
              </a:rPr>
              <a:t>Start with “Why”</a:t>
            </a:r>
          </a:p>
          <a:p>
            <a:pPr lvl="1"/>
            <a:r>
              <a:rPr lang="en-US" sz="2400" b="1" i="1">
                <a:solidFill>
                  <a:srgbClr val="75252D"/>
                </a:solidFill>
              </a:rPr>
              <a:t>We believe in transforming the higher-ed veteran experience. </a:t>
            </a:r>
          </a:p>
          <a:p>
            <a:pPr lvl="1"/>
            <a:r>
              <a:rPr lang="en-US" sz="2400" b="1" i="1">
                <a:solidFill>
                  <a:srgbClr val="75252D"/>
                </a:solidFill>
              </a:rPr>
              <a:t>We believe in challenging those who provide services and resources to their veteran community to be transformational not transactional.</a:t>
            </a:r>
          </a:p>
        </p:txBody>
      </p:sp>
      <p:pic>
        <p:nvPicPr>
          <p:cNvPr id="14" name="Picture 13">
            <a:extLst>
              <a:ext uri="{FF2B5EF4-FFF2-40B4-BE49-F238E27FC236}">
                <a16:creationId xmlns:a16="http://schemas.microsoft.com/office/drawing/2014/main" id="{92D9714E-D00E-13A6-B551-A6124E45A760}"/>
              </a:ext>
            </a:extLst>
          </p:cNvPr>
          <p:cNvPicPr>
            <a:picLocks noChangeAspect="1"/>
          </p:cNvPicPr>
          <p:nvPr/>
        </p:nvPicPr>
        <p:blipFill rotWithShape="1">
          <a:blip r:embed="rId3"/>
          <a:srcRect l="61900" t="13926" r="19657" b="71264"/>
          <a:stretch/>
        </p:blipFill>
        <p:spPr>
          <a:xfrm>
            <a:off x="1173663" y="3161854"/>
            <a:ext cx="5004452" cy="3153156"/>
          </a:xfrm>
          <a:prstGeom prst="rect">
            <a:avLst/>
          </a:prstGeom>
          <a:ln>
            <a:noFill/>
          </a:ln>
          <a:effectLst>
            <a:softEdge rad="112500"/>
          </a:effectLst>
        </p:spPr>
      </p:pic>
      <p:pic>
        <p:nvPicPr>
          <p:cNvPr id="15" name="Picture 14">
            <a:extLst>
              <a:ext uri="{FF2B5EF4-FFF2-40B4-BE49-F238E27FC236}">
                <a16:creationId xmlns:a16="http://schemas.microsoft.com/office/drawing/2014/main" id="{B8E78165-41B3-1B8D-A65F-65AF3B693FD2}"/>
              </a:ext>
            </a:extLst>
          </p:cNvPr>
          <p:cNvPicPr>
            <a:picLocks noChangeAspect="1"/>
          </p:cNvPicPr>
          <p:nvPr/>
        </p:nvPicPr>
        <p:blipFill rotWithShape="1">
          <a:blip r:embed="rId4"/>
          <a:srcRect l="10393" t="23079" r="9746" b="4922"/>
          <a:stretch/>
        </p:blipFill>
        <p:spPr>
          <a:xfrm>
            <a:off x="7044096" y="3745510"/>
            <a:ext cx="3541078" cy="2128348"/>
          </a:xfrm>
          <a:prstGeom prst="rect">
            <a:avLst/>
          </a:prstGeom>
          <a:ln>
            <a:noFill/>
          </a:ln>
          <a:effectLst>
            <a:softEdge rad="112500"/>
          </a:effectLst>
        </p:spPr>
      </p:pic>
    </p:spTree>
    <p:extLst>
      <p:ext uri="{BB962C8B-B14F-4D97-AF65-F5344CB8AC3E}">
        <p14:creationId xmlns:p14="http://schemas.microsoft.com/office/powerpoint/2010/main" val="389577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ference room table">
            <a:extLst>
              <a:ext uri="{FF2B5EF4-FFF2-40B4-BE49-F238E27FC236}">
                <a16:creationId xmlns:a16="http://schemas.microsoft.com/office/drawing/2014/main" id="{50FA1312-0669-4315-62B7-7ACFACA5D21B}"/>
              </a:ext>
            </a:extLst>
          </p:cNvPr>
          <p:cNvPicPr>
            <a:picLocks noChangeAspect="1"/>
          </p:cNvPicPr>
          <p:nvPr/>
        </p:nvPicPr>
        <p:blipFill rotWithShape="1">
          <a:blip r:embed="rId3"/>
          <a:srcRect l="31067" r="8" b="8"/>
          <a:stretch/>
        </p:blipFill>
        <p:spPr>
          <a:xfrm>
            <a:off x="7364672" y="3352337"/>
            <a:ext cx="1927000" cy="2397750"/>
          </a:xfrm>
          <a:prstGeom prst="rect">
            <a:avLst/>
          </a:prstGeom>
          <a:ln>
            <a:noFill/>
          </a:ln>
          <a:effectLst>
            <a:softEdge rad="112500"/>
          </a:effectLst>
        </p:spPr>
      </p:pic>
      <p:sp>
        <p:nvSpPr>
          <p:cNvPr id="11" name="TextBox 10">
            <a:extLst>
              <a:ext uri="{FF2B5EF4-FFF2-40B4-BE49-F238E27FC236}">
                <a16:creationId xmlns:a16="http://schemas.microsoft.com/office/drawing/2014/main" id="{F953B2CA-7B1D-CDFC-528C-3A32F29C5248}"/>
              </a:ext>
            </a:extLst>
          </p:cNvPr>
          <p:cNvSpPr txBox="1"/>
          <p:nvPr/>
        </p:nvSpPr>
        <p:spPr>
          <a:xfrm>
            <a:off x="484743" y="1151091"/>
            <a:ext cx="11707257" cy="5878532"/>
          </a:xfrm>
          <a:prstGeom prst="rect">
            <a:avLst/>
          </a:prstGeom>
          <a:noFill/>
        </p:spPr>
        <p:txBody>
          <a:bodyPr wrap="square" lIns="0" tIns="45720" rIns="0" bIns="45720" rtlCol="0" anchor="t">
            <a:spAutoFit/>
          </a:bodyPr>
          <a:lstStyle/>
          <a:p>
            <a:r>
              <a:rPr lang="en-US" sz="3200" b="1" i="1">
                <a:solidFill>
                  <a:srgbClr val="75252D"/>
                </a:solidFill>
              </a:rPr>
              <a:t>“How”</a:t>
            </a:r>
          </a:p>
          <a:p>
            <a:pPr marL="457200" indent="-457200">
              <a:buFont typeface="Arial" panose="020B0604020202020204" pitchFamily="34" charset="0"/>
              <a:buChar char="•"/>
            </a:pPr>
            <a:r>
              <a:rPr lang="en-US" sz="2400" b="1" i="1">
                <a:solidFill>
                  <a:srgbClr val="75252D"/>
                </a:solidFill>
              </a:rPr>
              <a:t>Needs Assessment (3/3000+)</a:t>
            </a:r>
            <a:endParaRPr lang="en-US" sz="2400" b="1" i="1">
              <a:solidFill>
                <a:srgbClr val="75252D"/>
              </a:solidFill>
              <a:cs typeface="Arial"/>
            </a:endParaRPr>
          </a:p>
          <a:p>
            <a:pPr marL="457200" indent="-457200">
              <a:buFont typeface="Arial" panose="020B0604020202020204" pitchFamily="34" charset="0"/>
              <a:buChar char="•"/>
            </a:pPr>
            <a:r>
              <a:rPr lang="en-US" sz="2400" b="1" i="1">
                <a:solidFill>
                  <a:srgbClr val="75252D"/>
                </a:solidFill>
              </a:rPr>
              <a:t>Surveys (23/1800+)</a:t>
            </a:r>
            <a:endParaRPr lang="en-US" sz="2400" b="1" i="1">
              <a:solidFill>
                <a:srgbClr val="75252D"/>
              </a:solidFill>
              <a:cs typeface="Arial"/>
            </a:endParaRPr>
          </a:p>
          <a:p>
            <a:pPr marL="457200" indent="-457200">
              <a:buFont typeface="Arial" panose="020B0604020202020204" pitchFamily="34" charset="0"/>
              <a:buChar char="•"/>
            </a:pPr>
            <a:r>
              <a:rPr lang="en-US" sz="2400" b="1" i="1">
                <a:solidFill>
                  <a:srgbClr val="75252D"/>
                </a:solidFill>
              </a:rPr>
              <a:t>Peer-to-Peer Discussions/Face-to-Face interaction (40+/~200)</a:t>
            </a:r>
            <a:endParaRPr lang="en-US" sz="2400" b="1" i="1">
              <a:solidFill>
                <a:srgbClr val="75252D"/>
              </a:solidFill>
              <a:cs typeface="Arial"/>
            </a:endParaRPr>
          </a:p>
          <a:p>
            <a:pPr marL="342900" indent="-342900">
              <a:buFont typeface="Arial" panose="020B0604020202020204" pitchFamily="34" charset="0"/>
              <a:buChar char="•"/>
            </a:pPr>
            <a:r>
              <a:rPr lang="en-US" sz="2400" b="1" i="1">
                <a:solidFill>
                  <a:srgbClr val="75252D"/>
                </a:solidFill>
              </a:rPr>
              <a:t> Round Table Talks (6/42)</a:t>
            </a:r>
            <a:endParaRPr lang="en-US" sz="2400" i="1">
              <a:solidFill>
                <a:srgbClr val="75252D"/>
              </a:solidFill>
            </a:endParaRPr>
          </a:p>
          <a:p>
            <a:pPr marL="457200" indent="-457200">
              <a:buFont typeface="Arial" panose="020B0604020202020204" pitchFamily="34" charset="0"/>
              <a:buChar char="•"/>
            </a:pPr>
            <a:r>
              <a:rPr lang="en-US" sz="2400" b="1" i="1">
                <a:solidFill>
                  <a:srgbClr val="75252D"/>
                </a:solidFill>
              </a:rPr>
              <a:t>Panels (1/21) </a:t>
            </a:r>
            <a:endParaRPr lang="en-US" sz="2400" b="1" i="1">
              <a:solidFill>
                <a:srgbClr val="75252D"/>
              </a:solidFill>
              <a:cs typeface="Arial"/>
            </a:endParaRPr>
          </a:p>
          <a:p>
            <a:pPr marL="457200" indent="-457200">
              <a:buFont typeface="Arial" panose="020B0604020202020204" pitchFamily="34" charset="0"/>
              <a:buChar char="•"/>
            </a:pPr>
            <a:endParaRPr lang="en-US" sz="2400" b="1" i="1">
              <a:solidFill>
                <a:srgbClr val="75252D"/>
              </a:solidFill>
            </a:endParaRPr>
          </a:p>
          <a:p>
            <a:pPr marL="457200" indent="-457200">
              <a:buFont typeface="Arial" panose="020B0604020202020204" pitchFamily="34" charset="0"/>
              <a:buChar char="•"/>
            </a:pPr>
            <a:endParaRPr lang="en-US" sz="2400" b="1" i="1">
              <a:solidFill>
                <a:srgbClr val="75252D"/>
              </a:solidFill>
            </a:endParaRPr>
          </a:p>
          <a:p>
            <a:r>
              <a:rPr lang="en-US" sz="3200" b="1" i="1">
                <a:solidFill>
                  <a:srgbClr val="75252D"/>
                </a:solidFill>
              </a:rPr>
              <a:t>“Who”</a:t>
            </a:r>
            <a:endParaRPr lang="en-US" sz="3200" b="1" i="1">
              <a:solidFill>
                <a:srgbClr val="75252D"/>
              </a:solidFill>
              <a:cs typeface="Arial"/>
            </a:endParaRPr>
          </a:p>
          <a:p>
            <a:pPr marL="457200" indent="-457200">
              <a:buFont typeface="Arial" panose="020B0604020202020204" pitchFamily="34" charset="0"/>
              <a:buChar char="•"/>
            </a:pPr>
            <a:r>
              <a:rPr lang="en-US" sz="2400" b="1" i="1">
                <a:solidFill>
                  <a:srgbClr val="75252D"/>
                </a:solidFill>
              </a:rPr>
              <a:t>VA Work-Study/Consumers of Veteran Resources</a:t>
            </a:r>
            <a:endParaRPr lang="en-US" sz="2400" b="1" i="1">
              <a:solidFill>
                <a:srgbClr val="75252D"/>
              </a:solidFill>
              <a:cs typeface="Arial"/>
            </a:endParaRPr>
          </a:p>
          <a:p>
            <a:pPr marL="914400" lvl="1" indent="-457200">
              <a:buFont typeface="Arial" panose="020B0604020202020204" pitchFamily="34" charset="0"/>
              <a:buChar char="•"/>
            </a:pPr>
            <a:r>
              <a:rPr lang="en-US" sz="2400" b="1" i="1">
                <a:solidFill>
                  <a:srgbClr val="75252D"/>
                </a:solidFill>
              </a:rPr>
              <a:t>Experiencing the same challenges</a:t>
            </a:r>
            <a:endParaRPr lang="en-US" sz="2400" b="1" i="1">
              <a:solidFill>
                <a:srgbClr val="75252D"/>
              </a:solidFill>
              <a:cs typeface="Arial"/>
            </a:endParaRPr>
          </a:p>
          <a:p>
            <a:pPr marL="914400" lvl="1" indent="-457200">
              <a:buFont typeface="Arial" panose="020B0604020202020204" pitchFamily="34" charset="0"/>
              <a:buChar char="•"/>
            </a:pPr>
            <a:r>
              <a:rPr lang="en-US" sz="2400" b="1" i="1">
                <a:solidFill>
                  <a:srgbClr val="75252D"/>
                </a:solidFill>
              </a:rPr>
              <a:t>Unique perspective</a:t>
            </a:r>
            <a:endParaRPr lang="en-US" sz="2400" b="1" i="1">
              <a:solidFill>
                <a:srgbClr val="75252D"/>
              </a:solidFill>
              <a:cs typeface="Arial"/>
            </a:endParaRPr>
          </a:p>
          <a:p>
            <a:pPr marL="914400" lvl="1" indent="-457200">
              <a:buFont typeface="Arial" panose="020B0604020202020204" pitchFamily="34" charset="0"/>
              <a:buChar char="•"/>
            </a:pPr>
            <a:r>
              <a:rPr lang="en-US" sz="2400" b="1" i="1">
                <a:solidFill>
                  <a:srgbClr val="75252D"/>
                </a:solidFill>
              </a:rPr>
              <a:t>Not seen as authority figures</a:t>
            </a:r>
            <a:endParaRPr lang="en-US" sz="2400" b="1" i="1">
              <a:solidFill>
                <a:srgbClr val="75252D"/>
              </a:solidFill>
              <a:cs typeface="Arial"/>
            </a:endParaRPr>
          </a:p>
          <a:p>
            <a:pPr marL="457200" indent="-457200">
              <a:buFont typeface="Arial" panose="020B0604020202020204" pitchFamily="34" charset="0"/>
              <a:buChar char="•"/>
            </a:pPr>
            <a:endParaRPr lang="en-US" sz="2400" b="1" i="1">
              <a:solidFill>
                <a:srgbClr val="75252D"/>
              </a:solidFill>
            </a:endParaRPr>
          </a:p>
          <a:p>
            <a:pPr marL="342900" indent="-342900">
              <a:buFont typeface="Arial" panose="020B0604020202020204" pitchFamily="34" charset="0"/>
              <a:buChar char="•"/>
            </a:pPr>
            <a:endParaRPr lang="en-US" sz="2400" b="1" i="1">
              <a:solidFill>
                <a:srgbClr val="75252D"/>
              </a:solidFill>
            </a:endParaRPr>
          </a:p>
        </p:txBody>
      </p:sp>
      <p:pic>
        <p:nvPicPr>
          <p:cNvPr id="7" name="Picture 6">
            <a:extLst>
              <a:ext uri="{FF2B5EF4-FFF2-40B4-BE49-F238E27FC236}">
                <a16:creationId xmlns:a16="http://schemas.microsoft.com/office/drawing/2014/main" id="{00F89D01-AC19-A3B0-0F66-E66EE2874C0F}"/>
              </a:ext>
            </a:extLst>
          </p:cNvPr>
          <p:cNvPicPr>
            <a:picLocks noChangeAspect="1"/>
          </p:cNvPicPr>
          <p:nvPr/>
        </p:nvPicPr>
        <p:blipFill>
          <a:blip r:embed="rId4"/>
          <a:stretch>
            <a:fillRect/>
          </a:stretch>
        </p:blipFill>
        <p:spPr>
          <a:xfrm>
            <a:off x="5927957" y="1271601"/>
            <a:ext cx="2030735" cy="1181142"/>
          </a:xfrm>
          <a:prstGeom prst="rect">
            <a:avLst/>
          </a:prstGeom>
          <a:ln>
            <a:noFill/>
          </a:ln>
          <a:effectLst>
            <a:softEdge rad="112500"/>
          </a:effectLst>
        </p:spPr>
      </p:pic>
      <p:pic>
        <p:nvPicPr>
          <p:cNvPr id="9" name="Picture 8">
            <a:extLst>
              <a:ext uri="{FF2B5EF4-FFF2-40B4-BE49-F238E27FC236}">
                <a16:creationId xmlns:a16="http://schemas.microsoft.com/office/drawing/2014/main" id="{9389F10D-1059-FFDB-10A9-76E09083A5B4}"/>
              </a:ext>
            </a:extLst>
          </p:cNvPr>
          <p:cNvPicPr>
            <a:picLocks noChangeAspect="1"/>
          </p:cNvPicPr>
          <p:nvPr/>
        </p:nvPicPr>
        <p:blipFill>
          <a:blip r:embed="rId5"/>
          <a:stretch>
            <a:fillRect/>
          </a:stretch>
        </p:blipFill>
        <p:spPr>
          <a:xfrm>
            <a:off x="9335570" y="2836712"/>
            <a:ext cx="2333625" cy="1714500"/>
          </a:xfrm>
          <a:prstGeom prst="rect">
            <a:avLst/>
          </a:prstGeom>
          <a:ln>
            <a:noFill/>
          </a:ln>
          <a:effectLst>
            <a:softEdge rad="112500"/>
          </a:effectLst>
        </p:spPr>
      </p:pic>
      <p:sp>
        <p:nvSpPr>
          <p:cNvPr id="10" name="Title 1">
            <a:extLst>
              <a:ext uri="{FF2B5EF4-FFF2-40B4-BE49-F238E27FC236}">
                <a16:creationId xmlns:a16="http://schemas.microsoft.com/office/drawing/2014/main" id="{301D78B4-67A0-4F48-20D1-6A68B11AA678}"/>
              </a:ext>
            </a:extLst>
          </p:cNvPr>
          <p:cNvSpPr txBox="1">
            <a:spLocks/>
          </p:cNvSpPr>
          <p:nvPr/>
        </p:nvSpPr>
        <p:spPr bwMode="auto">
          <a:xfrm>
            <a:off x="3213317" y="257470"/>
            <a:ext cx="5765366"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PLAN</a:t>
            </a:r>
          </a:p>
        </p:txBody>
      </p:sp>
      <p:pic>
        <p:nvPicPr>
          <p:cNvPr id="12" name="Picture 11">
            <a:extLst>
              <a:ext uri="{FF2B5EF4-FFF2-40B4-BE49-F238E27FC236}">
                <a16:creationId xmlns:a16="http://schemas.microsoft.com/office/drawing/2014/main" id="{8FECE0C8-A5E8-4434-9078-3561861121E0}"/>
              </a:ext>
            </a:extLst>
          </p:cNvPr>
          <p:cNvPicPr>
            <a:picLocks noChangeAspect="1"/>
          </p:cNvPicPr>
          <p:nvPr/>
        </p:nvPicPr>
        <p:blipFill>
          <a:blip r:embed="rId6"/>
          <a:stretch>
            <a:fillRect/>
          </a:stretch>
        </p:blipFill>
        <p:spPr>
          <a:xfrm>
            <a:off x="8620914" y="666691"/>
            <a:ext cx="2338350" cy="1563035"/>
          </a:xfrm>
          <a:prstGeom prst="rect">
            <a:avLst/>
          </a:prstGeom>
          <a:ln>
            <a:noFill/>
          </a:ln>
          <a:effectLst>
            <a:softEdge rad="112500"/>
          </a:effectLst>
        </p:spPr>
      </p:pic>
      <p:pic>
        <p:nvPicPr>
          <p:cNvPr id="13" name="Picture 12">
            <a:extLst>
              <a:ext uri="{FF2B5EF4-FFF2-40B4-BE49-F238E27FC236}">
                <a16:creationId xmlns:a16="http://schemas.microsoft.com/office/drawing/2014/main" id="{962B6058-13F3-4BBB-4597-1E33AE6F5AEB}"/>
              </a:ext>
            </a:extLst>
          </p:cNvPr>
          <p:cNvPicPr>
            <a:picLocks noChangeAspect="1"/>
          </p:cNvPicPr>
          <p:nvPr/>
        </p:nvPicPr>
        <p:blipFill rotWithShape="1">
          <a:blip r:embed="rId7"/>
          <a:srcRect t="14282" b="25217"/>
          <a:stretch/>
        </p:blipFill>
        <p:spPr>
          <a:xfrm>
            <a:off x="3866469" y="3228248"/>
            <a:ext cx="3279648" cy="1322964"/>
          </a:xfrm>
          <a:prstGeom prst="rect">
            <a:avLst/>
          </a:prstGeom>
          <a:ln>
            <a:noFill/>
          </a:ln>
          <a:effectLst>
            <a:softEdge rad="112500"/>
          </a:effectLst>
        </p:spPr>
      </p:pic>
    </p:spTree>
    <p:extLst>
      <p:ext uri="{BB962C8B-B14F-4D97-AF65-F5344CB8AC3E}">
        <p14:creationId xmlns:p14="http://schemas.microsoft.com/office/powerpoint/2010/main" val="3001270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0803FF-8E9D-FAC4-2D39-73BA37FA868F}"/>
              </a:ext>
            </a:extLst>
          </p:cNvPr>
          <p:cNvSpPr txBox="1">
            <a:spLocks/>
          </p:cNvSpPr>
          <p:nvPr/>
        </p:nvSpPr>
        <p:spPr bwMode="auto">
          <a:xfrm>
            <a:off x="3213317" y="257470"/>
            <a:ext cx="5765366"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PLAN</a:t>
            </a:r>
          </a:p>
        </p:txBody>
      </p:sp>
      <p:sp>
        <p:nvSpPr>
          <p:cNvPr id="7" name="TextBox 6">
            <a:extLst>
              <a:ext uri="{FF2B5EF4-FFF2-40B4-BE49-F238E27FC236}">
                <a16:creationId xmlns:a16="http://schemas.microsoft.com/office/drawing/2014/main" id="{6EDAB0F8-7D91-3D25-92A8-E03B45900497}"/>
              </a:ext>
            </a:extLst>
          </p:cNvPr>
          <p:cNvSpPr txBox="1"/>
          <p:nvPr/>
        </p:nvSpPr>
        <p:spPr>
          <a:xfrm>
            <a:off x="484744" y="1151091"/>
            <a:ext cx="6820518" cy="5016758"/>
          </a:xfrm>
          <a:prstGeom prst="rect">
            <a:avLst/>
          </a:prstGeom>
          <a:noFill/>
        </p:spPr>
        <p:txBody>
          <a:bodyPr wrap="square" lIns="0" tIns="45720" rIns="0" bIns="45720" rtlCol="0" anchor="t">
            <a:spAutoFit/>
          </a:bodyPr>
          <a:lstStyle/>
          <a:p>
            <a:r>
              <a:rPr lang="en-US" sz="3200" b="1" i="1">
                <a:solidFill>
                  <a:srgbClr val="75252D"/>
                </a:solidFill>
              </a:rPr>
              <a:t>“What”</a:t>
            </a:r>
          </a:p>
          <a:p>
            <a:pPr marL="800100" lvl="1" indent="-342900">
              <a:buFont typeface="Arial"/>
              <a:buChar char="•"/>
            </a:pPr>
            <a:r>
              <a:rPr lang="en-US" sz="2400" b="1" i="1">
                <a:solidFill>
                  <a:srgbClr val="75252D"/>
                </a:solidFill>
              </a:rPr>
              <a:t>Help identify the most up-to-date, innovative services and resources that our veteran community desires</a:t>
            </a:r>
          </a:p>
          <a:p>
            <a:pPr marL="800100" lvl="1" indent="-342900">
              <a:buFont typeface="Arial"/>
              <a:buChar char="•"/>
            </a:pPr>
            <a:r>
              <a:rPr lang="en-US" sz="2400" b="1" i="1">
                <a:solidFill>
                  <a:srgbClr val="75252D"/>
                </a:solidFill>
              </a:rPr>
              <a:t>Allow resources providers and decision makers to directly address the students' needs and concerns</a:t>
            </a:r>
            <a:endParaRPr lang="en-US" sz="2400" b="1" i="1">
              <a:solidFill>
                <a:srgbClr val="75252D"/>
              </a:solidFill>
              <a:cs typeface="Arial"/>
            </a:endParaRPr>
          </a:p>
          <a:p>
            <a:pPr marL="800100" lvl="1" indent="-342900">
              <a:buFont typeface="Arial"/>
              <a:buChar char="•"/>
            </a:pPr>
            <a:r>
              <a:rPr lang="en-US" sz="2400" b="1" i="1">
                <a:solidFill>
                  <a:srgbClr val="75252D"/>
                </a:solidFill>
              </a:rPr>
              <a:t>Activate the student veteran community to invest in the change that affects them.</a:t>
            </a:r>
            <a:endParaRPr lang="en-US" sz="2400" b="1" i="1">
              <a:solidFill>
                <a:srgbClr val="75252D"/>
              </a:solidFill>
              <a:cs typeface="Arial"/>
            </a:endParaRPr>
          </a:p>
          <a:p>
            <a:pPr lvl="1"/>
            <a:endParaRPr lang="en-US" sz="2400" b="1" i="1">
              <a:solidFill>
                <a:srgbClr val="75252D"/>
              </a:solidFill>
            </a:endParaRPr>
          </a:p>
          <a:p>
            <a:pPr lvl="1"/>
            <a:r>
              <a:rPr lang="en-US" sz="2400" b="1" i="1">
                <a:solidFill>
                  <a:srgbClr val="75252D"/>
                </a:solidFill>
              </a:rPr>
              <a:t>Using national averages only gets you so far. Knowing your community takes you the rest of the way. </a:t>
            </a:r>
            <a:endParaRPr lang="en-US" sz="2400" b="1" i="1">
              <a:solidFill>
                <a:srgbClr val="75252D"/>
              </a:solidFill>
              <a:cs typeface="Arial"/>
            </a:endParaRPr>
          </a:p>
        </p:txBody>
      </p:sp>
      <p:pic>
        <p:nvPicPr>
          <p:cNvPr id="9" name="Picture 8">
            <a:extLst>
              <a:ext uri="{FF2B5EF4-FFF2-40B4-BE49-F238E27FC236}">
                <a16:creationId xmlns:a16="http://schemas.microsoft.com/office/drawing/2014/main" id="{644F6B61-E30F-DBAB-3CB5-9CA77ACEA083}"/>
              </a:ext>
            </a:extLst>
          </p:cNvPr>
          <p:cNvPicPr>
            <a:picLocks noChangeAspect="1"/>
          </p:cNvPicPr>
          <p:nvPr/>
        </p:nvPicPr>
        <p:blipFill>
          <a:blip r:embed="rId3"/>
          <a:stretch>
            <a:fillRect/>
          </a:stretch>
        </p:blipFill>
        <p:spPr>
          <a:xfrm>
            <a:off x="7606387" y="1551954"/>
            <a:ext cx="4017011" cy="3517003"/>
          </a:xfrm>
          <a:prstGeom prst="rect">
            <a:avLst/>
          </a:prstGeom>
          <a:ln>
            <a:noFill/>
          </a:ln>
          <a:effectLst>
            <a:softEdge rad="112500"/>
          </a:effectLst>
        </p:spPr>
      </p:pic>
    </p:spTree>
    <p:extLst>
      <p:ext uri="{BB962C8B-B14F-4D97-AF65-F5344CB8AC3E}">
        <p14:creationId xmlns:p14="http://schemas.microsoft.com/office/powerpoint/2010/main" val="1207435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BE2B0-CA7A-73A4-C6FD-BB505CECE7DA}"/>
              </a:ext>
            </a:extLst>
          </p:cNvPr>
          <p:cNvPicPr>
            <a:picLocks noChangeAspect="1"/>
          </p:cNvPicPr>
          <p:nvPr/>
        </p:nvPicPr>
        <p:blipFill>
          <a:blip r:embed="rId3"/>
          <a:stretch>
            <a:fillRect/>
          </a:stretch>
        </p:blipFill>
        <p:spPr>
          <a:xfrm>
            <a:off x="8453419" y="756299"/>
            <a:ext cx="3253837" cy="2642884"/>
          </a:xfrm>
          <a:prstGeom prst="rect">
            <a:avLst/>
          </a:prstGeom>
          <a:ln>
            <a:noFill/>
          </a:ln>
          <a:effectLst>
            <a:softEdge rad="112500"/>
          </a:effectLst>
        </p:spPr>
      </p:pic>
      <p:sp>
        <p:nvSpPr>
          <p:cNvPr id="5" name="Title 1">
            <a:extLst>
              <a:ext uri="{FF2B5EF4-FFF2-40B4-BE49-F238E27FC236}">
                <a16:creationId xmlns:a16="http://schemas.microsoft.com/office/drawing/2014/main" id="{B90803FF-8E9D-FAC4-2D39-73BA37FA868F}"/>
              </a:ext>
            </a:extLst>
          </p:cNvPr>
          <p:cNvSpPr txBox="1">
            <a:spLocks/>
          </p:cNvSpPr>
          <p:nvPr/>
        </p:nvSpPr>
        <p:spPr bwMode="auto">
          <a:xfrm>
            <a:off x="3213317" y="257470"/>
            <a:ext cx="5765366" cy="1015663"/>
          </a:xfrm>
          <a:prstGeom prst="rect">
            <a:avLst/>
          </a:prstGeom>
          <a:noFill/>
          <a:ln>
            <a:noFill/>
          </a:ln>
        </p:spPr>
        <p:txBody>
          <a:bodyPr wrap="square" anchor="b">
            <a:spAutoFit/>
          </a:bodyPr>
          <a:lstStyle>
            <a:lvl1pPr algn="l" rtl="0" eaLnBrk="0" fontAlgn="base" hangingPunct="0">
              <a:spcBef>
                <a:spcPct val="0"/>
              </a:spcBef>
              <a:spcAft>
                <a:spcPct val="0"/>
              </a:spcAft>
              <a:defRPr sz="3000" b="1">
                <a:solidFill>
                  <a:srgbClr val="590000"/>
                </a:solidFill>
                <a:latin typeface="+mj-lt"/>
                <a:ea typeface="+mj-ea"/>
                <a:cs typeface="+mj-cs"/>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a:lstStyle>
          <a:p>
            <a:pPr algn="ctr">
              <a:defRPr/>
            </a:pPr>
            <a:r>
              <a:rPr lang="en-US" altLang="en-US" sz="6000" i="1" kern="0">
                <a:solidFill>
                  <a:srgbClr val="640000"/>
                </a:solidFill>
              </a:rPr>
              <a:t>PLAN</a:t>
            </a:r>
          </a:p>
        </p:txBody>
      </p:sp>
      <p:sp>
        <p:nvSpPr>
          <p:cNvPr id="7" name="TextBox 6">
            <a:extLst>
              <a:ext uri="{FF2B5EF4-FFF2-40B4-BE49-F238E27FC236}">
                <a16:creationId xmlns:a16="http://schemas.microsoft.com/office/drawing/2014/main" id="{6EDAB0F8-7D91-3D25-92A8-E03B45900497}"/>
              </a:ext>
            </a:extLst>
          </p:cNvPr>
          <p:cNvSpPr txBox="1"/>
          <p:nvPr/>
        </p:nvSpPr>
        <p:spPr>
          <a:xfrm>
            <a:off x="425251" y="939642"/>
            <a:ext cx="11341497" cy="3170099"/>
          </a:xfrm>
          <a:prstGeom prst="rect">
            <a:avLst/>
          </a:prstGeom>
          <a:noFill/>
        </p:spPr>
        <p:txBody>
          <a:bodyPr wrap="square" lIns="0" tIns="45720" rIns="0" bIns="45720" rtlCol="0" anchor="t">
            <a:spAutoFit/>
          </a:bodyPr>
          <a:lstStyle/>
          <a:p>
            <a:r>
              <a:rPr lang="en-US" sz="3200" b="1" i="1">
                <a:solidFill>
                  <a:srgbClr val="75252D"/>
                </a:solidFill>
              </a:rPr>
              <a:t>“Impact”</a:t>
            </a:r>
          </a:p>
          <a:p>
            <a:pPr marL="800100" lvl="1" indent="-342900">
              <a:buFont typeface="Arial"/>
              <a:buChar char="•"/>
            </a:pPr>
            <a:r>
              <a:rPr lang="en-US" sz="2400" b="1" i="1">
                <a:solidFill>
                  <a:srgbClr val="75252D"/>
                </a:solidFill>
              </a:rPr>
              <a:t>Increased student veteran engagement</a:t>
            </a:r>
            <a:endParaRPr lang="en-US" sz="2400" b="1" i="1">
              <a:solidFill>
                <a:srgbClr val="75252D"/>
              </a:solidFill>
              <a:cs typeface="Arial"/>
            </a:endParaRPr>
          </a:p>
          <a:p>
            <a:pPr marL="800100" lvl="1" indent="-342900">
              <a:buFont typeface="Arial"/>
              <a:buChar char="•"/>
            </a:pPr>
            <a:r>
              <a:rPr lang="en-US" sz="2400" b="1" i="1">
                <a:solidFill>
                  <a:srgbClr val="75252D"/>
                </a:solidFill>
              </a:rPr>
              <a:t>Aggie Veteran Canvas Community</a:t>
            </a:r>
            <a:endParaRPr lang="en-US" sz="2400" b="1" i="1">
              <a:solidFill>
                <a:srgbClr val="75252D"/>
              </a:solidFill>
              <a:cs typeface="Arial"/>
            </a:endParaRPr>
          </a:p>
          <a:p>
            <a:pPr marL="1257300" lvl="2" indent="-342900">
              <a:buFont typeface="Arial"/>
              <a:buChar char="•"/>
            </a:pPr>
            <a:r>
              <a:rPr lang="en-US" sz="2400" b="1" i="1">
                <a:solidFill>
                  <a:srgbClr val="75252D"/>
                </a:solidFill>
              </a:rPr>
              <a:t>59,525 Hits from 08/28 - 10/9</a:t>
            </a:r>
            <a:endParaRPr lang="en-US" sz="2400" b="1" i="1">
              <a:solidFill>
                <a:srgbClr val="75252D"/>
              </a:solidFill>
              <a:cs typeface="Arial"/>
            </a:endParaRPr>
          </a:p>
          <a:p>
            <a:pPr marL="800100" lvl="1" indent="-342900">
              <a:buFont typeface="Arial"/>
              <a:buChar char="•"/>
            </a:pPr>
            <a:r>
              <a:rPr lang="en-US" sz="2400" b="1" i="1">
                <a:solidFill>
                  <a:srgbClr val="75252D"/>
                </a:solidFill>
              </a:rPr>
              <a:t>VRSC Student Worker Information Hub Website</a:t>
            </a:r>
            <a:endParaRPr lang="en-US" sz="2400" b="1" i="1">
              <a:solidFill>
                <a:srgbClr val="75252D"/>
              </a:solidFill>
              <a:cs typeface="Arial"/>
            </a:endParaRPr>
          </a:p>
          <a:p>
            <a:pPr marL="800100" lvl="1" indent="-342900">
              <a:buFont typeface="Arial"/>
              <a:buChar char="•"/>
            </a:pPr>
            <a:r>
              <a:rPr lang="en-US" sz="2400" b="1" i="1">
                <a:solidFill>
                  <a:srgbClr val="75252D"/>
                </a:solidFill>
              </a:rPr>
              <a:t>*Aggie Veteran Day Zero*</a:t>
            </a:r>
            <a:endParaRPr lang="en-US" sz="2400" b="1" i="1">
              <a:solidFill>
                <a:srgbClr val="75252D"/>
              </a:solidFill>
              <a:cs typeface="Arial"/>
            </a:endParaRPr>
          </a:p>
          <a:p>
            <a:pPr marL="800100" lvl="1" indent="-342900">
              <a:buFont typeface="Arial"/>
              <a:buChar char="•"/>
            </a:pPr>
            <a:r>
              <a:rPr lang="en-US" sz="2400" b="1" i="1">
                <a:solidFill>
                  <a:srgbClr val="75252D"/>
                </a:solidFill>
                <a:cs typeface="Arial"/>
              </a:rPr>
              <a:t>Increased diversity among participants</a:t>
            </a:r>
          </a:p>
          <a:p>
            <a:pPr marL="800100" lvl="1" indent="-342900">
              <a:buFont typeface="Arial"/>
              <a:buChar char="•"/>
            </a:pPr>
            <a:r>
              <a:rPr lang="en-US" sz="2400" b="1" i="1">
                <a:solidFill>
                  <a:srgbClr val="75252D"/>
                </a:solidFill>
                <a:cs typeface="Arial"/>
              </a:rPr>
              <a:t>VALOR</a:t>
            </a:r>
            <a:r>
              <a:rPr lang="en-US" sz="2400" b="1" i="1" baseline="30000">
                <a:solidFill>
                  <a:srgbClr val="75252D"/>
                </a:solidFill>
                <a:cs typeface="Arial"/>
              </a:rPr>
              <a:t>2</a:t>
            </a:r>
            <a:r>
              <a:rPr lang="en-US" sz="2400" b="1" i="1">
                <a:solidFill>
                  <a:srgbClr val="75252D"/>
                </a:solidFill>
                <a:cs typeface="Arial"/>
              </a:rPr>
              <a:t> Website</a:t>
            </a:r>
          </a:p>
        </p:txBody>
      </p:sp>
      <p:sp>
        <p:nvSpPr>
          <p:cNvPr id="4" name="TextBox 3">
            <a:extLst>
              <a:ext uri="{FF2B5EF4-FFF2-40B4-BE49-F238E27FC236}">
                <a16:creationId xmlns:a16="http://schemas.microsoft.com/office/drawing/2014/main" id="{0AAF6AEA-4EFE-8E44-640B-972FC2B70229}"/>
              </a:ext>
            </a:extLst>
          </p:cNvPr>
          <p:cNvSpPr txBox="1"/>
          <p:nvPr/>
        </p:nvSpPr>
        <p:spPr>
          <a:xfrm>
            <a:off x="504620" y="4299443"/>
            <a:ext cx="7039179" cy="1384995"/>
          </a:xfrm>
          <a:prstGeom prst="rect">
            <a:avLst/>
          </a:prstGeom>
          <a:noFill/>
        </p:spPr>
        <p:txBody>
          <a:bodyPr wrap="square">
            <a:spAutoFit/>
          </a:bodyPr>
          <a:lstStyle/>
          <a:p>
            <a:r>
              <a:rPr lang="en-US" sz="2800" b="1" i="1">
                <a:solidFill>
                  <a:srgbClr val="75252D"/>
                </a:solidFill>
              </a:rPr>
              <a:t>"A life is not important except in the impact it has on other lives.“   	</a:t>
            </a:r>
          </a:p>
          <a:p>
            <a:r>
              <a:rPr lang="en-US" sz="2800" b="1" i="1">
                <a:solidFill>
                  <a:srgbClr val="75252D"/>
                </a:solidFill>
              </a:rPr>
              <a:t>								- Jackie Robinson</a:t>
            </a:r>
          </a:p>
        </p:txBody>
      </p:sp>
      <p:pic>
        <p:nvPicPr>
          <p:cNvPr id="8" name="Picture 7">
            <a:extLst>
              <a:ext uri="{FF2B5EF4-FFF2-40B4-BE49-F238E27FC236}">
                <a16:creationId xmlns:a16="http://schemas.microsoft.com/office/drawing/2014/main" id="{7D0E3D47-A98D-AAFB-CF2A-7BC0513FAF1B}"/>
              </a:ext>
            </a:extLst>
          </p:cNvPr>
          <p:cNvPicPr>
            <a:picLocks noChangeAspect="1"/>
          </p:cNvPicPr>
          <p:nvPr/>
        </p:nvPicPr>
        <p:blipFill>
          <a:blip r:embed="rId4"/>
          <a:stretch>
            <a:fillRect/>
          </a:stretch>
        </p:blipFill>
        <p:spPr>
          <a:xfrm>
            <a:off x="7698114" y="3898012"/>
            <a:ext cx="3046085" cy="2419946"/>
          </a:xfrm>
          <a:prstGeom prst="rect">
            <a:avLst/>
          </a:prstGeom>
          <a:ln>
            <a:noFill/>
          </a:ln>
          <a:effectLst>
            <a:softEdge rad="112500"/>
          </a:effectLst>
        </p:spPr>
      </p:pic>
    </p:spTree>
    <p:extLst>
      <p:ext uri="{BB962C8B-B14F-4D97-AF65-F5344CB8AC3E}">
        <p14:creationId xmlns:p14="http://schemas.microsoft.com/office/powerpoint/2010/main" val="912929932"/>
      </p:ext>
    </p:extLst>
  </p:cSld>
  <p:clrMapOvr>
    <a:masterClrMapping/>
  </p:clrMapOvr>
</p:sld>
</file>

<file path=ppt/theme/theme1.xml><?xml version="1.0" encoding="utf-8"?>
<a:theme xmlns:a="http://schemas.openxmlformats.org/drawingml/2006/main" name="Office Theme">
  <a:themeElements>
    <a:clrScheme name="TAMU Palette">
      <a:dk1>
        <a:srgbClr val="332C2C"/>
      </a:dk1>
      <a:lt1>
        <a:sysClr val="window" lastClr="FFFFFF"/>
      </a:lt1>
      <a:dk2>
        <a:srgbClr val="565252"/>
      </a:dk2>
      <a:lt2>
        <a:srgbClr val="D9D9D9"/>
      </a:lt2>
      <a:accent1>
        <a:srgbClr val="500000"/>
      </a:accent1>
      <a:accent2>
        <a:srgbClr val="1D3362"/>
      </a:accent2>
      <a:accent3>
        <a:srgbClr val="FFFFFF"/>
      </a:accent3>
      <a:accent4>
        <a:srgbClr val="D0D0D0"/>
      </a:accent4>
      <a:accent5>
        <a:srgbClr val="444040"/>
      </a:accent5>
      <a:accent6>
        <a:srgbClr val="000000"/>
      </a:accent6>
      <a:hlink>
        <a:srgbClr val="500000"/>
      </a:hlink>
      <a:folHlink>
        <a:srgbClr val="B0AF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b9a3864-263c-42bb-bff6-e82130cbf98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0CD27735C85D4CB6BDA1421A9400ED" ma:contentTypeVersion="16" ma:contentTypeDescription="Create a new document." ma:contentTypeScope="" ma:versionID="7afb4a20f001049b70d3958939b217ba">
  <xsd:schema xmlns:xsd="http://www.w3.org/2001/XMLSchema" xmlns:xs="http://www.w3.org/2001/XMLSchema" xmlns:p="http://schemas.microsoft.com/office/2006/metadata/properties" xmlns:ns3="15394410-96f1-4449-8bff-ad5d2f3c4029" xmlns:ns4="2b9a3864-263c-42bb-bff6-e82130cbf983" targetNamespace="http://schemas.microsoft.com/office/2006/metadata/properties" ma:root="true" ma:fieldsID="3e3cc508cba086661742602f4829a545" ns3:_="" ns4:_="">
    <xsd:import namespace="15394410-96f1-4449-8bff-ad5d2f3c4029"/>
    <xsd:import namespace="2b9a3864-263c-42bb-bff6-e82130cbf98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_activity" minOccurs="0"/>
                <xsd:element ref="ns4:MediaServiceObjectDetectorVersion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94410-96f1-4449-8bff-ad5d2f3c402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9a3864-263c-42bb-bff6-e82130cbf98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B242DF-0A00-4AD3-A0B2-9AB1D36F6337}">
  <ds:schemaRefs>
    <ds:schemaRef ds:uri="http://schemas.microsoft.com/office/2006/documentManagement/types"/>
    <ds:schemaRef ds:uri="15394410-96f1-4449-8bff-ad5d2f3c4029"/>
    <ds:schemaRef ds:uri="http://schemas.openxmlformats.org/package/2006/metadata/core-properties"/>
    <ds:schemaRef ds:uri="http://schemas.microsoft.com/office/2006/metadata/properties"/>
    <ds:schemaRef ds:uri="http://www.w3.org/XML/1998/namespace"/>
    <ds:schemaRef ds:uri="http://purl.org/dc/elements/1.1/"/>
    <ds:schemaRef ds:uri="2b9a3864-263c-42bb-bff6-e82130cbf983"/>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E871A009-879A-4571-9370-7BE268EBF2FF}">
  <ds:schemaRefs>
    <ds:schemaRef ds:uri="15394410-96f1-4449-8bff-ad5d2f3c4029"/>
    <ds:schemaRef ds:uri="2b9a3864-263c-42bb-bff6-e82130cbf9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84EAE2-9C08-40E2-B851-25895B9923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1622</Words>
  <Application>Microsoft Office PowerPoint</Application>
  <PresentationFormat>Widescreen</PresentationFormat>
  <Paragraphs>204</Paragraphs>
  <Slides>19</Slides>
  <Notes>16</Notes>
  <HiddenSlides>2</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office theme</vt:lpstr>
      <vt:lpstr>Welcome</vt:lpstr>
      <vt:lpstr> VALOR2/PLAN  Don &amp; Ellie Knauss Veteran Resource &amp; Support Center  Division of Student Affairs  SGM Donald Freeman, USA Retired David Haney ‘23, Student Veteran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your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Freeman, Donald D</cp:lastModifiedBy>
  <cp:revision>51</cp:revision>
  <cp:lastPrinted>2023-09-18T13:26:58Z</cp:lastPrinted>
  <dcterms:created xsi:type="dcterms:W3CDTF">2013-01-30T18:40:09Z</dcterms:created>
  <dcterms:modified xsi:type="dcterms:W3CDTF">2023-11-02T00:11:27Z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0x010100020CD27735C85D4CB6BDA1421A9400ED</vt:lpwstr>
  </property>
</Properties>
</file>