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3.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22"/>
  </p:notesMasterIdLst>
  <p:sldIdLst>
    <p:sldId id="338" r:id="rId3"/>
    <p:sldId id="348" r:id="rId4"/>
    <p:sldId id="353" r:id="rId5"/>
    <p:sldId id="357" r:id="rId6"/>
    <p:sldId id="256" r:id="rId7"/>
    <p:sldId id="258" r:id="rId8"/>
    <p:sldId id="266" r:id="rId9"/>
    <p:sldId id="259" r:id="rId10"/>
    <p:sldId id="260" r:id="rId11"/>
    <p:sldId id="261" r:id="rId12"/>
    <p:sldId id="262" r:id="rId13"/>
    <p:sldId id="263" r:id="rId14"/>
    <p:sldId id="265" r:id="rId15"/>
    <p:sldId id="267" r:id="rId16"/>
    <p:sldId id="272" r:id="rId17"/>
    <p:sldId id="269" r:id="rId18"/>
    <p:sldId id="270" r:id="rId19"/>
    <p:sldId id="271" r:id="rId20"/>
    <p:sldId id="264" r:id="rId21"/>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FFFFCC"/>
    <a:srgbClr val="DDDDDD"/>
    <a:srgbClr val="002368"/>
    <a:srgbClr val="5C0000"/>
    <a:srgbClr val="80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249" autoAdjust="0"/>
  </p:normalViewPr>
  <p:slideViewPr>
    <p:cSldViewPr snapToGrid="0">
      <p:cViewPr varScale="1">
        <p:scale>
          <a:sx n="95" d="100"/>
          <a:sy n="95" d="100"/>
        </p:scale>
        <p:origin x="1770" y="84"/>
      </p:cViewPr>
      <p:guideLst>
        <p:guide orient="horz" pos="2448"/>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06D9D3-79D2-431E-8699-A32D866BCBD8}" type="datetimeFigureOut">
              <a:rPr lang="en-US" smtClean="0"/>
              <a:t>10/24/2023</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83BC9A-F25F-44A3-9662-B45CAC24161F}" type="slidenum">
              <a:rPr lang="en-US" smtClean="0"/>
              <a:t>‹#›</a:t>
            </a:fld>
            <a:endParaRPr lang="en-US"/>
          </a:p>
        </p:txBody>
      </p:sp>
    </p:spTree>
    <p:extLst>
      <p:ext uri="{BB962C8B-B14F-4D97-AF65-F5344CB8AC3E}">
        <p14:creationId xmlns:p14="http://schemas.microsoft.com/office/powerpoint/2010/main" val="2679822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2E708F-2FC4-4D5F-9612-D652A553ECC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0551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B83BC9A-F25F-44A3-9662-B45CAC24161F}" type="slidenum">
              <a:rPr lang="en-US" smtClean="0"/>
              <a:t>9</a:t>
            </a:fld>
            <a:endParaRPr lang="en-US"/>
          </a:p>
        </p:txBody>
      </p:sp>
    </p:spTree>
    <p:extLst>
      <p:ext uri="{BB962C8B-B14F-4D97-AF65-F5344CB8AC3E}">
        <p14:creationId xmlns:p14="http://schemas.microsoft.com/office/powerpoint/2010/main" val="1776098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88D0D5-25CB-45D8-92E2-235664F47B4F}"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1BB62-06FA-4EBE-9A00-DF4AF427C121}" type="slidenum">
              <a:rPr lang="en-US" smtClean="0"/>
              <a:t>‹#›</a:t>
            </a:fld>
            <a:endParaRPr lang="en-US"/>
          </a:p>
        </p:txBody>
      </p:sp>
    </p:spTree>
    <p:extLst>
      <p:ext uri="{BB962C8B-B14F-4D97-AF65-F5344CB8AC3E}">
        <p14:creationId xmlns:p14="http://schemas.microsoft.com/office/powerpoint/2010/main" val="3892319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88D0D5-25CB-45D8-92E2-235664F47B4F}"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1BB62-06FA-4EBE-9A00-DF4AF427C121}" type="slidenum">
              <a:rPr lang="en-US" smtClean="0"/>
              <a:t>‹#›</a:t>
            </a:fld>
            <a:endParaRPr lang="en-US"/>
          </a:p>
        </p:txBody>
      </p:sp>
    </p:spTree>
    <p:extLst>
      <p:ext uri="{BB962C8B-B14F-4D97-AF65-F5344CB8AC3E}">
        <p14:creationId xmlns:p14="http://schemas.microsoft.com/office/powerpoint/2010/main" val="3180463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88D0D5-25CB-45D8-92E2-235664F47B4F}"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1BB62-06FA-4EBE-9A00-DF4AF427C121}" type="slidenum">
              <a:rPr lang="en-US" smtClean="0"/>
              <a:t>‹#›</a:t>
            </a:fld>
            <a:endParaRPr lang="en-US"/>
          </a:p>
        </p:txBody>
      </p:sp>
    </p:spTree>
    <p:extLst>
      <p:ext uri="{BB962C8B-B14F-4D97-AF65-F5344CB8AC3E}">
        <p14:creationId xmlns:p14="http://schemas.microsoft.com/office/powerpoint/2010/main" val="723174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80126-78AD-489E-9C90-9BD897761A46}"/>
              </a:ext>
            </a:extLst>
          </p:cNvPr>
          <p:cNvSpPr>
            <a:spLocks noGrp="1"/>
          </p:cNvSpPr>
          <p:nvPr>
            <p:ph type="ctrTitle"/>
          </p:nvPr>
        </p:nvSpPr>
        <p:spPr>
          <a:xfrm>
            <a:off x="1257300" y="1272011"/>
            <a:ext cx="7543800" cy="2705947"/>
          </a:xfrm>
        </p:spPr>
        <p:txBody>
          <a:bodyPr anchor="b"/>
          <a:lstStyle>
            <a:lvl1pPr algn="ctr">
              <a:defRPr sz="4950"/>
            </a:lvl1pPr>
          </a:lstStyle>
          <a:p>
            <a:r>
              <a:rPr lang="en-US"/>
              <a:t>Click to edit Master title style</a:t>
            </a:r>
          </a:p>
        </p:txBody>
      </p:sp>
      <p:sp>
        <p:nvSpPr>
          <p:cNvPr id="3" name="Subtitle 2">
            <a:extLst>
              <a:ext uri="{FF2B5EF4-FFF2-40B4-BE49-F238E27FC236}">
                <a16:creationId xmlns:a16="http://schemas.microsoft.com/office/drawing/2014/main" id="{44F32A97-63BB-4F91-B272-FA3E8A5761A8}"/>
              </a:ext>
            </a:extLst>
          </p:cNvPr>
          <p:cNvSpPr>
            <a:spLocks noGrp="1"/>
          </p:cNvSpPr>
          <p:nvPr>
            <p:ph type="subTitle" idx="1"/>
          </p:nvPr>
        </p:nvSpPr>
        <p:spPr>
          <a:xfrm>
            <a:off x="1257300" y="4082310"/>
            <a:ext cx="7543800" cy="1876530"/>
          </a:xfrm>
        </p:spPr>
        <p:txBody>
          <a:bodyPr/>
          <a:lstStyle>
            <a:lvl1pPr marL="0" indent="0" algn="ctr">
              <a:buNone/>
              <a:defRPr sz="1980"/>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en-US"/>
              <a:t>Click to edit Master subtitle style</a:t>
            </a:r>
          </a:p>
        </p:txBody>
      </p:sp>
      <p:sp>
        <p:nvSpPr>
          <p:cNvPr id="4" name="Date Placeholder 3">
            <a:extLst>
              <a:ext uri="{FF2B5EF4-FFF2-40B4-BE49-F238E27FC236}">
                <a16:creationId xmlns:a16="http://schemas.microsoft.com/office/drawing/2014/main" id="{C82EC0F9-B965-4C95-A5EF-F57CD4CCB915}"/>
              </a:ext>
            </a:extLst>
          </p:cNvPr>
          <p:cNvSpPr>
            <a:spLocks noGrp="1"/>
          </p:cNvSpPr>
          <p:nvPr>
            <p:ph type="dt" sz="half" idx="10"/>
          </p:nvPr>
        </p:nvSpPr>
        <p:spPr/>
        <p:txBody>
          <a:bodyPr/>
          <a:lstStyle/>
          <a:p>
            <a:fld id="{12FBCFEE-358D-47FB-89C0-AF272C1E5D45}" type="datetime1">
              <a:rPr lang="en-US" smtClean="0"/>
              <a:t>10/24/2023</a:t>
            </a:fld>
            <a:endParaRPr lang="en-US" dirty="0"/>
          </a:p>
        </p:txBody>
      </p:sp>
      <p:sp>
        <p:nvSpPr>
          <p:cNvPr id="6" name="Slide Number Placeholder 5">
            <a:extLst>
              <a:ext uri="{FF2B5EF4-FFF2-40B4-BE49-F238E27FC236}">
                <a16:creationId xmlns:a16="http://schemas.microsoft.com/office/drawing/2014/main" id="{724DBD8C-E49B-4431-9D1A-2B70F12E93DD}"/>
              </a:ext>
            </a:extLst>
          </p:cNvPr>
          <p:cNvSpPr>
            <a:spLocks noGrp="1"/>
          </p:cNvSpPr>
          <p:nvPr>
            <p:ph type="sldNum" sz="quarter" idx="12"/>
          </p:nvPr>
        </p:nvSpPr>
        <p:spPr>
          <a:xfrm>
            <a:off x="7005068" y="7199365"/>
            <a:ext cx="2263140" cy="413808"/>
          </a:xfrm>
        </p:spPr>
        <p:txBody>
          <a:bodyPr/>
          <a:lstStyle/>
          <a:p>
            <a:fld id="{0E0F61D0-EB0A-47BB-946A-B731564448A5}" type="slidenum">
              <a:rPr lang="en-US" smtClean="0"/>
              <a:t>‹#›</a:t>
            </a:fld>
            <a:endParaRPr lang="en-US" dirty="0"/>
          </a:p>
        </p:txBody>
      </p:sp>
      <p:sp>
        <p:nvSpPr>
          <p:cNvPr id="7" name="Rectangle 6">
            <a:extLst>
              <a:ext uri="{FF2B5EF4-FFF2-40B4-BE49-F238E27FC236}">
                <a16:creationId xmlns:a16="http://schemas.microsoft.com/office/drawing/2014/main" id="{58F4E4F1-74DB-45A3-8632-0734BE2F28B2}"/>
              </a:ext>
            </a:extLst>
          </p:cNvPr>
          <p:cNvSpPr/>
          <p:nvPr/>
        </p:nvSpPr>
        <p:spPr>
          <a:xfrm>
            <a:off x="0" y="7297420"/>
            <a:ext cx="9031605" cy="217699"/>
          </a:xfrm>
          <a:prstGeom prst="rect">
            <a:avLst/>
          </a:prstGeom>
          <a:solidFill>
            <a:srgbClr val="8A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sz="1485" dirty="0">
              <a:solidFill>
                <a:prstClr val="white"/>
              </a:solidFill>
            </a:endParaRPr>
          </a:p>
        </p:txBody>
      </p:sp>
      <p:sp>
        <p:nvSpPr>
          <p:cNvPr id="8" name="Rectangle 7">
            <a:extLst>
              <a:ext uri="{FF2B5EF4-FFF2-40B4-BE49-F238E27FC236}">
                <a16:creationId xmlns:a16="http://schemas.microsoft.com/office/drawing/2014/main" id="{820D11C5-2A94-472C-B11E-45AB3C78286D}"/>
              </a:ext>
            </a:extLst>
          </p:cNvPr>
          <p:cNvSpPr/>
          <p:nvPr/>
        </p:nvSpPr>
        <p:spPr>
          <a:xfrm>
            <a:off x="9199245" y="7297420"/>
            <a:ext cx="586740" cy="217700"/>
          </a:xfrm>
          <a:prstGeom prst="rect">
            <a:avLst/>
          </a:prstGeom>
          <a:solidFill>
            <a:srgbClr val="00206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sz="1485" dirty="0">
              <a:solidFill>
                <a:prstClr val="white"/>
              </a:solidFill>
            </a:endParaRPr>
          </a:p>
        </p:txBody>
      </p:sp>
      <p:sp>
        <p:nvSpPr>
          <p:cNvPr id="9" name="Rectangle 8">
            <a:extLst>
              <a:ext uri="{FF2B5EF4-FFF2-40B4-BE49-F238E27FC236}">
                <a16:creationId xmlns:a16="http://schemas.microsoft.com/office/drawing/2014/main" id="{D2CFDD9D-E7F5-4A77-88F1-5C653B493431}"/>
              </a:ext>
            </a:extLst>
          </p:cNvPr>
          <p:cNvSpPr/>
          <p:nvPr/>
        </p:nvSpPr>
        <p:spPr>
          <a:xfrm>
            <a:off x="1026795" y="304959"/>
            <a:ext cx="9031605" cy="217699"/>
          </a:xfrm>
          <a:prstGeom prst="rect">
            <a:avLst/>
          </a:prstGeom>
          <a:solidFill>
            <a:srgbClr val="00206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sz="1485" dirty="0">
              <a:solidFill>
                <a:prstClr val="white"/>
              </a:solidFill>
            </a:endParaRPr>
          </a:p>
        </p:txBody>
      </p:sp>
      <p:sp>
        <p:nvSpPr>
          <p:cNvPr id="10" name="Rectangle 9">
            <a:extLst>
              <a:ext uri="{FF2B5EF4-FFF2-40B4-BE49-F238E27FC236}">
                <a16:creationId xmlns:a16="http://schemas.microsoft.com/office/drawing/2014/main" id="{2DD9CED7-49B1-4DA8-BD48-4F9DD1E61A51}"/>
              </a:ext>
            </a:extLst>
          </p:cNvPr>
          <p:cNvSpPr/>
          <p:nvPr/>
        </p:nvSpPr>
        <p:spPr>
          <a:xfrm>
            <a:off x="272415" y="304958"/>
            <a:ext cx="586740" cy="217700"/>
          </a:xfrm>
          <a:prstGeom prst="rect">
            <a:avLst/>
          </a:prstGeom>
          <a:solidFill>
            <a:srgbClr val="AA1A2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sz="1485" dirty="0">
              <a:solidFill>
                <a:prstClr val="white"/>
              </a:solidFill>
            </a:endParaRPr>
          </a:p>
        </p:txBody>
      </p:sp>
      <p:sp>
        <p:nvSpPr>
          <p:cNvPr id="5" name="Footer Placeholder 4">
            <a:extLst>
              <a:ext uri="{FF2B5EF4-FFF2-40B4-BE49-F238E27FC236}">
                <a16:creationId xmlns:a16="http://schemas.microsoft.com/office/drawing/2014/main" id="{60C2CAE2-C01C-461E-9631-2CF6EE14F691}"/>
              </a:ext>
            </a:extLst>
          </p:cNvPr>
          <p:cNvSpPr>
            <a:spLocks noGrp="1"/>
          </p:cNvSpPr>
          <p:nvPr>
            <p:ph type="ftr" sz="quarter" idx="11"/>
          </p:nvPr>
        </p:nvSpPr>
        <p:spPr/>
        <p:txBody>
          <a:bodyPr/>
          <a:lstStyle/>
          <a:p>
            <a:r>
              <a:rPr lang="en-US" dirty="0"/>
              <a:t>Helping Veterans Starts Here</a:t>
            </a:r>
          </a:p>
        </p:txBody>
      </p:sp>
    </p:spTree>
    <p:custDataLst>
      <p:tags r:id="rId1"/>
    </p:custDataLst>
    <p:extLst>
      <p:ext uri="{BB962C8B-B14F-4D97-AF65-F5344CB8AC3E}">
        <p14:creationId xmlns:p14="http://schemas.microsoft.com/office/powerpoint/2010/main" val="14685289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BF1BC-BBFE-48E9-940A-914626D2251E}"/>
              </a:ext>
            </a:extLst>
          </p:cNvPr>
          <p:cNvSpPr>
            <a:spLocks noGrp="1"/>
          </p:cNvSpPr>
          <p:nvPr>
            <p:ph type="title"/>
          </p:nvPr>
        </p:nvSpPr>
        <p:spPr>
          <a:xfrm>
            <a:off x="692825" y="555845"/>
            <a:ext cx="7529917" cy="1360269"/>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A8E77D-3C6A-4DB0-8E7A-DC985BB327C7}"/>
              </a:ext>
            </a:extLst>
          </p:cNvPr>
          <p:cNvSpPr>
            <a:spLocks noGrp="1"/>
          </p:cNvSpPr>
          <p:nvPr>
            <p:ph type="body" idx="1"/>
          </p:nvPr>
        </p:nvSpPr>
        <p:spPr>
          <a:xfrm>
            <a:off x="692826" y="1905318"/>
            <a:ext cx="4255174" cy="933767"/>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Edit Master text styles</a:t>
            </a:r>
          </a:p>
        </p:txBody>
      </p:sp>
      <p:sp>
        <p:nvSpPr>
          <p:cNvPr id="4" name="Content Placeholder 3">
            <a:extLst>
              <a:ext uri="{FF2B5EF4-FFF2-40B4-BE49-F238E27FC236}">
                <a16:creationId xmlns:a16="http://schemas.microsoft.com/office/drawing/2014/main" id="{4B666320-0CC3-465E-B8B5-9BA887637C9E}"/>
              </a:ext>
            </a:extLst>
          </p:cNvPr>
          <p:cNvSpPr>
            <a:spLocks noGrp="1"/>
          </p:cNvSpPr>
          <p:nvPr>
            <p:ph sz="half" idx="2"/>
          </p:nvPr>
        </p:nvSpPr>
        <p:spPr>
          <a:xfrm>
            <a:off x="692826" y="2839085"/>
            <a:ext cx="4255174"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DE80BD-F2FD-450E-862D-42C93094C777}"/>
              </a:ext>
            </a:extLst>
          </p:cNvPr>
          <p:cNvSpPr>
            <a:spLocks noGrp="1"/>
          </p:cNvSpPr>
          <p:nvPr>
            <p:ph type="body" sz="quarter" idx="3"/>
          </p:nvPr>
        </p:nvSpPr>
        <p:spPr>
          <a:xfrm>
            <a:off x="5092065" y="1905318"/>
            <a:ext cx="4276130" cy="933767"/>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Edit Master text styles</a:t>
            </a:r>
          </a:p>
        </p:txBody>
      </p:sp>
      <p:sp>
        <p:nvSpPr>
          <p:cNvPr id="6" name="Content Placeholder 5">
            <a:extLst>
              <a:ext uri="{FF2B5EF4-FFF2-40B4-BE49-F238E27FC236}">
                <a16:creationId xmlns:a16="http://schemas.microsoft.com/office/drawing/2014/main" id="{7EC119A3-B495-481E-AA3C-D58E9E8667FE}"/>
              </a:ext>
            </a:extLst>
          </p:cNvPr>
          <p:cNvSpPr>
            <a:spLocks noGrp="1"/>
          </p:cNvSpPr>
          <p:nvPr>
            <p:ph sz="quarter" idx="4"/>
          </p:nvPr>
        </p:nvSpPr>
        <p:spPr>
          <a:xfrm>
            <a:off x="5092065" y="2839085"/>
            <a:ext cx="4276130"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902C06-EAB8-4E0C-8D4A-FDC3B411ED0B}"/>
              </a:ext>
            </a:extLst>
          </p:cNvPr>
          <p:cNvSpPr>
            <a:spLocks noGrp="1"/>
          </p:cNvSpPr>
          <p:nvPr>
            <p:ph type="dt" sz="half" idx="10"/>
          </p:nvPr>
        </p:nvSpPr>
        <p:spPr/>
        <p:txBody>
          <a:bodyPr/>
          <a:lstStyle/>
          <a:p>
            <a:fld id="{01D05D6F-4405-4C65-9FEE-31172F526179}" type="datetime1">
              <a:rPr lang="en-US" smtClean="0"/>
              <a:t>10/24/2023</a:t>
            </a:fld>
            <a:endParaRPr lang="en-US" dirty="0"/>
          </a:p>
        </p:txBody>
      </p:sp>
      <p:sp>
        <p:nvSpPr>
          <p:cNvPr id="8" name="Footer Placeholder 7">
            <a:extLst>
              <a:ext uri="{FF2B5EF4-FFF2-40B4-BE49-F238E27FC236}">
                <a16:creationId xmlns:a16="http://schemas.microsoft.com/office/drawing/2014/main" id="{DACA969E-925F-44C8-9BB3-E176A0D22F6F}"/>
              </a:ext>
            </a:extLst>
          </p:cNvPr>
          <p:cNvSpPr>
            <a:spLocks noGrp="1"/>
          </p:cNvSpPr>
          <p:nvPr>
            <p:ph type="ftr" sz="quarter" idx="11"/>
          </p:nvPr>
        </p:nvSpPr>
        <p:spPr/>
        <p:txBody>
          <a:bodyPr/>
          <a:lstStyle/>
          <a:p>
            <a:r>
              <a:rPr lang="en-US" dirty="0"/>
              <a:t>Helping Veterans Starts Here</a:t>
            </a:r>
          </a:p>
        </p:txBody>
      </p:sp>
      <p:sp>
        <p:nvSpPr>
          <p:cNvPr id="9" name="Slide Number Placeholder 8">
            <a:extLst>
              <a:ext uri="{FF2B5EF4-FFF2-40B4-BE49-F238E27FC236}">
                <a16:creationId xmlns:a16="http://schemas.microsoft.com/office/drawing/2014/main" id="{834ED8EA-05B1-43A6-B7C5-4CB76434B097}"/>
              </a:ext>
            </a:extLst>
          </p:cNvPr>
          <p:cNvSpPr>
            <a:spLocks noGrp="1"/>
          </p:cNvSpPr>
          <p:nvPr>
            <p:ph type="sldNum" sz="quarter" idx="12"/>
          </p:nvPr>
        </p:nvSpPr>
        <p:spPr/>
        <p:txBody>
          <a:bodyPr/>
          <a:lstStyle/>
          <a:p>
            <a:fld id="{0E0F61D0-EB0A-47BB-946A-B731564448A5}" type="slidenum">
              <a:rPr lang="en-US" smtClean="0"/>
              <a:t>‹#›</a:t>
            </a:fld>
            <a:endParaRPr lang="en-US" dirty="0"/>
          </a:p>
        </p:txBody>
      </p:sp>
    </p:spTree>
    <p:custDataLst>
      <p:tags r:id="rId1"/>
    </p:custDataLst>
    <p:extLst>
      <p:ext uri="{BB962C8B-B14F-4D97-AF65-F5344CB8AC3E}">
        <p14:creationId xmlns:p14="http://schemas.microsoft.com/office/powerpoint/2010/main" val="3379064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F3B74-E3F1-462C-B397-58786A4D57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3B5B7F-4ED5-4633-8361-82548C4407D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0F66D3-78DE-4946-A35D-8708CCB6F06B}"/>
              </a:ext>
            </a:extLst>
          </p:cNvPr>
          <p:cNvSpPr>
            <a:spLocks noGrp="1"/>
          </p:cNvSpPr>
          <p:nvPr>
            <p:ph type="dt" sz="half" idx="10"/>
          </p:nvPr>
        </p:nvSpPr>
        <p:spPr/>
        <p:txBody>
          <a:bodyPr/>
          <a:lstStyle/>
          <a:p>
            <a:fld id="{6E5963C1-71EA-43E6-9179-E82466169F09}" type="datetime1">
              <a:rPr lang="en-US" smtClean="0"/>
              <a:t>10/24/2023</a:t>
            </a:fld>
            <a:endParaRPr lang="en-US" dirty="0"/>
          </a:p>
        </p:txBody>
      </p:sp>
      <p:sp>
        <p:nvSpPr>
          <p:cNvPr id="5" name="Footer Placeholder 4">
            <a:extLst>
              <a:ext uri="{FF2B5EF4-FFF2-40B4-BE49-F238E27FC236}">
                <a16:creationId xmlns:a16="http://schemas.microsoft.com/office/drawing/2014/main" id="{8EEE70C9-00E7-43EE-8966-ABE85A350D44}"/>
              </a:ext>
            </a:extLst>
          </p:cNvPr>
          <p:cNvSpPr>
            <a:spLocks noGrp="1"/>
          </p:cNvSpPr>
          <p:nvPr>
            <p:ph type="ftr" sz="quarter" idx="11"/>
          </p:nvPr>
        </p:nvSpPr>
        <p:spPr/>
        <p:txBody>
          <a:bodyPr/>
          <a:lstStyle/>
          <a:p>
            <a:r>
              <a:rPr lang="en-US" dirty="0"/>
              <a:t>Helping Veterans Starts Here</a:t>
            </a:r>
          </a:p>
        </p:txBody>
      </p:sp>
      <p:sp>
        <p:nvSpPr>
          <p:cNvPr id="6" name="Slide Number Placeholder 5">
            <a:extLst>
              <a:ext uri="{FF2B5EF4-FFF2-40B4-BE49-F238E27FC236}">
                <a16:creationId xmlns:a16="http://schemas.microsoft.com/office/drawing/2014/main" id="{D894CC3F-D4D2-42B3-86EB-059237CEBFDC}"/>
              </a:ext>
            </a:extLst>
          </p:cNvPr>
          <p:cNvSpPr>
            <a:spLocks noGrp="1"/>
          </p:cNvSpPr>
          <p:nvPr>
            <p:ph type="sldNum" sz="quarter" idx="12"/>
          </p:nvPr>
        </p:nvSpPr>
        <p:spPr/>
        <p:txBody>
          <a:bodyPr/>
          <a:lstStyle/>
          <a:p>
            <a:fld id="{0E0F61D0-EB0A-47BB-946A-B731564448A5}" type="slidenum">
              <a:rPr lang="en-US" smtClean="0"/>
              <a:t>‹#›</a:t>
            </a:fld>
            <a:endParaRPr lang="en-US" dirty="0"/>
          </a:p>
        </p:txBody>
      </p:sp>
    </p:spTree>
    <p:custDataLst>
      <p:tags r:id="rId1"/>
    </p:custDataLst>
    <p:extLst>
      <p:ext uri="{BB962C8B-B14F-4D97-AF65-F5344CB8AC3E}">
        <p14:creationId xmlns:p14="http://schemas.microsoft.com/office/powerpoint/2010/main" val="942348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88D0D5-25CB-45D8-92E2-235664F47B4F}"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1BB62-06FA-4EBE-9A00-DF4AF427C121}" type="slidenum">
              <a:rPr lang="en-US" smtClean="0"/>
              <a:t>‹#›</a:t>
            </a:fld>
            <a:endParaRPr lang="en-US"/>
          </a:p>
        </p:txBody>
      </p:sp>
    </p:spTree>
    <p:extLst>
      <p:ext uri="{BB962C8B-B14F-4D97-AF65-F5344CB8AC3E}">
        <p14:creationId xmlns:p14="http://schemas.microsoft.com/office/powerpoint/2010/main" val="321333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88D0D5-25CB-45D8-92E2-235664F47B4F}"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1BB62-06FA-4EBE-9A00-DF4AF427C121}" type="slidenum">
              <a:rPr lang="en-US" smtClean="0"/>
              <a:t>‹#›</a:t>
            </a:fld>
            <a:endParaRPr lang="en-US"/>
          </a:p>
        </p:txBody>
      </p:sp>
    </p:spTree>
    <p:extLst>
      <p:ext uri="{BB962C8B-B14F-4D97-AF65-F5344CB8AC3E}">
        <p14:creationId xmlns:p14="http://schemas.microsoft.com/office/powerpoint/2010/main" val="2975696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88D0D5-25CB-45D8-92E2-235664F47B4F}"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1BB62-06FA-4EBE-9A00-DF4AF427C121}" type="slidenum">
              <a:rPr lang="en-US" smtClean="0"/>
              <a:t>‹#›</a:t>
            </a:fld>
            <a:endParaRPr lang="en-US"/>
          </a:p>
        </p:txBody>
      </p:sp>
    </p:spTree>
    <p:extLst>
      <p:ext uri="{BB962C8B-B14F-4D97-AF65-F5344CB8AC3E}">
        <p14:creationId xmlns:p14="http://schemas.microsoft.com/office/powerpoint/2010/main" val="3425505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88D0D5-25CB-45D8-92E2-235664F47B4F}" type="datetimeFigureOut">
              <a:rPr lang="en-US" smtClean="0"/>
              <a:t>10/24/2023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51BB62-06FA-4EBE-9A00-DF4AF427C121}" type="slidenum">
              <a:rPr lang="en-US" smtClean="0"/>
              <a:t>‹#›</a:t>
            </a:fld>
            <a:endParaRPr lang="en-US"/>
          </a:p>
        </p:txBody>
      </p:sp>
    </p:spTree>
    <p:extLst>
      <p:ext uri="{BB962C8B-B14F-4D97-AF65-F5344CB8AC3E}">
        <p14:creationId xmlns:p14="http://schemas.microsoft.com/office/powerpoint/2010/main" val="260586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88D0D5-25CB-45D8-92E2-235664F47B4F}" type="datetimeFigureOut">
              <a:rPr lang="en-US" smtClean="0"/>
              <a:t>10/24/2023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51BB62-06FA-4EBE-9A00-DF4AF427C121}" type="slidenum">
              <a:rPr lang="en-US" smtClean="0"/>
              <a:t>‹#›</a:t>
            </a:fld>
            <a:endParaRPr lang="en-US"/>
          </a:p>
        </p:txBody>
      </p:sp>
    </p:spTree>
    <p:extLst>
      <p:ext uri="{BB962C8B-B14F-4D97-AF65-F5344CB8AC3E}">
        <p14:creationId xmlns:p14="http://schemas.microsoft.com/office/powerpoint/2010/main" val="394435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88D0D5-25CB-45D8-92E2-235664F47B4F}" type="datetimeFigureOut">
              <a:rPr lang="en-US" smtClean="0"/>
              <a:t>10/24/2023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51BB62-06FA-4EBE-9A00-DF4AF427C121}" type="slidenum">
              <a:rPr lang="en-US" smtClean="0"/>
              <a:t>‹#›</a:t>
            </a:fld>
            <a:endParaRPr lang="en-US"/>
          </a:p>
        </p:txBody>
      </p:sp>
    </p:spTree>
    <p:extLst>
      <p:ext uri="{BB962C8B-B14F-4D97-AF65-F5344CB8AC3E}">
        <p14:creationId xmlns:p14="http://schemas.microsoft.com/office/powerpoint/2010/main" val="1589850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AC88D0D5-25CB-45D8-92E2-235664F47B4F}"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1BB62-06FA-4EBE-9A00-DF4AF427C121}" type="slidenum">
              <a:rPr lang="en-US" smtClean="0"/>
              <a:t>‹#›</a:t>
            </a:fld>
            <a:endParaRPr lang="en-US"/>
          </a:p>
        </p:txBody>
      </p:sp>
    </p:spTree>
    <p:extLst>
      <p:ext uri="{BB962C8B-B14F-4D97-AF65-F5344CB8AC3E}">
        <p14:creationId xmlns:p14="http://schemas.microsoft.com/office/powerpoint/2010/main" val="253968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AC88D0D5-25CB-45D8-92E2-235664F47B4F}"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1BB62-06FA-4EBE-9A00-DF4AF427C121}" type="slidenum">
              <a:rPr lang="en-US" smtClean="0"/>
              <a:t>‹#›</a:t>
            </a:fld>
            <a:endParaRPr lang="en-US"/>
          </a:p>
        </p:txBody>
      </p:sp>
    </p:spTree>
    <p:extLst>
      <p:ext uri="{BB962C8B-B14F-4D97-AF65-F5344CB8AC3E}">
        <p14:creationId xmlns:p14="http://schemas.microsoft.com/office/powerpoint/2010/main" val="3909624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ags" Target="../tags/tag1.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AC88D0D5-25CB-45D8-92E2-235664F47B4F}" type="datetimeFigureOut">
              <a:rPr lang="en-US" smtClean="0"/>
              <a:t>10/24/2023</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7151BB62-06FA-4EBE-9A00-DF4AF427C121}" type="slidenum">
              <a:rPr lang="en-US" smtClean="0"/>
              <a:t>‹#›</a:t>
            </a:fld>
            <a:endParaRPr lang="en-US"/>
          </a:p>
        </p:txBody>
      </p:sp>
    </p:spTree>
    <p:extLst>
      <p:ext uri="{BB962C8B-B14F-4D97-AF65-F5344CB8AC3E}">
        <p14:creationId xmlns:p14="http://schemas.microsoft.com/office/powerpoint/2010/main" val="4603220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D1E30E-50ED-45D1-AEE8-1FFC8AB8BA25}"/>
              </a:ext>
            </a:extLst>
          </p:cNvPr>
          <p:cNvSpPr>
            <a:spLocks noGrp="1"/>
          </p:cNvSpPr>
          <p:nvPr>
            <p:ph type="title"/>
          </p:nvPr>
        </p:nvSpPr>
        <p:spPr>
          <a:xfrm>
            <a:off x="691515" y="616214"/>
            <a:ext cx="7400925" cy="129989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192B7D-850E-4E10-A9E6-6F0490363DA9}"/>
              </a:ext>
            </a:extLst>
          </p:cNvPr>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96D346-8B33-4A14-8930-930E4A56A07C}"/>
              </a:ext>
            </a:extLst>
          </p:cNvPr>
          <p:cNvSpPr>
            <a:spLocks noGrp="1"/>
          </p:cNvSpPr>
          <p:nvPr>
            <p:ph type="dt" sz="half" idx="2"/>
          </p:nvPr>
        </p:nvSpPr>
        <p:spPr>
          <a:xfrm>
            <a:off x="691515" y="7203864"/>
            <a:ext cx="2263140" cy="413808"/>
          </a:xfrm>
          <a:prstGeom prst="rect">
            <a:avLst/>
          </a:prstGeom>
        </p:spPr>
        <p:txBody>
          <a:bodyPr vert="horz" lIns="91440" tIns="45720" rIns="91440" bIns="45720" rtlCol="0" anchor="ctr"/>
          <a:lstStyle>
            <a:lvl1pPr algn="l">
              <a:defRPr sz="990">
                <a:solidFill>
                  <a:schemeClr val="tx1">
                    <a:tint val="75000"/>
                  </a:schemeClr>
                </a:solidFill>
              </a:defRPr>
            </a:lvl1pPr>
          </a:lstStyle>
          <a:p>
            <a:fld id="{EDDD64BD-45A7-4F0D-B103-EB47E53A85E3}" type="datetime1">
              <a:rPr lang="en-US" smtClean="0"/>
              <a:t>10/24/2023</a:t>
            </a:fld>
            <a:endParaRPr lang="en-US" dirty="0"/>
          </a:p>
        </p:txBody>
      </p:sp>
      <p:sp>
        <p:nvSpPr>
          <p:cNvPr id="7" name="Rectangle 6">
            <a:extLst>
              <a:ext uri="{FF2B5EF4-FFF2-40B4-BE49-F238E27FC236}">
                <a16:creationId xmlns:a16="http://schemas.microsoft.com/office/drawing/2014/main" id="{93518148-DB3E-4F66-A965-6160812CDBDD}"/>
              </a:ext>
            </a:extLst>
          </p:cNvPr>
          <p:cNvSpPr/>
          <p:nvPr/>
        </p:nvSpPr>
        <p:spPr>
          <a:xfrm>
            <a:off x="0" y="7297420"/>
            <a:ext cx="9031605" cy="217699"/>
          </a:xfrm>
          <a:prstGeom prst="rect">
            <a:avLst/>
          </a:prstGeom>
          <a:solidFill>
            <a:srgbClr val="8A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sz="1485" dirty="0">
              <a:solidFill>
                <a:prstClr val="white"/>
              </a:solidFill>
            </a:endParaRPr>
          </a:p>
        </p:txBody>
      </p:sp>
      <p:sp>
        <p:nvSpPr>
          <p:cNvPr id="8" name="Rectangle 7">
            <a:extLst>
              <a:ext uri="{FF2B5EF4-FFF2-40B4-BE49-F238E27FC236}">
                <a16:creationId xmlns:a16="http://schemas.microsoft.com/office/drawing/2014/main" id="{441BBF50-67BF-432F-84BB-0FEFDEDBAE46}"/>
              </a:ext>
            </a:extLst>
          </p:cNvPr>
          <p:cNvSpPr/>
          <p:nvPr/>
        </p:nvSpPr>
        <p:spPr>
          <a:xfrm>
            <a:off x="9199245" y="7297420"/>
            <a:ext cx="586740" cy="217700"/>
          </a:xfrm>
          <a:prstGeom prst="rect">
            <a:avLst/>
          </a:prstGeom>
          <a:solidFill>
            <a:srgbClr val="00206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sz="1485" dirty="0">
              <a:solidFill>
                <a:prstClr val="white"/>
              </a:solidFill>
            </a:endParaRPr>
          </a:p>
        </p:txBody>
      </p:sp>
      <p:sp>
        <p:nvSpPr>
          <p:cNvPr id="9" name="Rectangle 8">
            <a:extLst>
              <a:ext uri="{FF2B5EF4-FFF2-40B4-BE49-F238E27FC236}">
                <a16:creationId xmlns:a16="http://schemas.microsoft.com/office/drawing/2014/main" id="{21EC2C94-536E-4AE2-BA4E-844F422A1A48}"/>
              </a:ext>
            </a:extLst>
          </p:cNvPr>
          <p:cNvSpPr/>
          <p:nvPr/>
        </p:nvSpPr>
        <p:spPr>
          <a:xfrm>
            <a:off x="1026795" y="304959"/>
            <a:ext cx="9031605" cy="217699"/>
          </a:xfrm>
          <a:prstGeom prst="rect">
            <a:avLst/>
          </a:prstGeom>
          <a:solidFill>
            <a:srgbClr val="8A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sz="1485" dirty="0">
              <a:solidFill>
                <a:prstClr val="white"/>
              </a:solidFill>
            </a:endParaRPr>
          </a:p>
        </p:txBody>
      </p:sp>
      <p:sp>
        <p:nvSpPr>
          <p:cNvPr id="10" name="Rectangle 9">
            <a:extLst>
              <a:ext uri="{FF2B5EF4-FFF2-40B4-BE49-F238E27FC236}">
                <a16:creationId xmlns:a16="http://schemas.microsoft.com/office/drawing/2014/main" id="{5B3AE050-EF77-42C3-9BC0-653C9B6E0BB4}"/>
              </a:ext>
            </a:extLst>
          </p:cNvPr>
          <p:cNvSpPr/>
          <p:nvPr/>
        </p:nvSpPr>
        <p:spPr>
          <a:xfrm>
            <a:off x="272415" y="304958"/>
            <a:ext cx="586740" cy="217700"/>
          </a:xfrm>
          <a:prstGeom prst="rect">
            <a:avLst/>
          </a:prstGeom>
          <a:solidFill>
            <a:srgbClr val="00206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sz="1485" dirty="0">
              <a:solidFill>
                <a:prstClr val="white"/>
              </a:solidFill>
            </a:endParaRPr>
          </a:p>
        </p:txBody>
      </p:sp>
      <p:sp>
        <p:nvSpPr>
          <p:cNvPr id="5" name="Footer Placeholder 4">
            <a:extLst>
              <a:ext uri="{FF2B5EF4-FFF2-40B4-BE49-F238E27FC236}">
                <a16:creationId xmlns:a16="http://schemas.microsoft.com/office/drawing/2014/main" id="{29E8AD3D-5A10-4C8C-BC2D-0414B1653C0B}"/>
              </a:ext>
            </a:extLst>
          </p:cNvPr>
          <p:cNvSpPr>
            <a:spLocks noGrp="1"/>
          </p:cNvSpPr>
          <p:nvPr>
            <p:ph type="ftr" sz="quarter" idx="3"/>
          </p:nvPr>
        </p:nvSpPr>
        <p:spPr>
          <a:xfrm>
            <a:off x="3331845" y="7203864"/>
            <a:ext cx="3394710" cy="413808"/>
          </a:xfrm>
          <a:prstGeom prst="rect">
            <a:avLst/>
          </a:prstGeom>
        </p:spPr>
        <p:txBody>
          <a:bodyPr vert="horz" lIns="91440" tIns="45720" rIns="91440" bIns="45720" rtlCol="0" anchor="ctr"/>
          <a:lstStyle>
            <a:lvl1pPr algn="ctr">
              <a:defRPr sz="990">
                <a:solidFill>
                  <a:schemeClr val="bg1"/>
                </a:solidFill>
              </a:defRPr>
            </a:lvl1pPr>
          </a:lstStyle>
          <a:p>
            <a:r>
              <a:rPr lang="en-US" dirty="0"/>
              <a:t>Helping Veterans Starts Here</a:t>
            </a:r>
          </a:p>
        </p:txBody>
      </p:sp>
      <p:sp>
        <p:nvSpPr>
          <p:cNvPr id="6" name="Slide Number Placeholder 5">
            <a:extLst>
              <a:ext uri="{FF2B5EF4-FFF2-40B4-BE49-F238E27FC236}">
                <a16:creationId xmlns:a16="http://schemas.microsoft.com/office/drawing/2014/main" id="{8D1DF454-EBB9-4341-93D0-5CD185076165}"/>
              </a:ext>
            </a:extLst>
          </p:cNvPr>
          <p:cNvSpPr>
            <a:spLocks noGrp="1"/>
          </p:cNvSpPr>
          <p:nvPr>
            <p:ph type="sldNum" sz="quarter" idx="4"/>
          </p:nvPr>
        </p:nvSpPr>
        <p:spPr>
          <a:xfrm>
            <a:off x="7522845" y="7214447"/>
            <a:ext cx="2263140" cy="413808"/>
          </a:xfrm>
          <a:prstGeom prst="rect">
            <a:avLst/>
          </a:prstGeom>
        </p:spPr>
        <p:txBody>
          <a:bodyPr vert="horz" lIns="91440" tIns="45720" rIns="91440" bIns="45720" rtlCol="0" anchor="ctr"/>
          <a:lstStyle>
            <a:lvl1pPr algn="r">
              <a:defRPr sz="990">
                <a:solidFill>
                  <a:schemeClr val="bg1"/>
                </a:solidFill>
              </a:defRPr>
            </a:lvl1pPr>
          </a:lstStyle>
          <a:p>
            <a:fld id="{0E0F61D0-EB0A-47BB-946A-B731564448A5}" type="slidenum">
              <a:rPr lang="en-US" smtClean="0"/>
              <a:pPr/>
              <a:t>‹#›</a:t>
            </a:fld>
            <a:endParaRPr lang="en-US" dirty="0">
              <a:solidFill>
                <a:schemeClr val="bg1"/>
              </a:solidFill>
            </a:endParaRPr>
          </a:p>
        </p:txBody>
      </p:sp>
    </p:spTree>
    <p:custDataLst>
      <p:tags r:id="rId5"/>
    </p:custDataLst>
    <p:extLst>
      <p:ext uri="{BB962C8B-B14F-4D97-AF65-F5344CB8AC3E}">
        <p14:creationId xmlns:p14="http://schemas.microsoft.com/office/powerpoint/2010/main" val="309417751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Lst>
  <p:hf hdr="0" dt="0"/>
  <p:txStyles>
    <p:titleStyle>
      <a:lvl1pPr algn="l" defTabSz="754380" rtl="0" eaLnBrk="1" latinLnBrk="0" hangingPunct="1">
        <a:lnSpc>
          <a:spcPct val="90000"/>
        </a:lnSpc>
        <a:spcBef>
          <a:spcPct val="0"/>
        </a:spcBef>
        <a:buNone/>
        <a:defRPr sz="3630" kern="1200">
          <a:solidFill>
            <a:srgbClr val="002060"/>
          </a:solidFill>
          <a:latin typeface="+mj-lt"/>
          <a:ea typeface="+mj-ea"/>
          <a:cs typeface="+mj-cs"/>
        </a:defRPr>
      </a:lvl1pPr>
    </p:titleStyle>
    <p:bodyStyle>
      <a:lvl1pPr marL="188595" indent="-188595" algn="l" defTabSz="754380" rtl="0" eaLnBrk="1" latinLnBrk="0" hangingPunct="1">
        <a:lnSpc>
          <a:spcPct val="90000"/>
        </a:lnSpc>
        <a:spcBef>
          <a:spcPts val="825"/>
        </a:spcBef>
        <a:buFont typeface="Arial" panose="020B0604020202020204" pitchFamily="34" charset="0"/>
        <a:buChar char="•"/>
        <a:defRPr sz="2310" kern="1200">
          <a:solidFill>
            <a:srgbClr val="002060"/>
          </a:solidFill>
          <a:latin typeface="+mn-lt"/>
          <a:ea typeface="+mn-ea"/>
          <a:cs typeface="+mn-cs"/>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rgbClr val="002060"/>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rgbClr val="002060"/>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rgbClr val="002060"/>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rgbClr val="002060"/>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5.xml"/></Relationships>
</file>

<file path=ppt/slides/_rels/slide10.xml.rels><?xml version="1.0" encoding="UTF-8" standalone="yes"?>
<Relationships xmlns="http://schemas.openxmlformats.org/package/2006/relationships"><Relationship Id="rId2" Type="http://schemas.openxmlformats.org/officeDocument/2006/relationships/hyperlink" Target="mailto:edu.vbawac@va.gov"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file:///C:\Users\chris.garcia\Desktop\Program%20Inventory%20Spreadsheet_a-o%2013%20Feb%2023.xlsx"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www.va.gov/education/about-gi-bill-benefits/"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www.va.gov/education/about-gi-bill-benefit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adavid.salgado@tvc.texas.gov" TargetMode="Externa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hyperlink" Target="mailto:rand.binford@tvc.texas.gov" TargetMode="External"/><Relationship Id="rId5" Type="http://schemas.openxmlformats.org/officeDocument/2006/relationships/hyperlink" Target="mailto:melanie.moynahan@tvc.texas.gov" TargetMode="External"/><Relationship Id="rId4" Type="http://schemas.openxmlformats.org/officeDocument/2006/relationships/hyperlink" Target="mailto:charles.bryant@tvc.texas.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education.approvals@tvc.Texas.gov" TargetMode="External"/><Relationship Id="rId2" Type="http://schemas.openxmlformats.org/officeDocument/2006/relationships/hyperlink" Target="mailto:educationservices@tvc.Texas.gov" TargetMode="External"/><Relationship Id="rId1" Type="http://schemas.openxmlformats.org/officeDocument/2006/relationships/slideLayout" Target="../slideLayouts/slideLayout1.xml"/><Relationship Id="rId4" Type="http://schemas.openxmlformats.org/officeDocument/2006/relationships/hyperlink" Target="mailto:compliance@tvc.texas.gov"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BD6F2-D079-4D4A-BC9D-88E538114197}"/>
              </a:ext>
            </a:extLst>
          </p:cNvPr>
          <p:cNvSpPr>
            <a:spLocks noGrp="1"/>
          </p:cNvSpPr>
          <p:nvPr>
            <p:ph type="ctrTitle"/>
          </p:nvPr>
        </p:nvSpPr>
        <p:spPr>
          <a:xfrm>
            <a:off x="0" y="2901315"/>
            <a:ext cx="10058400" cy="1969770"/>
          </a:xfrm>
        </p:spPr>
        <p:txBody>
          <a:bodyPr anchor="ctr">
            <a:normAutofit/>
          </a:bodyPr>
          <a:lstStyle/>
          <a:p>
            <a:r>
              <a:rPr lang="en-US" sz="5940" b="1" dirty="0"/>
              <a:t>Texas Veterans Commission</a:t>
            </a:r>
          </a:p>
        </p:txBody>
      </p:sp>
      <p:sp>
        <p:nvSpPr>
          <p:cNvPr id="3" name="TextBox 2">
            <a:extLst>
              <a:ext uri="{FF2B5EF4-FFF2-40B4-BE49-F238E27FC236}">
                <a16:creationId xmlns:a16="http://schemas.microsoft.com/office/drawing/2014/main" id="{941BE182-E906-4711-920C-1191A12684C1}"/>
              </a:ext>
            </a:extLst>
          </p:cNvPr>
          <p:cNvSpPr txBox="1"/>
          <p:nvPr/>
        </p:nvSpPr>
        <p:spPr>
          <a:xfrm>
            <a:off x="6027924" y="4978628"/>
            <a:ext cx="3658031" cy="854080"/>
          </a:xfrm>
          <a:prstGeom prst="rect">
            <a:avLst/>
          </a:prstGeom>
          <a:noFill/>
        </p:spPr>
        <p:txBody>
          <a:bodyPr wrap="square" rtlCol="0">
            <a:spAutoFit/>
          </a:bodyPr>
          <a:lstStyle/>
          <a:p>
            <a:pPr algn="r" defTabSz="754380"/>
            <a:r>
              <a:rPr lang="en-US" sz="1650" b="1" dirty="0">
                <a:solidFill>
                  <a:srgbClr val="002060"/>
                </a:solidFill>
                <a:latin typeface="Calibri Light" panose="020F0302020204030204"/>
              </a:rPr>
              <a:t>TVC Veterans Education Department</a:t>
            </a:r>
          </a:p>
          <a:p>
            <a:pPr algn="r" defTabSz="754380"/>
            <a:r>
              <a:rPr lang="en-US" sz="1650" b="1" dirty="0">
                <a:solidFill>
                  <a:srgbClr val="002060"/>
                </a:solidFill>
                <a:latin typeface="Calibri Light" panose="020F0302020204030204"/>
              </a:rPr>
              <a:t>TAMU SYMPOSIUM</a:t>
            </a:r>
          </a:p>
          <a:p>
            <a:pPr algn="r" defTabSz="754380"/>
            <a:r>
              <a:rPr lang="en-US" sz="1650" b="1">
                <a:solidFill>
                  <a:srgbClr val="002060"/>
                </a:solidFill>
                <a:latin typeface="Calibri Light" panose="020F0302020204030204"/>
              </a:rPr>
              <a:t>OCTOBER 24, 2023</a:t>
            </a:r>
            <a:endParaRPr lang="en-US" sz="1650" dirty="0">
              <a:solidFill>
                <a:srgbClr val="7030A0"/>
              </a:solidFill>
              <a:latin typeface="Calibri" panose="020F0502020204030204"/>
            </a:endParaRPr>
          </a:p>
        </p:txBody>
      </p:sp>
    </p:spTree>
    <p:custDataLst>
      <p:tags r:id="rId1"/>
    </p:custDataLst>
    <p:extLst>
      <p:ext uri="{BB962C8B-B14F-4D97-AF65-F5344CB8AC3E}">
        <p14:creationId xmlns:p14="http://schemas.microsoft.com/office/powerpoint/2010/main" val="3283611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B234A17-DF86-49A9-8129-826530A9E93F}"/>
              </a:ext>
            </a:extLst>
          </p:cNvPr>
          <p:cNvGrpSpPr/>
          <p:nvPr/>
        </p:nvGrpSpPr>
        <p:grpSpPr>
          <a:xfrm>
            <a:off x="90792" y="85925"/>
            <a:ext cx="9883305" cy="7597305"/>
            <a:chOff x="42152" y="76197"/>
            <a:chExt cx="9883305" cy="7597305"/>
          </a:xfrm>
        </p:grpSpPr>
        <p:sp>
          <p:nvSpPr>
            <p:cNvPr id="4" name="Rectangle 3">
              <a:extLst>
                <a:ext uri="{FF2B5EF4-FFF2-40B4-BE49-F238E27FC236}">
                  <a16:creationId xmlns:a16="http://schemas.microsoft.com/office/drawing/2014/main" id="{F3042B9D-9039-4AB1-A70C-FFDF8B58CCD7}"/>
                </a:ext>
              </a:extLst>
            </p:cNvPr>
            <p:cNvSpPr/>
            <p:nvPr/>
          </p:nvSpPr>
          <p:spPr>
            <a:xfrm>
              <a:off x="42152" y="76197"/>
              <a:ext cx="9805481" cy="7519481"/>
            </a:xfrm>
            <a:prstGeom prst="rect">
              <a:avLst/>
            </a:prstGeom>
            <a:noFill/>
            <a:ln w="25400">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64E6BDA-4EC8-4DE4-9039-077D8342CA76}"/>
                </a:ext>
              </a:extLst>
            </p:cNvPr>
            <p:cNvSpPr/>
            <p:nvPr/>
          </p:nvSpPr>
          <p:spPr>
            <a:xfrm>
              <a:off x="119976" y="154021"/>
              <a:ext cx="9805481" cy="7519481"/>
            </a:xfrm>
            <a:prstGeom prst="rect">
              <a:avLst/>
            </a:prstGeom>
            <a:noFill/>
            <a:ln w="254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D05F126E-C32E-4B5B-BB30-DC8264260E41}"/>
              </a:ext>
            </a:extLst>
          </p:cNvPr>
          <p:cNvSpPr txBox="1"/>
          <p:nvPr/>
        </p:nvSpPr>
        <p:spPr>
          <a:xfrm>
            <a:off x="168616" y="6211325"/>
            <a:ext cx="2204933" cy="1384353"/>
          </a:xfrm>
          <a:prstGeom prst="rect">
            <a:avLst/>
          </a:prstGeom>
          <a:noFill/>
        </p:spPr>
        <p:txBody>
          <a:bodyPr wrap="square" rtlCol="0">
            <a:spAutoFit/>
          </a:bodyPr>
          <a:lstStyle/>
          <a:p>
            <a:pPr>
              <a:lnSpc>
                <a:spcPts val="2500"/>
              </a:lnSpc>
            </a:pPr>
            <a:endParaRPr lang="en-US" sz="3000" b="1" dirty="0">
              <a:latin typeface="Century Schoolbook" panose="02040604050505020304" pitchFamily="18" charset="0"/>
            </a:endParaRPr>
          </a:p>
          <a:p>
            <a:pPr>
              <a:lnSpc>
                <a:spcPts val="2500"/>
              </a:lnSpc>
            </a:pPr>
            <a:r>
              <a:rPr lang="en-US" sz="3000" b="1" dirty="0">
                <a:solidFill>
                  <a:srgbClr val="5C0000"/>
                </a:solidFill>
                <a:latin typeface="Century Schoolbook" panose="02040604050505020304" pitchFamily="18" charset="0"/>
              </a:rPr>
              <a:t>TVC</a:t>
            </a:r>
          </a:p>
          <a:p>
            <a:pPr>
              <a:lnSpc>
                <a:spcPts val="2500"/>
              </a:lnSpc>
            </a:pPr>
            <a:r>
              <a:rPr lang="en-US" sz="3000" b="1" dirty="0">
                <a:solidFill>
                  <a:srgbClr val="002368"/>
                </a:solidFill>
                <a:latin typeface="Century Schoolbook" panose="02040604050505020304" pitchFamily="18" charset="0"/>
              </a:rPr>
              <a:t>VETS</a:t>
            </a:r>
          </a:p>
          <a:p>
            <a:pPr>
              <a:lnSpc>
                <a:spcPts val="2500"/>
              </a:lnSpc>
            </a:pPr>
            <a:r>
              <a:rPr lang="en-US" sz="3000" b="1" dirty="0">
                <a:solidFill>
                  <a:srgbClr val="002368"/>
                </a:solidFill>
                <a:latin typeface="Century Schoolbook" panose="02040604050505020304" pitchFamily="18" charset="0"/>
              </a:rPr>
              <a:t>ED</a:t>
            </a:r>
          </a:p>
        </p:txBody>
      </p:sp>
      <p:sp>
        <p:nvSpPr>
          <p:cNvPr id="8" name="TextBox 7">
            <a:extLst>
              <a:ext uri="{FF2B5EF4-FFF2-40B4-BE49-F238E27FC236}">
                <a16:creationId xmlns:a16="http://schemas.microsoft.com/office/drawing/2014/main" id="{E1CADD9C-EC8E-4E61-A4F3-9E12064C6510}"/>
              </a:ext>
            </a:extLst>
          </p:cNvPr>
          <p:cNvSpPr txBox="1"/>
          <p:nvPr/>
        </p:nvSpPr>
        <p:spPr>
          <a:xfrm>
            <a:off x="2912414" y="452308"/>
            <a:ext cx="4484452" cy="430887"/>
          </a:xfrm>
          <a:prstGeom prst="rect">
            <a:avLst/>
          </a:prstGeom>
          <a:solidFill>
            <a:schemeClr val="bg1"/>
          </a:solidFill>
          <a:ln w="3175">
            <a:solidFill>
              <a:srgbClr val="DDDDDD"/>
            </a:solidFill>
          </a:ln>
        </p:spPr>
        <p:txBody>
          <a:bodyPr wrap="square" rtlCol="0">
            <a:spAutoFit/>
          </a:bodyPr>
          <a:lstStyle/>
          <a:p>
            <a:pPr algn="ctr"/>
            <a:r>
              <a:rPr lang="en-US" sz="2200" dirty="0"/>
              <a:t>When to Submit an Application</a:t>
            </a:r>
          </a:p>
        </p:txBody>
      </p:sp>
      <p:sp>
        <p:nvSpPr>
          <p:cNvPr id="9" name="TextBox 8">
            <a:extLst>
              <a:ext uri="{FF2B5EF4-FFF2-40B4-BE49-F238E27FC236}">
                <a16:creationId xmlns:a16="http://schemas.microsoft.com/office/drawing/2014/main" id="{FBDF340B-003B-4EBA-8545-F56D6D6CF2C4}"/>
              </a:ext>
            </a:extLst>
          </p:cNvPr>
          <p:cNvSpPr txBox="1"/>
          <p:nvPr/>
        </p:nvSpPr>
        <p:spPr>
          <a:xfrm>
            <a:off x="1249872" y="1419456"/>
            <a:ext cx="7487320" cy="4247317"/>
          </a:xfrm>
          <a:prstGeom prst="rect">
            <a:avLst/>
          </a:prstGeom>
          <a:noFill/>
        </p:spPr>
        <p:txBody>
          <a:bodyPr wrap="square" rtlCol="0">
            <a:spAutoFit/>
          </a:bodyPr>
          <a:lstStyle/>
          <a:p>
            <a:pPr algn="ctr"/>
            <a:endParaRPr lang="en-US" b="1" dirty="0"/>
          </a:p>
          <a:p>
            <a:pPr marL="285750" indent="-285750">
              <a:buFont typeface="Arial" panose="020B0604020202020204" pitchFamily="34" charset="0"/>
              <a:buChar char="•"/>
            </a:pPr>
            <a:r>
              <a:rPr lang="en-US" b="1" dirty="0"/>
              <a:t>Annually</a:t>
            </a:r>
            <a:r>
              <a:rPr lang="en-US" dirty="0"/>
              <a:t> – Generally as soon as the new academic catalog is ready but no later than four months after the academic year start.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Amended Approval </a:t>
            </a:r>
            <a:r>
              <a:rPr lang="en-US" dirty="0"/>
              <a:t>– If adding a new program, changing of address, or ownership, substantive changes to the approved catalog that requires an addendum.</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VA Form 22-8794 and Changes in Banking information should go directly to the VA ELR’s  @ </a:t>
            </a:r>
            <a:r>
              <a:rPr lang="en-US" dirty="0">
                <a:hlinkClick r:id="rId2"/>
              </a:rPr>
              <a:t>edu.vbawac@va.gov</a:t>
            </a:r>
            <a:r>
              <a:rPr lang="en-US" dirty="0"/>
              <a:t> Must include training certificates.</a:t>
            </a:r>
          </a:p>
          <a:p>
            <a:r>
              <a:rPr lang="en-US" dirty="0"/>
              <a:t>     </a:t>
            </a:r>
          </a:p>
          <a:p>
            <a:pPr marL="285750" indent="-285750">
              <a:buFont typeface="Arial" panose="020B0604020202020204" pitchFamily="34" charset="0"/>
              <a:buChar char="•"/>
            </a:pPr>
            <a:endParaRPr lang="en-US" dirty="0"/>
          </a:p>
          <a:p>
            <a:r>
              <a:rPr lang="en-US" i="1" dirty="0">
                <a:solidFill>
                  <a:srgbClr val="003399"/>
                </a:solidFill>
              </a:rPr>
              <a:t>								</a:t>
            </a:r>
            <a:endParaRPr lang="en-US" dirty="0"/>
          </a:p>
          <a:p>
            <a:pPr marL="285750" indent="-285750" algn="ctr">
              <a:buFont typeface="Arial" panose="020B0604020202020204" pitchFamily="34" charset="0"/>
              <a:buChar char="•"/>
            </a:pPr>
            <a:endParaRPr lang="en-US" b="1" dirty="0"/>
          </a:p>
          <a:p>
            <a:pPr marL="285750" indent="-285750" algn="ctr">
              <a:buFont typeface="Arial" panose="020B0604020202020204" pitchFamily="34" charset="0"/>
              <a:buChar char="•"/>
            </a:pPr>
            <a:endParaRPr lang="en-US" b="1" dirty="0"/>
          </a:p>
        </p:txBody>
      </p:sp>
    </p:spTree>
    <p:extLst>
      <p:ext uri="{BB962C8B-B14F-4D97-AF65-F5344CB8AC3E}">
        <p14:creationId xmlns:p14="http://schemas.microsoft.com/office/powerpoint/2010/main" val="4269683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22C172C-1810-459F-8AD0-04389DC96583}"/>
              </a:ext>
            </a:extLst>
          </p:cNvPr>
          <p:cNvSpPr/>
          <p:nvPr/>
        </p:nvSpPr>
        <p:spPr>
          <a:xfrm>
            <a:off x="6642504" y="2507320"/>
            <a:ext cx="864895" cy="168902"/>
          </a:xfrm>
          <a:prstGeom prst="rect">
            <a:avLst/>
          </a:prstGeom>
          <a:solidFill>
            <a:srgbClr val="FFFFCC">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4B234A17-DF86-49A9-8129-826530A9E93F}"/>
              </a:ext>
            </a:extLst>
          </p:cNvPr>
          <p:cNvGrpSpPr/>
          <p:nvPr/>
        </p:nvGrpSpPr>
        <p:grpSpPr>
          <a:xfrm>
            <a:off x="90792" y="85925"/>
            <a:ext cx="9883305" cy="7597305"/>
            <a:chOff x="42152" y="76197"/>
            <a:chExt cx="9883305" cy="7597305"/>
          </a:xfrm>
        </p:grpSpPr>
        <p:sp>
          <p:nvSpPr>
            <p:cNvPr id="4" name="Rectangle 3">
              <a:extLst>
                <a:ext uri="{FF2B5EF4-FFF2-40B4-BE49-F238E27FC236}">
                  <a16:creationId xmlns:a16="http://schemas.microsoft.com/office/drawing/2014/main" id="{F3042B9D-9039-4AB1-A70C-FFDF8B58CCD7}"/>
                </a:ext>
              </a:extLst>
            </p:cNvPr>
            <p:cNvSpPr/>
            <p:nvPr/>
          </p:nvSpPr>
          <p:spPr>
            <a:xfrm>
              <a:off x="42152" y="76197"/>
              <a:ext cx="9805481" cy="7519481"/>
            </a:xfrm>
            <a:prstGeom prst="rect">
              <a:avLst/>
            </a:prstGeom>
            <a:noFill/>
            <a:ln w="25400">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64E6BDA-4EC8-4DE4-9039-077D8342CA76}"/>
                </a:ext>
              </a:extLst>
            </p:cNvPr>
            <p:cNvSpPr/>
            <p:nvPr/>
          </p:nvSpPr>
          <p:spPr>
            <a:xfrm>
              <a:off x="119976" y="154021"/>
              <a:ext cx="9805481" cy="7519481"/>
            </a:xfrm>
            <a:prstGeom prst="rect">
              <a:avLst/>
            </a:prstGeom>
            <a:noFill/>
            <a:ln w="254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D05F126E-C32E-4B5B-BB30-DC8264260E41}"/>
              </a:ext>
            </a:extLst>
          </p:cNvPr>
          <p:cNvSpPr txBox="1"/>
          <p:nvPr/>
        </p:nvSpPr>
        <p:spPr>
          <a:xfrm>
            <a:off x="168616" y="6211325"/>
            <a:ext cx="2204933" cy="1384353"/>
          </a:xfrm>
          <a:prstGeom prst="rect">
            <a:avLst/>
          </a:prstGeom>
          <a:noFill/>
        </p:spPr>
        <p:txBody>
          <a:bodyPr wrap="square" rtlCol="0">
            <a:spAutoFit/>
          </a:bodyPr>
          <a:lstStyle/>
          <a:p>
            <a:pPr>
              <a:lnSpc>
                <a:spcPts val="2500"/>
              </a:lnSpc>
            </a:pPr>
            <a:endParaRPr lang="en-US" sz="3000" b="1" dirty="0">
              <a:latin typeface="Century Schoolbook" panose="02040604050505020304" pitchFamily="18" charset="0"/>
            </a:endParaRPr>
          </a:p>
          <a:p>
            <a:pPr>
              <a:lnSpc>
                <a:spcPts val="2500"/>
              </a:lnSpc>
            </a:pPr>
            <a:r>
              <a:rPr lang="en-US" sz="3000" b="1" dirty="0">
                <a:solidFill>
                  <a:srgbClr val="5C0000"/>
                </a:solidFill>
                <a:latin typeface="Century Schoolbook" panose="02040604050505020304" pitchFamily="18" charset="0"/>
              </a:rPr>
              <a:t>TVC</a:t>
            </a:r>
          </a:p>
          <a:p>
            <a:pPr>
              <a:lnSpc>
                <a:spcPts val="2500"/>
              </a:lnSpc>
            </a:pPr>
            <a:r>
              <a:rPr lang="en-US" sz="3000" b="1" dirty="0">
                <a:solidFill>
                  <a:srgbClr val="002368"/>
                </a:solidFill>
                <a:latin typeface="Century Schoolbook" panose="02040604050505020304" pitchFamily="18" charset="0"/>
              </a:rPr>
              <a:t>VETS</a:t>
            </a:r>
          </a:p>
          <a:p>
            <a:pPr>
              <a:lnSpc>
                <a:spcPts val="2500"/>
              </a:lnSpc>
            </a:pPr>
            <a:r>
              <a:rPr lang="en-US" sz="3000" b="1" dirty="0">
                <a:solidFill>
                  <a:srgbClr val="002368"/>
                </a:solidFill>
                <a:latin typeface="Century Schoolbook" panose="02040604050505020304" pitchFamily="18" charset="0"/>
              </a:rPr>
              <a:t>ED</a:t>
            </a:r>
          </a:p>
        </p:txBody>
      </p:sp>
      <p:sp>
        <p:nvSpPr>
          <p:cNvPr id="8" name="TextBox 7">
            <a:extLst>
              <a:ext uri="{FF2B5EF4-FFF2-40B4-BE49-F238E27FC236}">
                <a16:creationId xmlns:a16="http://schemas.microsoft.com/office/drawing/2014/main" id="{E1CADD9C-EC8E-4E61-A4F3-9E12064C6510}"/>
              </a:ext>
            </a:extLst>
          </p:cNvPr>
          <p:cNvSpPr txBox="1"/>
          <p:nvPr/>
        </p:nvSpPr>
        <p:spPr>
          <a:xfrm>
            <a:off x="2791834" y="512598"/>
            <a:ext cx="4484452" cy="430887"/>
          </a:xfrm>
          <a:prstGeom prst="rect">
            <a:avLst/>
          </a:prstGeom>
          <a:solidFill>
            <a:schemeClr val="bg1"/>
          </a:solidFill>
          <a:ln w="3175">
            <a:solidFill>
              <a:srgbClr val="DDDDDD"/>
            </a:solidFill>
          </a:ln>
        </p:spPr>
        <p:txBody>
          <a:bodyPr wrap="square" rtlCol="0">
            <a:spAutoFit/>
          </a:bodyPr>
          <a:lstStyle/>
          <a:p>
            <a:pPr algn="ctr"/>
            <a:r>
              <a:rPr lang="en-US" sz="2200" dirty="0"/>
              <a:t>Common Deficiencies IHL’s</a:t>
            </a:r>
          </a:p>
        </p:txBody>
      </p:sp>
      <p:sp>
        <p:nvSpPr>
          <p:cNvPr id="9" name="TextBox 8">
            <a:extLst>
              <a:ext uri="{FF2B5EF4-FFF2-40B4-BE49-F238E27FC236}">
                <a16:creationId xmlns:a16="http://schemas.microsoft.com/office/drawing/2014/main" id="{FBDF340B-003B-4EBA-8545-F56D6D6CF2C4}"/>
              </a:ext>
            </a:extLst>
          </p:cNvPr>
          <p:cNvSpPr txBox="1"/>
          <p:nvPr/>
        </p:nvSpPr>
        <p:spPr>
          <a:xfrm>
            <a:off x="545432" y="1491122"/>
            <a:ext cx="8758989" cy="3970318"/>
          </a:xfrm>
          <a:prstGeom prst="rect">
            <a:avLst/>
          </a:prstGeom>
          <a:noFill/>
        </p:spPr>
        <p:txBody>
          <a:bodyPr wrap="square" rtlCol="0">
            <a:spAutoFit/>
          </a:bodyPr>
          <a:lstStyle/>
          <a:p>
            <a:pPr algn="ctr"/>
            <a:endParaRPr lang="en-US" b="1" dirty="0"/>
          </a:p>
          <a:p>
            <a:pPr marL="742950" lvl="1" indent="-285750">
              <a:buFont typeface="Arial"/>
              <a:buChar char="•"/>
            </a:pPr>
            <a:r>
              <a:rPr lang="en-US" dirty="0"/>
              <a:t>Submitting Incomplete, Outdated Applications, and/or Outdated VA Forms </a:t>
            </a:r>
          </a:p>
          <a:p>
            <a:pPr marL="742950" lvl="1" indent="-285750">
              <a:buFont typeface="Arial"/>
              <a:buChar char="•"/>
            </a:pPr>
            <a:r>
              <a:rPr lang="en-US" dirty="0"/>
              <a:t>Trademark violations in printed materials and webpages</a:t>
            </a:r>
          </a:p>
          <a:p>
            <a:pPr marL="742950" lvl="1" indent="-285750">
              <a:buFont typeface="Arial"/>
              <a:buChar char="•"/>
            </a:pPr>
            <a:r>
              <a:rPr lang="en-US" dirty="0"/>
              <a:t>Missing Information From Catalog Required To Meet Federal, State and/or SAA Requirements </a:t>
            </a:r>
          </a:p>
          <a:p>
            <a:pPr marL="742950" lvl="1" indent="-285750">
              <a:buFont typeface="Arial"/>
              <a:buChar char="•"/>
            </a:pPr>
            <a:r>
              <a:rPr lang="en-US" dirty="0"/>
              <a:t>Missing Authorized School Official Signatures</a:t>
            </a:r>
          </a:p>
          <a:p>
            <a:pPr marL="742950" lvl="1" indent="-285750">
              <a:buFont typeface="Arial"/>
              <a:buChar char="•"/>
            </a:pPr>
            <a:r>
              <a:rPr lang="en-US" dirty="0"/>
              <a:t>Missing Or Incorrect Program Listings (Replaced now by SAA Program Inventory Excel Sheet)</a:t>
            </a:r>
          </a:p>
          <a:p>
            <a:pPr marL="742950" lvl="1" indent="-285750">
              <a:buFont typeface="Arial"/>
              <a:buChar char="•"/>
            </a:pPr>
            <a:r>
              <a:rPr lang="en-US" dirty="0"/>
              <a:t>Missing Supplemental Attachments  (Regulatory/Accreditor Documents; Third-party Agreements)</a:t>
            </a:r>
          </a:p>
          <a:p>
            <a:pPr marL="742950" lvl="1" indent="-285750">
              <a:buFont typeface="Arial"/>
              <a:buChar char="•"/>
            </a:pPr>
            <a:r>
              <a:rPr lang="en-US" dirty="0"/>
              <a:t>Referencing Catalog Pages That Do Not Adequately Address Or Correspond To The Application Question</a:t>
            </a:r>
          </a:p>
          <a:p>
            <a:pPr marL="742950" lvl="1" indent="-285750">
              <a:buFont typeface="Arial"/>
              <a:buChar char="•"/>
            </a:pPr>
            <a:r>
              <a:rPr lang="en-US" dirty="0"/>
              <a:t>Not updating the Main and Off Campus Form Correctly</a:t>
            </a:r>
          </a:p>
          <a:p>
            <a:pPr marL="742950" lvl="1" indent="-285750">
              <a:buFont typeface="Arial" panose="020B0604020202020204" pitchFamily="34" charset="0"/>
              <a:buChar char="•"/>
            </a:pPr>
            <a:r>
              <a:rPr lang="en-US" dirty="0"/>
              <a:t>Direct phone number to SCO vs. phone tree</a:t>
            </a:r>
          </a:p>
        </p:txBody>
      </p:sp>
    </p:spTree>
    <p:extLst>
      <p:ext uri="{BB962C8B-B14F-4D97-AF65-F5344CB8AC3E}">
        <p14:creationId xmlns:p14="http://schemas.microsoft.com/office/powerpoint/2010/main" val="29910632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B234A17-DF86-49A9-8129-826530A9E93F}"/>
              </a:ext>
            </a:extLst>
          </p:cNvPr>
          <p:cNvGrpSpPr/>
          <p:nvPr/>
        </p:nvGrpSpPr>
        <p:grpSpPr>
          <a:xfrm>
            <a:off x="90792" y="85925"/>
            <a:ext cx="9883305" cy="7597305"/>
            <a:chOff x="42152" y="76197"/>
            <a:chExt cx="9883305" cy="7597305"/>
          </a:xfrm>
        </p:grpSpPr>
        <p:sp>
          <p:nvSpPr>
            <p:cNvPr id="4" name="Rectangle 3">
              <a:extLst>
                <a:ext uri="{FF2B5EF4-FFF2-40B4-BE49-F238E27FC236}">
                  <a16:creationId xmlns:a16="http://schemas.microsoft.com/office/drawing/2014/main" id="{F3042B9D-9039-4AB1-A70C-FFDF8B58CCD7}"/>
                </a:ext>
              </a:extLst>
            </p:cNvPr>
            <p:cNvSpPr/>
            <p:nvPr/>
          </p:nvSpPr>
          <p:spPr>
            <a:xfrm>
              <a:off x="42152" y="76197"/>
              <a:ext cx="9805481" cy="7519481"/>
            </a:xfrm>
            <a:prstGeom prst="rect">
              <a:avLst/>
            </a:prstGeom>
            <a:noFill/>
            <a:ln w="25400">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64E6BDA-4EC8-4DE4-9039-077D8342CA76}"/>
                </a:ext>
              </a:extLst>
            </p:cNvPr>
            <p:cNvSpPr/>
            <p:nvPr/>
          </p:nvSpPr>
          <p:spPr>
            <a:xfrm>
              <a:off x="119976" y="154021"/>
              <a:ext cx="9805481" cy="7519481"/>
            </a:xfrm>
            <a:prstGeom prst="rect">
              <a:avLst/>
            </a:prstGeom>
            <a:noFill/>
            <a:ln w="254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D05F126E-C32E-4B5B-BB30-DC8264260E41}"/>
              </a:ext>
            </a:extLst>
          </p:cNvPr>
          <p:cNvSpPr txBox="1"/>
          <p:nvPr/>
        </p:nvSpPr>
        <p:spPr>
          <a:xfrm>
            <a:off x="168616" y="6211325"/>
            <a:ext cx="2204933" cy="1384353"/>
          </a:xfrm>
          <a:prstGeom prst="rect">
            <a:avLst/>
          </a:prstGeom>
          <a:noFill/>
        </p:spPr>
        <p:txBody>
          <a:bodyPr wrap="square" rtlCol="0">
            <a:spAutoFit/>
          </a:bodyPr>
          <a:lstStyle/>
          <a:p>
            <a:pPr>
              <a:lnSpc>
                <a:spcPts val="2500"/>
              </a:lnSpc>
            </a:pPr>
            <a:endParaRPr lang="en-US" sz="3000" b="1" dirty="0">
              <a:latin typeface="Century Schoolbook" panose="02040604050505020304" pitchFamily="18" charset="0"/>
            </a:endParaRPr>
          </a:p>
          <a:p>
            <a:pPr>
              <a:lnSpc>
                <a:spcPts val="2500"/>
              </a:lnSpc>
            </a:pPr>
            <a:r>
              <a:rPr lang="en-US" sz="3000" b="1" dirty="0">
                <a:solidFill>
                  <a:srgbClr val="5C0000"/>
                </a:solidFill>
                <a:latin typeface="Century Schoolbook" panose="02040604050505020304" pitchFamily="18" charset="0"/>
              </a:rPr>
              <a:t>TVC</a:t>
            </a:r>
          </a:p>
          <a:p>
            <a:pPr>
              <a:lnSpc>
                <a:spcPts val="2500"/>
              </a:lnSpc>
            </a:pPr>
            <a:r>
              <a:rPr lang="en-US" sz="3000" b="1" dirty="0">
                <a:solidFill>
                  <a:srgbClr val="002368"/>
                </a:solidFill>
                <a:latin typeface="Century Schoolbook" panose="02040604050505020304" pitchFamily="18" charset="0"/>
              </a:rPr>
              <a:t>VETS</a:t>
            </a:r>
          </a:p>
          <a:p>
            <a:pPr>
              <a:lnSpc>
                <a:spcPts val="2500"/>
              </a:lnSpc>
            </a:pPr>
            <a:r>
              <a:rPr lang="en-US" sz="3000" b="1" dirty="0">
                <a:solidFill>
                  <a:srgbClr val="002368"/>
                </a:solidFill>
                <a:latin typeface="Century Schoolbook" panose="02040604050505020304" pitchFamily="18" charset="0"/>
              </a:rPr>
              <a:t>ED</a:t>
            </a:r>
          </a:p>
        </p:txBody>
      </p:sp>
      <p:sp>
        <p:nvSpPr>
          <p:cNvPr id="8" name="TextBox 7">
            <a:extLst>
              <a:ext uri="{FF2B5EF4-FFF2-40B4-BE49-F238E27FC236}">
                <a16:creationId xmlns:a16="http://schemas.microsoft.com/office/drawing/2014/main" id="{E1CADD9C-EC8E-4E61-A4F3-9E12064C6510}"/>
              </a:ext>
            </a:extLst>
          </p:cNvPr>
          <p:cNvSpPr txBox="1"/>
          <p:nvPr/>
        </p:nvSpPr>
        <p:spPr>
          <a:xfrm>
            <a:off x="2791834" y="512598"/>
            <a:ext cx="4484452" cy="430887"/>
          </a:xfrm>
          <a:prstGeom prst="rect">
            <a:avLst/>
          </a:prstGeom>
          <a:solidFill>
            <a:schemeClr val="bg1"/>
          </a:solidFill>
          <a:ln w="3175">
            <a:solidFill>
              <a:srgbClr val="DDDDDD"/>
            </a:solidFill>
          </a:ln>
        </p:spPr>
        <p:txBody>
          <a:bodyPr wrap="square" rtlCol="0">
            <a:spAutoFit/>
          </a:bodyPr>
          <a:lstStyle/>
          <a:p>
            <a:pPr algn="ctr"/>
            <a:r>
              <a:rPr lang="en-US" sz="2200" dirty="0"/>
              <a:t>The Program Inventory Excel Sheet</a:t>
            </a:r>
          </a:p>
        </p:txBody>
      </p:sp>
      <p:sp>
        <p:nvSpPr>
          <p:cNvPr id="9" name="TextBox 8">
            <a:extLst>
              <a:ext uri="{FF2B5EF4-FFF2-40B4-BE49-F238E27FC236}">
                <a16:creationId xmlns:a16="http://schemas.microsoft.com/office/drawing/2014/main" id="{FBDF340B-003B-4EBA-8545-F56D6D6CF2C4}"/>
              </a:ext>
            </a:extLst>
          </p:cNvPr>
          <p:cNvSpPr txBox="1"/>
          <p:nvPr/>
        </p:nvSpPr>
        <p:spPr>
          <a:xfrm>
            <a:off x="527117" y="1491122"/>
            <a:ext cx="9025665" cy="1754326"/>
          </a:xfrm>
          <a:prstGeom prst="rect">
            <a:avLst/>
          </a:prstGeom>
          <a:noFill/>
        </p:spPr>
        <p:txBody>
          <a:bodyPr wrap="square" rtlCol="0">
            <a:spAutoFit/>
          </a:bodyPr>
          <a:lstStyle/>
          <a:p>
            <a:pPr marL="285750" indent="-285750" algn="ctr">
              <a:buFont typeface="Arial" panose="020B0604020202020204" pitchFamily="34" charset="0"/>
              <a:buChar char="•"/>
            </a:pPr>
            <a:endParaRPr lang="en-US" b="1"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lgn="ctr">
              <a:buFont typeface="Arial" panose="020B0604020202020204" pitchFamily="34" charset="0"/>
              <a:buChar char="•"/>
            </a:pPr>
            <a:endParaRPr lang="en-US" b="1" dirty="0"/>
          </a:p>
          <a:p>
            <a:pPr marL="285750" indent="-285750" algn="ctr">
              <a:buFont typeface="Arial" panose="020B0604020202020204" pitchFamily="34" charset="0"/>
              <a:buChar char="•"/>
            </a:pPr>
            <a:endParaRPr lang="en-US" b="1" dirty="0"/>
          </a:p>
        </p:txBody>
      </p:sp>
      <p:graphicFrame>
        <p:nvGraphicFramePr>
          <p:cNvPr id="3" name="Object 2">
            <a:extLst>
              <a:ext uri="{FF2B5EF4-FFF2-40B4-BE49-F238E27FC236}">
                <a16:creationId xmlns:a16="http://schemas.microsoft.com/office/drawing/2014/main" id="{EADC3BFD-9D42-1971-3F00-CDDCAEE75872}"/>
              </a:ext>
            </a:extLst>
          </p:cNvPr>
          <p:cNvGraphicFramePr>
            <a:graphicFrameLocks noChangeAspect="1"/>
          </p:cNvGraphicFramePr>
          <p:nvPr>
            <p:extLst>
              <p:ext uri="{D42A27DB-BD31-4B8C-83A1-F6EECF244321}">
                <p14:modId xmlns:p14="http://schemas.microsoft.com/office/powerpoint/2010/main" val="3442776786"/>
              </p:ext>
            </p:extLst>
          </p:nvPr>
        </p:nvGraphicFramePr>
        <p:xfrm>
          <a:off x="3186113" y="2070100"/>
          <a:ext cx="4089400" cy="3355975"/>
        </p:xfrm>
        <a:graphic>
          <a:graphicData uri="http://schemas.openxmlformats.org/presentationml/2006/ole">
            <mc:AlternateContent xmlns:mc="http://schemas.openxmlformats.org/markup-compatibility/2006">
              <mc:Choice xmlns:v="urn:schemas-microsoft-com:vml" Requires="v">
                <p:oleObj name="Worksheet" showAsIcon="1" r:id="rId2" imgW="914563" imgH="771490" progId="Excel.Sheet.12">
                  <p:link updateAutomatic="1"/>
                </p:oleObj>
              </mc:Choice>
              <mc:Fallback>
                <p:oleObj name="Worksheet" showAsIcon="1" r:id="rId2" imgW="914563" imgH="771490" progId="Excel.Sheet.12">
                  <p:link updateAutomatic="1"/>
                  <p:pic>
                    <p:nvPicPr>
                      <p:cNvPr id="0" name=""/>
                      <p:cNvPicPr/>
                      <p:nvPr/>
                    </p:nvPicPr>
                    <p:blipFill>
                      <a:blip r:embed="rId3"/>
                      <a:stretch>
                        <a:fillRect/>
                      </a:stretch>
                    </p:blipFill>
                    <p:spPr>
                      <a:xfrm>
                        <a:off x="3186113" y="2070100"/>
                        <a:ext cx="4089400" cy="3355975"/>
                      </a:xfrm>
                      <a:prstGeom prst="rect">
                        <a:avLst/>
                      </a:prstGeom>
                    </p:spPr>
                  </p:pic>
                </p:oleObj>
              </mc:Fallback>
            </mc:AlternateContent>
          </a:graphicData>
        </a:graphic>
      </p:graphicFrame>
    </p:spTree>
    <p:extLst>
      <p:ext uri="{BB962C8B-B14F-4D97-AF65-F5344CB8AC3E}">
        <p14:creationId xmlns:p14="http://schemas.microsoft.com/office/powerpoint/2010/main" val="3829923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B234A17-DF86-49A9-8129-826530A9E93F}"/>
              </a:ext>
            </a:extLst>
          </p:cNvPr>
          <p:cNvGrpSpPr/>
          <p:nvPr/>
        </p:nvGrpSpPr>
        <p:grpSpPr>
          <a:xfrm>
            <a:off x="90792" y="85925"/>
            <a:ext cx="9883305" cy="7597305"/>
            <a:chOff x="42152" y="76197"/>
            <a:chExt cx="9883305" cy="7597305"/>
          </a:xfrm>
        </p:grpSpPr>
        <p:sp>
          <p:nvSpPr>
            <p:cNvPr id="4" name="Rectangle 3">
              <a:extLst>
                <a:ext uri="{FF2B5EF4-FFF2-40B4-BE49-F238E27FC236}">
                  <a16:creationId xmlns:a16="http://schemas.microsoft.com/office/drawing/2014/main" id="{F3042B9D-9039-4AB1-A70C-FFDF8B58CCD7}"/>
                </a:ext>
              </a:extLst>
            </p:cNvPr>
            <p:cNvSpPr/>
            <p:nvPr/>
          </p:nvSpPr>
          <p:spPr>
            <a:xfrm>
              <a:off x="42152" y="76197"/>
              <a:ext cx="9805481" cy="7519481"/>
            </a:xfrm>
            <a:prstGeom prst="rect">
              <a:avLst/>
            </a:prstGeom>
            <a:noFill/>
            <a:ln w="25400">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64E6BDA-4EC8-4DE4-9039-077D8342CA76}"/>
                </a:ext>
              </a:extLst>
            </p:cNvPr>
            <p:cNvSpPr/>
            <p:nvPr/>
          </p:nvSpPr>
          <p:spPr>
            <a:xfrm>
              <a:off x="119976" y="154021"/>
              <a:ext cx="9805481" cy="7519481"/>
            </a:xfrm>
            <a:prstGeom prst="rect">
              <a:avLst/>
            </a:prstGeom>
            <a:noFill/>
            <a:ln w="254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D05F126E-C32E-4B5B-BB30-DC8264260E41}"/>
              </a:ext>
            </a:extLst>
          </p:cNvPr>
          <p:cNvSpPr txBox="1"/>
          <p:nvPr/>
        </p:nvSpPr>
        <p:spPr>
          <a:xfrm>
            <a:off x="168616" y="6211325"/>
            <a:ext cx="2204933" cy="1384353"/>
          </a:xfrm>
          <a:prstGeom prst="rect">
            <a:avLst/>
          </a:prstGeom>
          <a:noFill/>
        </p:spPr>
        <p:txBody>
          <a:bodyPr wrap="square" rtlCol="0">
            <a:spAutoFit/>
          </a:bodyPr>
          <a:lstStyle/>
          <a:p>
            <a:pPr>
              <a:lnSpc>
                <a:spcPts val="2500"/>
              </a:lnSpc>
            </a:pPr>
            <a:endParaRPr lang="en-US" sz="3000" b="1" dirty="0">
              <a:latin typeface="Century Schoolbook" panose="02040604050505020304" pitchFamily="18" charset="0"/>
            </a:endParaRPr>
          </a:p>
          <a:p>
            <a:pPr>
              <a:lnSpc>
                <a:spcPts val="2500"/>
              </a:lnSpc>
            </a:pPr>
            <a:r>
              <a:rPr lang="en-US" sz="3000" b="1" dirty="0">
                <a:solidFill>
                  <a:srgbClr val="5C0000"/>
                </a:solidFill>
                <a:latin typeface="Century Schoolbook" panose="02040604050505020304" pitchFamily="18" charset="0"/>
              </a:rPr>
              <a:t>TVC</a:t>
            </a:r>
          </a:p>
          <a:p>
            <a:pPr>
              <a:lnSpc>
                <a:spcPts val="2500"/>
              </a:lnSpc>
            </a:pPr>
            <a:r>
              <a:rPr lang="en-US" sz="3000" b="1" dirty="0">
                <a:solidFill>
                  <a:srgbClr val="002368"/>
                </a:solidFill>
                <a:latin typeface="Century Schoolbook" panose="02040604050505020304" pitchFamily="18" charset="0"/>
              </a:rPr>
              <a:t>VETS</a:t>
            </a:r>
          </a:p>
          <a:p>
            <a:pPr>
              <a:lnSpc>
                <a:spcPts val="2500"/>
              </a:lnSpc>
            </a:pPr>
            <a:r>
              <a:rPr lang="en-US" sz="3000" b="1" dirty="0">
                <a:solidFill>
                  <a:srgbClr val="002368"/>
                </a:solidFill>
                <a:latin typeface="Century Schoolbook" panose="02040604050505020304" pitchFamily="18" charset="0"/>
              </a:rPr>
              <a:t>ED</a:t>
            </a:r>
          </a:p>
        </p:txBody>
      </p:sp>
      <p:sp>
        <p:nvSpPr>
          <p:cNvPr id="8" name="TextBox 7">
            <a:extLst>
              <a:ext uri="{FF2B5EF4-FFF2-40B4-BE49-F238E27FC236}">
                <a16:creationId xmlns:a16="http://schemas.microsoft.com/office/drawing/2014/main" id="{E1CADD9C-EC8E-4E61-A4F3-9E12064C6510}"/>
              </a:ext>
            </a:extLst>
          </p:cNvPr>
          <p:cNvSpPr txBox="1"/>
          <p:nvPr/>
        </p:nvSpPr>
        <p:spPr>
          <a:xfrm>
            <a:off x="2791834" y="512598"/>
            <a:ext cx="4484452" cy="430887"/>
          </a:xfrm>
          <a:prstGeom prst="rect">
            <a:avLst/>
          </a:prstGeom>
          <a:solidFill>
            <a:schemeClr val="bg1"/>
          </a:solidFill>
          <a:ln w="3175">
            <a:solidFill>
              <a:srgbClr val="DDDDDD"/>
            </a:solidFill>
          </a:ln>
        </p:spPr>
        <p:txBody>
          <a:bodyPr wrap="square" rtlCol="0">
            <a:spAutoFit/>
          </a:bodyPr>
          <a:lstStyle/>
          <a:p>
            <a:pPr algn="ctr"/>
            <a:r>
              <a:rPr lang="en-US" sz="2200" dirty="0"/>
              <a:t>Key Takeaways</a:t>
            </a:r>
          </a:p>
        </p:txBody>
      </p:sp>
      <p:sp>
        <p:nvSpPr>
          <p:cNvPr id="9" name="TextBox 8">
            <a:extLst>
              <a:ext uri="{FF2B5EF4-FFF2-40B4-BE49-F238E27FC236}">
                <a16:creationId xmlns:a16="http://schemas.microsoft.com/office/drawing/2014/main" id="{FBDF340B-003B-4EBA-8545-F56D6D6CF2C4}"/>
              </a:ext>
            </a:extLst>
          </p:cNvPr>
          <p:cNvSpPr txBox="1"/>
          <p:nvPr/>
        </p:nvSpPr>
        <p:spPr>
          <a:xfrm>
            <a:off x="516367" y="1132370"/>
            <a:ext cx="9025665" cy="5909310"/>
          </a:xfrm>
          <a:prstGeom prst="rect">
            <a:avLst/>
          </a:prstGeom>
          <a:noFill/>
        </p:spPr>
        <p:txBody>
          <a:bodyPr wrap="square" rtlCol="0">
            <a:spAutoFit/>
          </a:bodyPr>
          <a:lstStyle/>
          <a:p>
            <a:pPr algn="ctr"/>
            <a:endParaRPr lang="en-US" b="1" dirty="0"/>
          </a:p>
          <a:p>
            <a:pPr marL="742950" lvl="1" indent="-285750">
              <a:buFont typeface="Arial"/>
              <a:buChar char="•"/>
            </a:pPr>
            <a:r>
              <a:rPr lang="en-US" dirty="0"/>
              <a:t>Request and submit current application within four months of the expiration of current catalog or the beginning of an academic year</a:t>
            </a:r>
          </a:p>
          <a:p>
            <a:pPr lvl="1"/>
            <a:endParaRPr lang="en-US" dirty="0"/>
          </a:p>
          <a:p>
            <a:pPr marL="742950" lvl="1" indent="-285750">
              <a:buFont typeface="Arial"/>
              <a:buChar char="•"/>
            </a:pPr>
            <a:r>
              <a:rPr lang="en-US" dirty="0"/>
              <a:t>Review and submit all required information</a:t>
            </a:r>
          </a:p>
          <a:p>
            <a:pPr lvl="1"/>
            <a:endParaRPr lang="en-US" dirty="0"/>
          </a:p>
          <a:p>
            <a:pPr marL="742950" lvl="1" indent="-285750">
              <a:buFont typeface="Arial"/>
              <a:buChar char="•"/>
            </a:pPr>
            <a:r>
              <a:rPr lang="en-US" dirty="0"/>
              <a:t>Make sure all documents are signed</a:t>
            </a:r>
          </a:p>
          <a:p>
            <a:pPr lvl="1"/>
            <a:endParaRPr lang="en-US" dirty="0"/>
          </a:p>
          <a:p>
            <a:pPr marL="742950" lvl="1" indent="-285750">
              <a:buFont typeface="Arial"/>
              <a:buChar char="•"/>
            </a:pPr>
            <a:r>
              <a:rPr lang="en-US" dirty="0"/>
              <a:t>Ask questions before submitting the application</a:t>
            </a:r>
          </a:p>
          <a:p>
            <a:pPr lvl="1"/>
            <a:endParaRPr lang="en-US" dirty="0"/>
          </a:p>
          <a:p>
            <a:pPr marL="742950" lvl="1" indent="-285750">
              <a:buFont typeface="Arial"/>
              <a:buChar char="•"/>
            </a:pPr>
            <a:r>
              <a:rPr lang="en-US" dirty="0"/>
              <a:t>Respond to deficiency notices within 10-day timeframe</a:t>
            </a:r>
          </a:p>
          <a:p>
            <a:pPr marL="742950" lvl="1" indent="-285750">
              <a:buFont typeface="Arial"/>
              <a:buChar char="•"/>
            </a:pPr>
            <a:endParaRPr lang="en-US" dirty="0"/>
          </a:p>
          <a:p>
            <a:pPr lvl="1"/>
            <a:r>
              <a:rPr lang="en-US" b="1" dirty="0"/>
              <a:t>*Make Sure The Submitted Program Inventory Excel Sheet is Correct</a:t>
            </a:r>
          </a:p>
          <a:p>
            <a:pPr lvl="1"/>
            <a:r>
              <a:rPr lang="en-US" dirty="0"/>
              <a:t>(</a:t>
            </a:r>
            <a:r>
              <a:rPr lang="en-US" i="1" u="sng" dirty="0"/>
              <a:t>What you submit is what will go to the VA ELR for WEAMS update</a:t>
            </a:r>
            <a:r>
              <a:rPr lang="en-US" dirty="0"/>
              <a:t>)</a:t>
            </a:r>
          </a:p>
          <a:p>
            <a:pPr lvl="1"/>
            <a:endParaRPr lang="en-US" dirty="0"/>
          </a:p>
          <a:p>
            <a:endParaRPr lang="en-US" dirty="0"/>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lgn="ctr">
              <a:buFont typeface="Arial" panose="020B0604020202020204" pitchFamily="34" charset="0"/>
              <a:buChar char="•"/>
            </a:pPr>
            <a:endParaRPr lang="en-US" b="1" dirty="0"/>
          </a:p>
          <a:p>
            <a:pPr marL="285750" indent="-285750" algn="ctr">
              <a:buFont typeface="Arial" panose="020B0604020202020204" pitchFamily="34" charset="0"/>
              <a:buChar char="•"/>
            </a:pPr>
            <a:endParaRPr lang="en-US" b="1" dirty="0"/>
          </a:p>
        </p:txBody>
      </p:sp>
    </p:spTree>
    <p:extLst>
      <p:ext uri="{BB962C8B-B14F-4D97-AF65-F5344CB8AC3E}">
        <p14:creationId xmlns:p14="http://schemas.microsoft.com/office/powerpoint/2010/main" val="250226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B234A17-DF86-49A9-8129-826530A9E93F}"/>
              </a:ext>
            </a:extLst>
          </p:cNvPr>
          <p:cNvGrpSpPr/>
          <p:nvPr/>
        </p:nvGrpSpPr>
        <p:grpSpPr>
          <a:xfrm>
            <a:off x="90792" y="85925"/>
            <a:ext cx="9883305" cy="7597305"/>
            <a:chOff x="42152" y="76197"/>
            <a:chExt cx="9883305" cy="7597305"/>
          </a:xfrm>
        </p:grpSpPr>
        <p:sp>
          <p:nvSpPr>
            <p:cNvPr id="4" name="Rectangle 3">
              <a:extLst>
                <a:ext uri="{FF2B5EF4-FFF2-40B4-BE49-F238E27FC236}">
                  <a16:creationId xmlns:a16="http://schemas.microsoft.com/office/drawing/2014/main" id="{F3042B9D-9039-4AB1-A70C-FFDF8B58CCD7}"/>
                </a:ext>
              </a:extLst>
            </p:cNvPr>
            <p:cNvSpPr/>
            <p:nvPr/>
          </p:nvSpPr>
          <p:spPr>
            <a:xfrm>
              <a:off x="42152" y="76197"/>
              <a:ext cx="9805481" cy="7519481"/>
            </a:xfrm>
            <a:prstGeom prst="rect">
              <a:avLst/>
            </a:prstGeom>
            <a:noFill/>
            <a:ln w="25400">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E64E6BDA-4EC8-4DE4-9039-077D8342CA76}"/>
                </a:ext>
              </a:extLst>
            </p:cNvPr>
            <p:cNvSpPr/>
            <p:nvPr/>
          </p:nvSpPr>
          <p:spPr>
            <a:xfrm>
              <a:off x="119976" y="154021"/>
              <a:ext cx="9805481" cy="7519481"/>
            </a:xfrm>
            <a:prstGeom prst="rect">
              <a:avLst/>
            </a:prstGeom>
            <a:noFill/>
            <a:ln w="254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7" name="TextBox 6">
            <a:extLst>
              <a:ext uri="{FF2B5EF4-FFF2-40B4-BE49-F238E27FC236}">
                <a16:creationId xmlns:a16="http://schemas.microsoft.com/office/drawing/2014/main" id="{D05F126E-C32E-4B5B-BB30-DC8264260E41}"/>
              </a:ext>
            </a:extLst>
          </p:cNvPr>
          <p:cNvSpPr txBox="1"/>
          <p:nvPr/>
        </p:nvSpPr>
        <p:spPr>
          <a:xfrm>
            <a:off x="168616" y="6211325"/>
            <a:ext cx="2204933" cy="1384353"/>
          </a:xfrm>
          <a:prstGeom prst="rect">
            <a:avLst/>
          </a:prstGeom>
          <a:noFill/>
        </p:spPr>
        <p:txBody>
          <a:bodyPr wrap="square" rtlCol="0">
            <a:spAutoFit/>
          </a:bodyPr>
          <a:lstStyle/>
          <a:p>
            <a:pPr marL="0" marR="0" lvl="0" indent="0" algn="l" defTabSz="457200" rtl="0" eaLnBrk="1" fontAlgn="auto" latinLnBrk="0" hangingPunct="1">
              <a:lnSpc>
                <a:spcPts val="2500"/>
              </a:lnSpc>
              <a:spcBef>
                <a:spcPts val="0"/>
              </a:spcBef>
              <a:spcAft>
                <a:spcPts val="0"/>
              </a:spcAft>
              <a:buClrTx/>
              <a:buSzTx/>
              <a:buFontTx/>
              <a:buNone/>
              <a:tabLst/>
              <a:defRPr/>
            </a:pPr>
            <a:endParaRPr kumimoji="0" lang="en-US" sz="3000" b="1" i="0" u="none" strike="noStrike" kern="1200" cap="none" spc="0" normalizeH="0" baseline="0" noProof="0">
              <a:ln>
                <a:noFill/>
              </a:ln>
              <a:solidFill>
                <a:prstClr val="black"/>
              </a:solidFill>
              <a:effectLst/>
              <a:uLnTx/>
              <a:uFillTx/>
              <a:latin typeface="Century Schoolbook" panose="02040604050505020304" pitchFamily="18" charset="0"/>
              <a:ea typeface="+mn-ea"/>
              <a:cs typeface="+mn-cs"/>
            </a:endParaRPr>
          </a:p>
          <a:p>
            <a:pPr marL="0" marR="0" lvl="0" indent="0" algn="l" defTabSz="457200" rtl="0" eaLnBrk="1" fontAlgn="auto" latinLnBrk="0" hangingPunct="1">
              <a:lnSpc>
                <a:spcPts val="2500"/>
              </a:lnSpc>
              <a:spcBef>
                <a:spcPts val="0"/>
              </a:spcBef>
              <a:spcAft>
                <a:spcPts val="0"/>
              </a:spcAft>
              <a:buClrTx/>
              <a:buSzTx/>
              <a:buFontTx/>
              <a:buNone/>
              <a:tabLst/>
              <a:defRPr/>
            </a:pPr>
            <a:r>
              <a:rPr kumimoji="0" lang="en-US" sz="3000" b="1" i="0" u="none" strike="noStrike" kern="1200" cap="none" spc="0" normalizeH="0" baseline="0" noProof="0">
                <a:ln>
                  <a:noFill/>
                </a:ln>
                <a:solidFill>
                  <a:srgbClr val="5C0000"/>
                </a:solidFill>
                <a:effectLst/>
                <a:uLnTx/>
                <a:uFillTx/>
                <a:latin typeface="Century Schoolbook" panose="02040604050505020304" pitchFamily="18" charset="0"/>
                <a:ea typeface="+mn-ea"/>
                <a:cs typeface="+mn-cs"/>
              </a:rPr>
              <a:t>TVC</a:t>
            </a:r>
          </a:p>
          <a:p>
            <a:pPr marL="0" marR="0" lvl="0" indent="0" algn="l" defTabSz="457200" rtl="0" eaLnBrk="1" fontAlgn="auto" latinLnBrk="0" hangingPunct="1">
              <a:lnSpc>
                <a:spcPts val="2500"/>
              </a:lnSpc>
              <a:spcBef>
                <a:spcPts val="0"/>
              </a:spcBef>
              <a:spcAft>
                <a:spcPts val="0"/>
              </a:spcAft>
              <a:buClrTx/>
              <a:buSzTx/>
              <a:buFontTx/>
              <a:buNone/>
              <a:tabLst/>
              <a:defRPr/>
            </a:pPr>
            <a:r>
              <a:rPr kumimoji="0" lang="en-US" sz="3000" b="1" i="0" u="none" strike="noStrike" kern="1200" cap="none" spc="0" normalizeH="0" baseline="0" noProof="0">
                <a:ln>
                  <a:noFill/>
                </a:ln>
                <a:solidFill>
                  <a:srgbClr val="002368"/>
                </a:solidFill>
                <a:effectLst/>
                <a:uLnTx/>
                <a:uFillTx/>
                <a:latin typeface="Century Schoolbook" panose="02040604050505020304" pitchFamily="18" charset="0"/>
                <a:ea typeface="+mn-ea"/>
                <a:cs typeface="+mn-cs"/>
              </a:rPr>
              <a:t>VETS</a:t>
            </a:r>
          </a:p>
          <a:p>
            <a:pPr marL="0" marR="0" lvl="0" indent="0" algn="l" defTabSz="457200" rtl="0" eaLnBrk="1" fontAlgn="auto" latinLnBrk="0" hangingPunct="1">
              <a:lnSpc>
                <a:spcPts val="2500"/>
              </a:lnSpc>
              <a:spcBef>
                <a:spcPts val="0"/>
              </a:spcBef>
              <a:spcAft>
                <a:spcPts val="0"/>
              </a:spcAft>
              <a:buClrTx/>
              <a:buSzTx/>
              <a:buFontTx/>
              <a:buNone/>
              <a:tabLst/>
              <a:defRPr/>
            </a:pPr>
            <a:r>
              <a:rPr kumimoji="0" lang="en-US" sz="3000" b="1" i="0" u="none" strike="noStrike" kern="1200" cap="none" spc="0" normalizeH="0" baseline="0" noProof="0">
                <a:ln>
                  <a:noFill/>
                </a:ln>
                <a:solidFill>
                  <a:srgbClr val="002368"/>
                </a:solidFill>
                <a:effectLst/>
                <a:uLnTx/>
                <a:uFillTx/>
                <a:latin typeface="Century Schoolbook" panose="02040604050505020304" pitchFamily="18" charset="0"/>
                <a:ea typeface="+mn-ea"/>
                <a:cs typeface="+mn-cs"/>
              </a:rPr>
              <a:t>ED</a:t>
            </a:r>
          </a:p>
        </p:txBody>
      </p:sp>
      <p:sp>
        <p:nvSpPr>
          <p:cNvPr id="8" name="TextBox 7">
            <a:extLst>
              <a:ext uri="{FF2B5EF4-FFF2-40B4-BE49-F238E27FC236}">
                <a16:creationId xmlns:a16="http://schemas.microsoft.com/office/drawing/2014/main" id="{E1CADD9C-EC8E-4E61-A4F3-9E12064C6510}"/>
              </a:ext>
            </a:extLst>
          </p:cNvPr>
          <p:cNvSpPr txBox="1"/>
          <p:nvPr/>
        </p:nvSpPr>
        <p:spPr>
          <a:xfrm>
            <a:off x="1710466" y="163749"/>
            <a:ext cx="7325958" cy="1446550"/>
          </a:xfrm>
          <a:prstGeom prst="rect">
            <a:avLst/>
          </a:prstGeom>
          <a:solidFill>
            <a:schemeClr val="bg1"/>
          </a:solidFill>
          <a:ln w="3175">
            <a:solidFill>
              <a:srgbClr val="DDDDDD"/>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solidFill>
                <a:effectLst/>
                <a:uLnTx/>
                <a:uFillTx/>
                <a:latin typeface="Calibri" panose="020F0502020204030204"/>
                <a:ea typeface="+mn-ea"/>
                <a:cs typeface="+mn-cs"/>
              </a:rPr>
              <a:t>Risk-based Surveys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32434F"/>
                </a:solidFill>
                <a:effectLst/>
                <a:uLnTx/>
                <a:uFillTx/>
                <a:latin typeface="Arial" panose="020B0604020202020204" pitchFamily="34" charset="0"/>
                <a:ea typeface="Times New Roman" panose="02020603050405020304" pitchFamily="18" charset="0"/>
                <a:cs typeface="Times New Roman" panose="02020603050405020304" pitchFamily="18" charset="0"/>
              </a:rPr>
              <a:t>38 USC §3673A</a:t>
            </a:r>
            <a:endParaRPr kumimoji="0" lang="en-US" sz="18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Public Law 115-048, Harry W. Colmery Veterans Educational Assistance Act of 2017,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Section 310 –38 U.S.C. § 3673(d))</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Public Law 115</a:t>
            </a: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-315 outlined in 38 U.S. Code § 3672, 3675, and 3676</a:t>
            </a:r>
          </a:p>
        </p:txBody>
      </p:sp>
      <p:sp>
        <p:nvSpPr>
          <p:cNvPr id="9" name="TextBox 8">
            <a:extLst>
              <a:ext uri="{FF2B5EF4-FFF2-40B4-BE49-F238E27FC236}">
                <a16:creationId xmlns:a16="http://schemas.microsoft.com/office/drawing/2014/main" id="{FBDF340B-003B-4EBA-8545-F56D6D6CF2C4}"/>
              </a:ext>
            </a:extLst>
          </p:cNvPr>
          <p:cNvSpPr txBox="1"/>
          <p:nvPr/>
        </p:nvSpPr>
        <p:spPr>
          <a:xfrm>
            <a:off x="516367" y="1729460"/>
            <a:ext cx="9025665" cy="7430880"/>
          </a:xfrm>
          <a:prstGeom prst="rect">
            <a:avLst/>
          </a:prstGeom>
          <a:noFill/>
        </p:spPr>
        <p:txBody>
          <a:bodyPr wrap="square" lIns="91440" tIns="45720" rIns="91440" bIns="45720" rtlCol="0" anchor="t">
            <a:sp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800" b="1"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Principal Objectives of Risk-Based Surveys (RBS)</a:t>
            </a:r>
            <a:endParaRPr kumimoji="0" lang="en-US" sz="18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8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Provide a mechanism for VA and SAAs to review and mitigate potential fraud, waste, and abuse by utilizing data and risk factors that are outside of the normal approval, compliance, and liaison processes. The following are legislatively mandated risk factors. However, additional risk factors can and may be considered for a risk-based survey:</a:t>
            </a:r>
          </a:p>
          <a:p>
            <a:pPr marL="914400" marR="0" lvl="2" indent="0" algn="l" defTabSz="457200" rtl="0" eaLnBrk="1" fontAlgn="auto" latinLnBrk="0" hangingPunct="1">
              <a:lnSpc>
                <a:spcPct val="107000"/>
              </a:lnSpc>
              <a:spcBef>
                <a:spcPts val="0"/>
              </a:spcBef>
              <a:spcAft>
                <a:spcPts val="800"/>
              </a:spcAft>
              <a:buClrTx/>
              <a:buSzTx/>
              <a:buFontTx/>
              <a:buNone/>
              <a:tabLst/>
              <a:defRPr/>
            </a:pPr>
            <a:r>
              <a:rPr kumimoji="0" lang="en-US" sz="18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Rapid student population increase</a:t>
            </a:r>
          </a:p>
          <a:p>
            <a:pPr marL="914400" marR="0" lvl="2" indent="0" algn="l" defTabSz="457200" rtl="0" eaLnBrk="1" fontAlgn="auto" latinLnBrk="0" hangingPunct="1">
              <a:lnSpc>
                <a:spcPct val="107000"/>
              </a:lnSpc>
              <a:spcBef>
                <a:spcPts val="0"/>
              </a:spcBef>
              <a:spcAft>
                <a:spcPts val="800"/>
              </a:spcAft>
              <a:buClrTx/>
              <a:buSzTx/>
              <a:buFontTx/>
              <a:buNone/>
              <a:tabLst/>
              <a:defRPr/>
            </a:pPr>
            <a:r>
              <a:rPr kumimoji="0" lang="en-US" sz="18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Rapid tuition and fee payment increase</a:t>
            </a:r>
          </a:p>
          <a:p>
            <a:pPr marL="914400" marR="0" lvl="2" indent="0" algn="l" defTabSz="457200" rtl="0" eaLnBrk="1" fontAlgn="auto" latinLnBrk="0" hangingPunct="1">
              <a:lnSpc>
                <a:spcPct val="107000"/>
              </a:lnSpc>
              <a:spcBef>
                <a:spcPts val="0"/>
              </a:spcBef>
              <a:spcAft>
                <a:spcPts val="800"/>
              </a:spcAft>
              <a:buClrTx/>
              <a:buSzTx/>
              <a:buFontTx/>
              <a:buNone/>
              <a:tabLst/>
              <a:defRPr/>
            </a:pPr>
            <a:r>
              <a:rPr kumimoji="0" lang="en-US" sz="18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Volume of validated student complaints</a:t>
            </a:r>
          </a:p>
          <a:p>
            <a:pPr marL="914400" marR="0" lvl="2" indent="0" algn="l" defTabSz="457200" rtl="0" eaLnBrk="1" fontAlgn="auto" latinLnBrk="0" hangingPunct="1">
              <a:lnSpc>
                <a:spcPct val="107000"/>
              </a:lnSpc>
              <a:spcBef>
                <a:spcPts val="0"/>
              </a:spcBef>
              <a:spcAft>
                <a:spcPts val="800"/>
              </a:spcAft>
              <a:buClrTx/>
              <a:buSzTx/>
              <a:buFontTx/>
              <a:buNone/>
              <a:tabLst/>
              <a:defRPr/>
            </a:pPr>
            <a:r>
              <a:rPr kumimoji="0" lang="en-US" sz="18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Severity of validated student complaints</a:t>
            </a:r>
          </a:p>
          <a:p>
            <a:pPr marL="914400" marR="0" lvl="2" indent="0" algn="l" defTabSz="457200" rtl="0" eaLnBrk="1" fontAlgn="auto" latinLnBrk="0" hangingPunct="1">
              <a:lnSpc>
                <a:spcPct val="107000"/>
              </a:lnSpc>
              <a:spcBef>
                <a:spcPts val="0"/>
              </a:spcBef>
              <a:spcAft>
                <a:spcPts val="800"/>
              </a:spcAft>
              <a:buClrTx/>
              <a:buSzTx/>
              <a:buFontTx/>
              <a:buNone/>
              <a:tabLst/>
              <a:defRPr/>
            </a:pPr>
            <a:r>
              <a:rPr kumimoji="0" lang="en-US" sz="18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85/15 rule violation</a:t>
            </a:r>
          </a:p>
          <a:p>
            <a:pPr marL="914400" marR="0" lvl="2" indent="0" algn="l" defTabSz="457200" rtl="0" eaLnBrk="1" fontAlgn="auto" latinLnBrk="0" hangingPunct="1">
              <a:lnSpc>
                <a:spcPct val="107000"/>
              </a:lnSpc>
              <a:spcBef>
                <a:spcPts val="0"/>
              </a:spcBef>
              <a:spcAft>
                <a:spcPts val="800"/>
              </a:spcAft>
              <a:buClrTx/>
              <a:buSzTx/>
              <a:buFontTx/>
              <a:buNone/>
              <a:tabLst/>
              <a:defRPr/>
            </a:pPr>
            <a:r>
              <a:rPr kumimoji="0" lang="en-US" sz="18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Veteran completion rates</a:t>
            </a:r>
          </a:p>
          <a:p>
            <a:pPr marL="914400" marR="0" lvl="2" indent="0" algn="l" defTabSz="457200" rtl="0" eaLnBrk="1" fontAlgn="auto" latinLnBrk="0" hangingPunct="1">
              <a:lnSpc>
                <a:spcPct val="107000"/>
              </a:lnSpc>
              <a:spcBef>
                <a:spcPts val="0"/>
              </a:spcBef>
              <a:spcAft>
                <a:spcPts val="800"/>
              </a:spcAft>
              <a:buClrTx/>
              <a:buSzTx/>
              <a:buFontTx/>
              <a:buNone/>
              <a:tabLst/>
              <a:defRPr/>
            </a:pPr>
            <a:r>
              <a:rPr kumimoji="0" lang="en-US" sz="18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Financial stability, including Heightened Cash Monitoring </a:t>
            </a:r>
          </a:p>
          <a:p>
            <a:pPr marL="914400" marR="0" lvl="2" indent="0" algn="l" defTabSz="457200" rtl="0" eaLnBrk="1" fontAlgn="auto" latinLnBrk="0" hangingPunct="1">
              <a:lnSpc>
                <a:spcPct val="107000"/>
              </a:lnSpc>
              <a:spcBef>
                <a:spcPts val="0"/>
              </a:spcBef>
              <a:spcAft>
                <a:spcPts val="800"/>
              </a:spcAft>
              <a:buClrTx/>
              <a:buSzTx/>
              <a:buFontTx/>
              <a:buNone/>
              <a:tabLst/>
              <a:defRPr/>
            </a:pPr>
            <a:r>
              <a:rPr kumimoji="0" lang="en-US" sz="1800" b="0" i="0" u="none" strike="noStrike" kern="100" cap="none" spc="0" normalizeH="0" baseline="0" noProof="0">
                <a:ln>
                  <a:noFill/>
                </a:ln>
                <a:solidFill>
                  <a:prstClr val="black"/>
                </a:solidFill>
                <a:effectLst/>
                <a:uLnTx/>
                <a:uFillTx/>
                <a:latin typeface="Calibri"/>
                <a:ea typeface="Calibri" panose="020F0502020204030204" pitchFamily="34" charset="0"/>
                <a:cs typeface="Calibri"/>
              </a:rPr>
              <a:t>      (FY24 – Documentation no longer required for public IHLs)</a:t>
            </a:r>
          </a:p>
          <a:p>
            <a:pPr marL="914400" marR="0" lvl="2" indent="0" algn="l" defTabSz="457200" rtl="0" eaLnBrk="1" fontAlgn="auto" latinLnBrk="0" hangingPunct="1">
              <a:lnSpc>
                <a:spcPct val="107000"/>
              </a:lnSpc>
              <a:spcBef>
                <a:spcPts val="0"/>
              </a:spcBef>
              <a:spcAft>
                <a:spcPts val="800"/>
              </a:spcAft>
              <a:buClrTx/>
              <a:buSzTx/>
              <a:buFontTx/>
              <a:buNone/>
              <a:tabLst/>
              <a:defRPr/>
            </a:pPr>
            <a:r>
              <a:rPr kumimoji="0" lang="en-US" sz="18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Advertising and Marketing </a:t>
            </a:r>
            <a:r>
              <a:rPr kumimoji="0" lang="en-US" sz="1800" b="0" i="0" u="none" strike="noStrike" kern="100" cap="none" spc="0" normalizeH="0" baseline="0" noProof="0">
                <a:ln>
                  <a:noFill/>
                </a:ln>
                <a:solidFill>
                  <a:prstClr val="black"/>
                </a:solidFill>
                <a:effectLst/>
                <a:uLnTx/>
                <a:uFillTx/>
                <a:latin typeface="Calibri" panose="020F0502020204030204"/>
                <a:ea typeface="Calibri" panose="020F0502020204030204" pitchFamily="34" charset="0"/>
                <a:cs typeface="Calibri" panose="020F0502020204030204" pitchFamily="34" charset="0"/>
              </a:rPr>
              <a:t>(</a:t>
            </a:r>
            <a:r>
              <a:rPr kumimoji="0" lang="en-US" sz="1800" b="0" i="0" u="none" strike="noStrike" kern="0" cap="none" spc="0" normalizeH="0" baseline="0" noProof="0">
                <a:ln>
                  <a:noFill/>
                </a:ln>
                <a:solidFill>
                  <a:srgbClr val="000000"/>
                </a:solidFill>
                <a:effectLst/>
                <a:uLnTx/>
                <a:uFillTx/>
                <a:latin typeface="Calibri" panose="020F0502020204030204"/>
                <a:ea typeface="Times New Roman" panose="02020603050405020304" pitchFamily="18" charset="0"/>
                <a:cs typeface="Times New Roman" panose="02020603050405020304" pitchFamily="18" charset="0"/>
              </a:rPr>
              <a:t>including third-party contractors)  </a:t>
            </a:r>
            <a:endParaRPr kumimoji="0" lang="en-US" sz="1800" b="0" i="0" u="none" strike="noStrike" kern="100" cap="none" spc="0" normalizeH="0" baseline="0" noProof="0">
              <a:ln>
                <a:noFill/>
              </a:ln>
              <a:solidFill>
                <a:prstClr val="black"/>
              </a:solidFill>
              <a:effectLst/>
              <a:uLnTx/>
              <a:uFillTx/>
              <a:latin typeface="Calibri" panose="020F0502020204030204"/>
              <a:ea typeface="Calibri" panose="020F0502020204030204" pitchFamily="34" charset="0"/>
              <a:cs typeface="Calibri" panose="020F0502020204030204" pitchFamily="34" charset="0"/>
            </a:endParaRPr>
          </a:p>
          <a:p>
            <a:pPr marL="914400" marR="0" lvl="2" indent="0" algn="l" defTabSz="457200" rtl="0" eaLnBrk="1" fontAlgn="auto" latinLnBrk="0" hangingPunct="1">
              <a:lnSpc>
                <a:spcPct val="107000"/>
              </a:lnSpc>
              <a:spcBef>
                <a:spcPts val="0"/>
              </a:spcBef>
              <a:spcAft>
                <a:spcPts val="800"/>
              </a:spcAft>
              <a:buClrTx/>
              <a:buSzTx/>
              <a:buFontTx/>
              <a:buNone/>
              <a:tabLst/>
              <a:defRPr/>
            </a:pPr>
            <a:r>
              <a:rPr kumimoji="0" lang="en-US" sz="18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Federal or State government actions in court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p>
            <a:pPr marL="285750" marR="0" lvl="0" indent="-285750" algn="ctr"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none" spc="0" normalizeH="0" baseline="0" noProof="0">
              <a:ln>
                <a:noFill/>
              </a:ln>
              <a:solidFill>
                <a:prstClr val="black"/>
              </a:solidFill>
              <a:effectLst/>
              <a:uLnTx/>
              <a:uFillTx/>
              <a:latin typeface="Calibri" panose="020F0502020204030204"/>
              <a:ea typeface="+mn-ea"/>
              <a:cs typeface="+mn-cs"/>
            </a:endParaRPr>
          </a:p>
          <a:p>
            <a:pPr marL="285750" marR="0" lvl="0" indent="-285750" algn="ctr"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4756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B234A17-DF86-49A9-8129-826530A9E93F}"/>
              </a:ext>
            </a:extLst>
          </p:cNvPr>
          <p:cNvGrpSpPr/>
          <p:nvPr/>
        </p:nvGrpSpPr>
        <p:grpSpPr>
          <a:xfrm>
            <a:off x="87547" y="168937"/>
            <a:ext cx="9883305" cy="7597305"/>
            <a:chOff x="42152" y="76197"/>
            <a:chExt cx="9883305" cy="7597305"/>
          </a:xfrm>
        </p:grpSpPr>
        <p:sp>
          <p:nvSpPr>
            <p:cNvPr id="4" name="Rectangle 3">
              <a:extLst>
                <a:ext uri="{FF2B5EF4-FFF2-40B4-BE49-F238E27FC236}">
                  <a16:creationId xmlns:a16="http://schemas.microsoft.com/office/drawing/2014/main" id="{F3042B9D-9039-4AB1-A70C-FFDF8B58CCD7}"/>
                </a:ext>
              </a:extLst>
            </p:cNvPr>
            <p:cNvSpPr/>
            <p:nvPr/>
          </p:nvSpPr>
          <p:spPr>
            <a:xfrm>
              <a:off x="42152" y="76197"/>
              <a:ext cx="9805481" cy="7519481"/>
            </a:xfrm>
            <a:prstGeom prst="rect">
              <a:avLst/>
            </a:prstGeom>
            <a:noFill/>
            <a:ln w="25400">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E64E6BDA-4EC8-4DE4-9039-077D8342CA76}"/>
                </a:ext>
              </a:extLst>
            </p:cNvPr>
            <p:cNvSpPr/>
            <p:nvPr/>
          </p:nvSpPr>
          <p:spPr>
            <a:xfrm>
              <a:off x="119976" y="154021"/>
              <a:ext cx="9805481" cy="7519481"/>
            </a:xfrm>
            <a:prstGeom prst="rect">
              <a:avLst/>
            </a:prstGeom>
            <a:noFill/>
            <a:ln w="254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7" name="TextBox 6">
            <a:extLst>
              <a:ext uri="{FF2B5EF4-FFF2-40B4-BE49-F238E27FC236}">
                <a16:creationId xmlns:a16="http://schemas.microsoft.com/office/drawing/2014/main" id="{D05F126E-C32E-4B5B-BB30-DC8264260E41}"/>
              </a:ext>
            </a:extLst>
          </p:cNvPr>
          <p:cNvSpPr txBox="1"/>
          <p:nvPr/>
        </p:nvSpPr>
        <p:spPr>
          <a:xfrm>
            <a:off x="168616" y="6211325"/>
            <a:ext cx="2204933" cy="1384353"/>
          </a:xfrm>
          <a:prstGeom prst="rect">
            <a:avLst/>
          </a:prstGeom>
          <a:noFill/>
        </p:spPr>
        <p:txBody>
          <a:bodyPr wrap="square" rtlCol="0">
            <a:spAutoFit/>
          </a:bodyPr>
          <a:lstStyle/>
          <a:p>
            <a:pPr marL="0" marR="0" lvl="0" indent="0" algn="l" defTabSz="457200" rtl="0" eaLnBrk="1" fontAlgn="auto" latinLnBrk="0" hangingPunct="1">
              <a:lnSpc>
                <a:spcPts val="2500"/>
              </a:lnSpc>
              <a:spcBef>
                <a:spcPts val="0"/>
              </a:spcBef>
              <a:spcAft>
                <a:spcPts val="0"/>
              </a:spcAft>
              <a:buClrTx/>
              <a:buSzTx/>
              <a:buFontTx/>
              <a:buNone/>
              <a:tabLst/>
              <a:defRPr/>
            </a:pPr>
            <a:endParaRPr kumimoji="0" lang="en-US" sz="3000" b="1" i="0" u="none" strike="noStrike" kern="1200" cap="none" spc="0" normalizeH="0" baseline="0" noProof="0">
              <a:ln>
                <a:noFill/>
              </a:ln>
              <a:solidFill>
                <a:prstClr val="black"/>
              </a:solidFill>
              <a:effectLst/>
              <a:uLnTx/>
              <a:uFillTx/>
              <a:latin typeface="Century Schoolbook" panose="02040604050505020304" pitchFamily="18" charset="0"/>
              <a:ea typeface="+mn-ea"/>
              <a:cs typeface="+mn-cs"/>
            </a:endParaRPr>
          </a:p>
          <a:p>
            <a:pPr marL="0" marR="0" lvl="0" indent="0" algn="l" defTabSz="457200" rtl="0" eaLnBrk="1" fontAlgn="auto" latinLnBrk="0" hangingPunct="1">
              <a:lnSpc>
                <a:spcPts val="2500"/>
              </a:lnSpc>
              <a:spcBef>
                <a:spcPts val="0"/>
              </a:spcBef>
              <a:spcAft>
                <a:spcPts val="0"/>
              </a:spcAft>
              <a:buClrTx/>
              <a:buSzTx/>
              <a:buFontTx/>
              <a:buNone/>
              <a:tabLst/>
              <a:defRPr/>
            </a:pPr>
            <a:r>
              <a:rPr kumimoji="0" lang="en-US" sz="3000" b="1" i="0" u="none" strike="noStrike" kern="1200" cap="none" spc="0" normalizeH="0" baseline="0" noProof="0">
                <a:ln>
                  <a:noFill/>
                </a:ln>
                <a:solidFill>
                  <a:srgbClr val="5C0000"/>
                </a:solidFill>
                <a:effectLst/>
                <a:uLnTx/>
                <a:uFillTx/>
                <a:latin typeface="Century Schoolbook" panose="02040604050505020304" pitchFamily="18" charset="0"/>
                <a:ea typeface="+mn-ea"/>
                <a:cs typeface="+mn-cs"/>
              </a:rPr>
              <a:t>TVC</a:t>
            </a:r>
          </a:p>
          <a:p>
            <a:pPr marL="0" marR="0" lvl="0" indent="0" algn="l" defTabSz="457200" rtl="0" eaLnBrk="1" fontAlgn="auto" latinLnBrk="0" hangingPunct="1">
              <a:lnSpc>
                <a:spcPts val="2500"/>
              </a:lnSpc>
              <a:spcBef>
                <a:spcPts val="0"/>
              </a:spcBef>
              <a:spcAft>
                <a:spcPts val="0"/>
              </a:spcAft>
              <a:buClrTx/>
              <a:buSzTx/>
              <a:buFontTx/>
              <a:buNone/>
              <a:tabLst/>
              <a:defRPr/>
            </a:pPr>
            <a:r>
              <a:rPr kumimoji="0" lang="en-US" sz="3000" b="1" i="0" u="none" strike="noStrike" kern="1200" cap="none" spc="0" normalizeH="0" baseline="0" noProof="0">
                <a:ln>
                  <a:noFill/>
                </a:ln>
                <a:solidFill>
                  <a:srgbClr val="002368"/>
                </a:solidFill>
                <a:effectLst/>
                <a:uLnTx/>
                <a:uFillTx/>
                <a:latin typeface="Century Schoolbook" panose="02040604050505020304" pitchFamily="18" charset="0"/>
                <a:ea typeface="+mn-ea"/>
                <a:cs typeface="+mn-cs"/>
              </a:rPr>
              <a:t>VETS</a:t>
            </a:r>
          </a:p>
          <a:p>
            <a:pPr marL="0" marR="0" lvl="0" indent="0" algn="l" defTabSz="457200" rtl="0" eaLnBrk="1" fontAlgn="auto" latinLnBrk="0" hangingPunct="1">
              <a:lnSpc>
                <a:spcPts val="2500"/>
              </a:lnSpc>
              <a:spcBef>
                <a:spcPts val="0"/>
              </a:spcBef>
              <a:spcAft>
                <a:spcPts val="0"/>
              </a:spcAft>
              <a:buClrTx/>
              <a:buSzTx/>
              <a:buFontTx/>
              <a:buNone/>
              <a:tabLst/>
              <a:defRPr/>
            </a:pPr>
            <a:r>
              <a:rPr kumimoji="0" lang="en-US" sz="3000" b="1" i="0" u="none" strike="noStrike" kern="1200" cap="none" spc="0" normalizeH="0" baseline="0" noProof="0">
                <a:ln>
                  <a:noFill/>
                </a:ln>
                <a:solidFill>
                  <a:srgbClr val="002368"/>
                </a:solidFill>
                <a:effectLst/>
                <a:uLnTx/>
                <a:uFillTx/>
                <a:latin typeface="Century Schoolbook" panose="02040604050505020304" pitchFamily="18" charset="0"/>
                <a:ea typeface="+mn-ea"/>
                <a:cs typeface="+mn-cs"/>
              </a:rPr>
              <a:t>ED</a:t>
            </a:r>
          </a:p>
        </p:txBody>
      </p:sp>
      <p:sp>
        <p:nvSpPr>
          <p:cNvPr id="2" name="TextBox 1">
            <a:extLst>
              <a:ext uri="{FF2B5EF4-FFF2-40B4-BE49-F238E27FC236}">
                <a16:creationId xmlns:a16="http://schemas.microsoft.com/office/drawing/2014/main" id="{8664F482-F512-4C61-9B5F-F411E38DE1D6}"/>
              </a:ext>
            </a:extLst>
          </p:cNvPr>
          <p:cNvSpPr txBox="1"/>
          <p:nvPr/>
        </p:nvSpPr>
        <p:spPr>
          <a:xfrm>
            <a:off x="3399426" y="7214311"/>
            <a:ext cx="6605199"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212121"/>
                </a:solidFill>
                <a:effectLst/>
                <a:uLnTx/>
                <a:uFillTx/>
                <a:latin typeface="Montserrat" panose="00000500000000000000" pitchFamily="2" charset="0"/>
                <a:ea typeface="+mn-ea"/>
                <a:cs typeface="+mn-cs"/>
              </a:rPr>
              <a:t>GI Bill® is a registered trademark of the U.S. Department of Veterans Affairs (VA). More information about education benefits offered by VA is available at the official U.S. government website at</a:t>
            </a:r>
            <a:r>
              <a:rPr kumimoji="0" lang="en-US" sz="800" b="0" i="0" u="none" strike="noStrike" kern="1200" cap="none" spc="0" normalizeH="0" baseline="0" noProof="0">
                <a:ln>
                  <a:noFill/>
                </a:ln>
                <a:solidFill>
                  <a:prstClr val="black"/>
                </a:solidFill>
                <a:effectLst/>
                <a:uLnTx/>
                <a:uFillTx/>
                <a:latin typeface="Montserrat" panose="00000500000000000000" pitchFamily="2" charset="0"/>
                <a:ea typeface="+mn-ea"/>
                <a:cs typeface="+mn-cs"/>
              </a:rPr>
              <a:t> </a:t>
            </a:r>
            <a:r>
              <a:rPr kumimoji="0" lang="en-US" sz="800" b="0" i="0" u="sng" strike="noStrike" kern="1200" cap="none" spc="0" normalizeH="0" baseline="0" noProof="0">
                <a:ln>
                  <a:noFill/>
                </a:ln>
                <a:solidFill>
                  <a:prstClr val="black"/>
                </a:solidFill>
                <a:effectLst/>
                <a:uLnTx/>
                <a:uFillTx/>
                <a:latin typeface="Montserrat" panose="00000500000000000000" pitchFamily="2" charset="0"/>
                <a:ea typeface="+mn-ea"/>
                <a:cs typeface="+mn-cs"/>
                <a:hlinkClick r:id="rId2">
                  <a:extLst>
                    <a:ext uri="{A12FA001-AC4F-418D-AE19-62706E023703}">
                      <ahyp:hlinkClr xmlns:ahyp="http://schemas.microsoft.com/office/drawing/2018/hyperlinkcolor" val="tx"/>
                    </a:ext>
                  </a:extLst>
                </a:hlinkClick>
              </a:rPr>
              <a:t>https://www.va.gov/education/about-gi-bill-benefits/</a:t>
            </a:r>
            <a:r>
              <a:rPr kumimoji="0" lang="en-US" sz="800" b="0" i="0" u="none" strike="noStrike" kern="1200" cap="none" spc="0" normalizeH="0" baseline="0" noProof="0">
                <a:ln>
                  <a:noFill/>
                </a:ln>
                <a:solidFill>
                  <a:srgbClr val="212121"/>
                </a:solidFill>
                <a:effectLst/>
                <a:uLnTx/>
                <a:uFillTx/>
                <a:latin typeface="Montserrat" panose="00000500000000000000" pitchFamily="2" charset="0"/>
                <a:ea typeface="+mn-ea"/>
                <a:cs typeface="+mn-cs"/>
              </a:rPr>
              <a:t>.</a:t>
            </a:r>
            <a:endParaRPr kumimoji="0" lang="en-US" sz="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8D53FD6E-60C2-CD44-3A40-89A338C6CEDD}"/>
              </a:ext>
            </a:extLst>
          </p:cNvPr>
          <p:cNvSpPr txBox="1"/>
          <p:nvPr/>
        </p:nvSpPr>
        <p:spPr>
          <a:xfrm>
            <a:off x="279708" y="408694"/>
            <a:ext cx="2603341" cy="405047"/>
          </a:xfrm>
          <a:prstGeom prst="rect">
            <a:avLst/>
          </a:prstGeom>
          <a:noFill/>
        </p:spPr>
        <p:txBody>
          <a:bodyPr wrap="square">
            <a:spAutoFit/>
          </a:bodyPr>
          <a:lstStyle/>
          <a:p>
            <a:pPr marL="0" marR="0" lvl="0" indent="-304800" algn="l" defTabSz="457200" rtl="0" eaLnBrk="1" fontAlgn="auto" latinLnBrk="0" hangingPunct="1">
              <a:lnSpc>
                <a:spcPct val="107000"/>
              </a:lnSpc>
              <a:spcBef>
                <a:spcPts val="750"/>
              </a:spcBef>
              <a:spcAft>
                <a:spcPts val="225"/>
              </a:spcAft>
              <a:buClrTx/>
              <a:buSzTx/>
              <a:buFontTx/>
              <a:buNone/>
              <a:tabLst/>
              <a:defRPr/>
            </a:pPr>
            <a:r>
              <a:rPr kumimoji="0" lang="en-US" sz="2000" b="1" i="0" u="none" strike="noStrike" kern="0" cap="none" spc="0" normalizeH="0" baseline="0" noProof="0">
                <a:ln>
                  <a:noFill/>
                </a:ln>
                <a:solidFill>
                  <a:srgbClr val="32434F"/>
                </a:solidFill>
                <a:effectLst/>
                <a:uLnTx/>
                <a:uFillTx/>
                <a:latin typeface="Arial" panose="020B0604020202020204" pitchFamily="34" charset="0"/>
                <a:ea typeface="Times New Roman" panose="02020603050405020304" pitchFamily="18" charset="0"/>
                <a:cs typeface="Times New Roman" panose="02020603050405020304" pitchFamily="18" charset="0"/>
              </a:rPr>
              <a:t>Risk-based Surveys</a:t>
            </a:r>
            <a:endParaRPr kumimoji="0" lang="en-US" sz="18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57B90082-9414-1457-2B24-4FD9DCE4EA39}"/>
              </a:ext>
            </a:extLst>
          </p:cNvPr>
          <p:cNvSpPr txBox="1"/>
          <p:nvPr/>
        </p:nvSpPr>
        <p:spPr>
          <a:xfrm>
            <a:off x="784047" y="1663723"/>
            <a:ext cx="8412480" cy="3847207"/>
          </a:xfrm>
          <a:prstGeom prst="rect">
            <a:avLst/>
          </a:prstGeom>
          <a:noFill/>
        </p:spPr>
        <p:txBody>
          <a:bodyPr wrap="square" lIns="91440" tIns="45720" rIns="91440" bIns="45720" rtlCol="0" anchor="t">
            <a:spAutoFit/>
          </a:bodyPr>
          <a:lstStyle/>
          <a:p>
            <a:pPr marL="457200" marR="0" lvl="1"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prstClr val="black"/>
                </a:solidFill>
                <a:effectLst/>
                <a:uLnTx/>
                <a:uFillTx/>
                <a:latin typeface="Calibri" panose="020F0502020204030204"/>
                <a:ea typeface="+mn-ea"/>
                <a:cs typeface="+mn-cs"/>
              </a:rPr>
              <a:t>Texas RBS …By the Numbers</a:t>
            </a:r>
          </a:p>
          <a:p>
            <a:pPr marL="457200" marR="0" lvl="1" indent="0" algn="l"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mn-cs"/>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prstClr val="black"/>
                </a:solidFill>
                <a:effectLst/>
                <a:uLnTx/>
                <a:uFillTx/>
                <a:latin typeface="Calibri" panose="020F0502020204030204"/>
                <a:ea typeface="+mn-ea"/>
                <a:cs typeface="+mn-cs"/>
              </a:rPr>
              <a:t>FY ‘21 – 49 Total RBS assigned to Texas</a:t>
            </a:r>
          </a:p>
          <a:p>
            <a:pPr marL="914400" marR="0" lvl="2"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a:t>
            </a:r>
            <a:r>
              <a:rPr kumimoji="0" lang="en-US" sz="2400" b="0" i="1" u="none" strike="noStrike" kern="1200" cap="none" spc="0" normalizeH="0" baseline="0" noProof="0">
                <a:ln>
                  <a:noFill/>
                </a:ln>
                <a:solidFill>
                  <a:prstClr val="black"/>
                </a:solidFill>
                <a:effectLst/>
                <a:uLnTx/>
                <a:uFillTx/>
                <a:latin typeface="Calibri" panose="020F0502020204030204"/>
                <a:ea typeface="+mn-ea"/>
                <a:cs typeface="+mn-cs"/>
              </a:rPr>
              <a:t>Texas was one of six states selected to participate in national RBS Pilot Project) </a:t>
            </a:r>
            <a:endParaRPr kumimoji="0" lang="en-US" sz="2400" b="0" i="1" u="none" strike="noStrike" kern="1200" cap="none" spc="0" normalizeH="0" baseline="0" noProof="0">
              <a:ln>
                <a:noFill/>
              </a:ln>
              <a:solidFill>
                <a:prstClr val="black"/>
              </a:solidFill>
              <a:effectLst/>
              <a:uLnTx/>
              <a:uFillTx/>
              <a:latin typeface="Calibri" panose="020F0502020204030204"/>
              <a:ea typeface="+mn-ea"/>
              <a:cs typeface="Calibri"/>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mn-cs"/>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prstClr val="black"/>
                </a:solidFill>
                <a:effectLst/>
                <a:uLnTx/>
                <a:uFillTx/>
                <a:latin typeface="Calibri" panose="020F0502020204030204"/>
                <a:ea typeface="+mn-ea"/>
                <a:cs typeface="+mn-cs"/>
              </a:rPr>
              <a:t>FY ‘23 – 97 Total RBS assigned to Texas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mn-cs"/>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prstClr val="black"/>
                </a:solidFill>
                <a:effectLst/>
                <a:uLnTx/>
                <a:uFillTx/>
                <a:latin typeface="Calibri" panose="020F0502020204030204"/>
                <a:ea typeface="+mn-ea"/>
                <a:cs typeface="+mn-cs"/>
              </a:rPr>
              <a:t>FY ‘24 – 85 Total RBS assigned to Texas</a:t>
            </a:r>
          </a:p>
        </p:txBody>
      </p:sp>
    </p:spTree>
    <p:extLst>
      <p:ext uri="{BB962C8B-B14F-4D97-AF65-F5344CB8AC3E}">
        <p14:creationId xmlns:p14="http://schemas.microsoft.com/office/powerpoint/2010/main" val="906005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F8624A-8D38-8C17-E90D-251B1C76BFA0}"/>
              </a:ext>
            </a:extLst>
          </p:cNvPr>
          <p:cNvSpPr>
            <a:spLocks noGrp="1"/>
          </p:cNvSpPr>
          <p:nvPr>
            <p:ph idx="1"/>
          </p:nvPr>
        </p:nvSpPr>
        <p:spPr>
          <a:xfrm>
            <a:off x="690639" y="664042"/>
            <a:ext cx="8675370" cy="6937234"/>
          </a:xfrm>
        </p:spPr>
        <p:txBody>
          <a:bodyPr vert="horz" lIns="91440" tIns="45720" rIns="91440" bIns="45720" rtlCol="0" anchor="t">
            <a:normAutofit fontScale="25000" lnSpcReduction="20000"/>
          </a:bodyPr>
          <a:lstStyle/>
          <a:p>
            <a:pPr marL="0" indent="0" algn="ctr">
              <a:buNone/>
            </a:pPr>
            <a:r>
              <a:rPr lang="en-US" sz="9600"/>
              <a:t>What to Expect</a:t>
            </a:r>
          </a:p>
          <a:p>
            <a:pPr marL="0" indent="0">
              <a:buNone/>
            </a:pPr>
            <a:r>
              <a:rPr lang="en-US" sz="7000" b="1"/>
              <a:t>Pre-Visit</a:t>
            </a:r>
            <a:endParaRPr lang="en-US" sz="7000" b="1">
              <a:cs typeface="Calibri"/>
            </a:endParaRPr>
          </a:p>
          <a:p>
            <a:r>
              <a:rPr lang="en-US" sz="7000"/>
              <a:t>SCO contacted to schedule RBS normally within 30 days of initial contact</a:t>
            </a:r>
          </a:p>
          <a:p>
            <a:r>
              <a:rPr lang="en-US" sz="7000"/>
              <a:t>Request items as required under </a:t>
            </a:r>
            <a:r>
              <a:rPr lang="en-US" sz="7000" kern="0">
                <a:solidFill>
                  <a:srgbClr val="32434F"/>
                </a:solidFill>
                <a:effectLst/>
                <a:ea typeface="Times New Roman" panose="02020603050405020304" pitchFamily="18" charset="0"/>
                <a:cs typeface="Times New Roman"/>
              </a:rPr>
              <a:t>38 USC </a:t>
            </a:r>
            <a:r>
              <a:rPr lang="en-US" sz="7000"/>
              <a:t>3673A to includes both VA and non-VA student records </a:t>
            </a:r>
          </a:p>
          <a:p>
            <a:r>
              <a:rPr lang="en-US" sz="7000"/>
              <a:t>Documentation submission timelines</a:t>
            </a:r>
            <a:endParaRPr lang="en-US" sz="7000">
              <a:cs typeface="Calibri"/>
            </a:endParaRPr>
          </a:p>
          <a:p>
            <a:r>
              <a:rPr lang="en-US" sz="7000"/>
              <a:t>A secure link for document uploads </a:t>
            </a:r>
            <a:endParaRPr lang="en-US" sz="7000">
              <a:cs typeface="Calibri" panose="020F0502020204030204"/>
            </a:endParaRPr>
          </a:p>
          <a:p>
            <a:r>
              <a:rPr lang="en-US" sz="7000">
                <a:cs typeface="Calibri" panose="020F0502020204030204"/>
              </a:rPr>
              <a:t>Visit Day Itinerary, if desired</a:t>
            </a:r>
          </a:p>
          <a:p>
            <a:pPr marL="0" indent="0">
              <a:buNone/>
            </a:pPr>
            <a:endParaRPr lang="en-US" sz="7000" b="1"/>
          </a:p>
          <a:p>
            <a:pPr marL="0" indent="0">
              <a:buNone/>
            </a:pPr>
            <a:r>
              <a:rPr lang="en-US" sz="7000" b="1"/>
              <a:t>Visit</a:t>
            </a:r>
            <a:endParaRPr lang="en-US" sz="7000" b="1">
              <a:cs typeface="Calibri"/>
            </a:endParaRPr>
          </a:p>
          <a:p>
            <a:r>
              <a:rPr lang="en-US" sz="7000"/>
              <a:t>In-briefing and Introductions</a:t>
            </a:r>
            <a:endParaRPr lang="en-US" sz="7000">
              <a:cs typeface="Calibri"/>
            </a:endParaRPr>
          </a:p>
          <a:p>
            <a:r>
              <a:rPr lang="en-US" sz="7000"/>
              <a:t>Facility tour may be conducted</a:t>
            </a:r>
          </a:p>
          <a:p>
            <a:r>
              <a:rPr lang="en-US" sz="7000"/>
              <a:t>Documents review</a:t>
            </a:r>
          </a:p>
          <a:p>
            <a:pPr marL="800100" lvl="1" indent="-297180">
              <a:buFont typeface="Courier New" panose="020B0604020202020204" pitchFamily="34" charset="0"/>
              <a:buChar char="o"/>
            </a:pPr>
            <a:r>
              <a:rPr lang="en-US" sz="7000"/>
              <a:t>Additional documentation may be requested during visits</a:t>
            </a:r>
            <a:endParaRPr lang="en-US" sz="7000">
              <a:cs typeface="Calibri"/>
            </a:endParaRPr>
          </a:p>
          <a:p>
            <a:pPr marL="800100" lvl="1" indent="-297180">
              <a:buFont typeface="Courier New" panose="020B0604020202020204" pitchFamily="34" charset="0"/>
              <a:buChar char="o"/>
            </a:pPr>
            <a:r>
              <a:rPr lang="en-US" sz="7000">
                <a:cs typeface="Calibri"/>
              </a:rPr>
              <a:t>Visits may require more than one day to conduct</a:t>
            </a:r>
          </a:p>
          <a:p>
            <a:r>
              <a:rPr lang="en-US" sz="7000"/>
              <a:t>Debrief of findings</a:t>
            </a:r>
          </a:p>
          <a:p>
            <a:pPr marL="0" indent="0">
              <a:buNone/>
            </a:pPr>
            <a:endParaRPr lang="en-US" sz="7000" b="1"/>
          </a:p>
          <a:p>
            <a:pPr marL="0" indent="0">
              <a:buNone/>
            </a:pPr>
            <a:r>
              <a:rPr lang="en-US" sz="7000" b="1"/>
              <a:t>Post-Visit</a:t>
            </a:r>
            <a:endParaRPr lang="en-US" sz="7000" b="1">
              <a:cs typeface="Calibri"/>
            </a:endParaRPr>
          </a:p>
          <a:p>
            <a:r>
              <a:rPr lang="en-US" sz="7000"/>
              <a:t>SCO complete any corrective actions noted during visit</a:t>
            </a:r>
          </a:p>
          <a:p>
            <a:r>
              <a:rPr lang="en-US" sz="7000"/>
              <a:t>Final report of findings provided to school and VA </a:t>
            </a:r>
          </a:p>
          <a:p>
            <a:pPr marL="502920" lvl="1" indent="0">
              <a:buNone/>
            </a:pPr>
            <a:r>
              <a:rPr lang="en-US" sz="7000"/>
              <a:t>NOTE: Depending on egregiousness of findings, further action may be required by SAA or VA</a:t>
            </a:r>
            <a:endParaRPr lang="en-US" sz="7000">
              <a:cs typeface="Calibri"/>
            </a:endParaRPr>
          </a:p>
          <a:p>
            <a:endParaRPr lang="en-US" sz="3000"/>
          </a:p>
          <a:p>
            <a:endParaRPr lang="en-US" sz="3000"/>
          </a:p>
          <a:p>
            <a:endParaRPr lang="en-US" sz="3000"/>
          </a:p>
          <a:p>
            <a:pPr marL="0" indent="0">
              <a:buNone/>
            </a:pPr>
            <a:endParaRPr lang="en-US"/>
          </a:p>
        </p:txBody>
      </p:sp>
      <p:sp>
        <p:nvSpPr>
          <p:cNvPr id="6" name="Title 5">
            <a:extLst>
              <a:ext uri="{FF2B5EF4-FFF2-40B4-BE49-F238E27FC236}">
                <a16:creationId xmlns:a16="http://schemas.microsoft.com/office/drawing/2014/main" id="{7587DA06-B446-DFDB-C514-8EC3BCAD9AF1}"/>
              </a:ext>
            </a:extLst>
          </p:cNvPr>
          <p:cNvSpPr txBox="1">
            <a:spLocks noGrp="1"/>
          </p:cNvSpPr>
          <p:nvPr>
            <p:ph type="title"/>
          </p:nvPr>
        </p:nvSpPr>
        <p:spPr>
          <a:xfrm>
            <a:off x="66627" y="168263"/>
            <a:ext cx="3621666" cy="405047"/>
          </a:xfrm>
          <a:prstGeom prst="rect">
            <a:avLst/>
          </a:prstGeom>
          <a:noFill/>
        </p:spPr>
        <p:txBody>
          <a:bodyPr wrap="square">
            <a:spAutoFit/>
          </a:bodyPr>
          <a:lstStyle/>
          <a:p>
            <a:pPr marL="0" marR="0" indent="-304800" algn="ctr">
              <a:lnSpc>
                <a:spcPct val="107000"/>
              </a:lnSpc>
              <a:spcBef>
                <a:spcPts val="750"/>
              </a:spcBef>
              <a:spcAft>
                <a:spcPts val="225"/>
              </a:spcAft>
            </a:pPr>
            <a:r>
              <a:rPr lang="en-US" sz="2000" b="1" kern="0">
                <a:solidFill>
                  <a:srgbClr val="32434F"/>
                </a:solidFill>
                <a:effectLst/>
                <a:latin typeface="Arial" panose="020B0604020202020204" pitchFamily="34" charset="0"/>
                <a:ea typeface="Times New Roman" panose="02020603050405020304" pitchFamily="18" charset="0"/>
                <a:cs typeface="Times New Roman" panose="02020603050405020304" pitchFamily="18" charset="0"/>
              </a:rPr>
              <a:t>Risk-based Surveys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5651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C7640-5E6D-1E41-8A74-C094A1D4B8E0}"/>
              </a:ext>
            </a:extLst>
          </p:cNvPr>
          <p:cNvSpPr>
            <a:spLocks noGrp="1"/>
          </p:cNvSpPr>
          <p:nvPr>
            <p:ph type="title"/>
          </p:nvPr>
        </p:nvSpPr>
        <p:spPr>
          <a:xfrm>
            <a:off x="691515" y="720762"/>
            <a:ext cx="8675370" cy="883381"/>
          </a:xfrm>
        </p:spPr>
        <p:txBody>
          <a:bodyPr>
            <a:normAutofit/>
          </a:bodyPr>
          <a:lstStyle/>
          <a:p>
            <a:pPr algn="ctr"/>
            <a:r>
              <a:rPr lang="en-US" sz="3600" b="1"/>
              <a:t>Common Discrepancies</a:t>
            </a:r>
          </a:p>
        </p:txBody>
      </p:sp>
      <p:sp>
        <p:nvSpPr>
          <p:cNvPr id="3" name="Content Placeholder 2">
            <a:extLst>
              <a:ext uri="{FF2B5EF4-FFF2-40B4-BE49-F238E27FC236}">
                <a16:creationId xmlns:a16="http://schemas.microsoft.com/office/drawing/2014/main" id="{B7B0FAC7-B699-960E-317A-083FC9E1081D}"/>
              </a:ext>
            </a:extLst>
          </p:cNvPr>
          <p:cNvSpPr>
            <a:spLocks noGrp="1"/>
          </p:cNvSpPr>
          <p:nvPr>
            <p:ph idx="1"/>
          </p:nvPr>
        </p:nvSpPr>
        <p:spPr>
          <a:xfrm>
            <a:off x="691515" y="1548200"/>
            <a:ext cx="8675370" cy="5815506"/>
          </a:xfrm>
        </p:spPr>
        <p:txBody>
          <a:bodyPr>
            <a:noAutofit/>
          </a:bodyPr>
          <a:lstStyle/>
          <a:p>
            <a:pPr marL="1177290" marR="800100" indent="-285750">
              <a:spcBef>
                <a:spcPts val="0"/>
              </a:spcBef>
              <a:spcAft>
                <a:spcPts val="0"/>
              </a:spcAft>
              <a:buFont typeface="Wingdings" panose="05000000000000000000" pitchFamily="2" charset="2"/>
              <a:buChar char="§"/>
            </a:pPr>
            <a:r>
              <a:rPr lang="en-US" sz="2400" kern="0">
                <a:solidFill>
                  <a:srgbClr val="2E2E2E"/>
                </a:solidFill>
                <a:ea typeface="Calibri" panose="020F0502020204030204" pitchFamily="34" charset="0"/>
                <a:cs typeface="Calibri" panose="020F0502020204030204" pitchFamily="34" charset="0"/>
              </a:rPr>
              <a:t>School overall responsiveness to requests, i.e., School </a:t>
            </a:r>
            <a:r>
              <a:rPr lang="en-US" sz="2400" kern="0">
                <a:solidFill>
                  <a:srgbClr val="2E2E2E"/>
                </a:solidFill>
                <a:effectLst/>
                <a:ea typeface="Calibri" panose="020F0502020204030204" pitchFamily="34" charset="0"/>
                <a:cs typeface="Calibri" panose="020F0502020204030204" pitchFamily="34" charset="0"/>
              </a:rPr>
              <a:t>information incomplete or not submitted timely</a:t>
            </a:r>
          </a:p>
          <a:p>
            <a:pPr marL="891540" marR="800100" indent="0">
              <a:spcBef>
                <a:spcPts val="0"/>
              </a:spcBef>
              <a:spcAft>
                <a:spcPts val="0"/>
              </a:spcAft>
              <a:buNone/>
            </a:pPr>
            <a:endParaRPr lang="en-US" sz="1500" kern="0">
              <a:solidFill>
                <a:srgbClr val="2E2E2E"/>
              </a:solidFill>
              <a:ea typeface="Calibri" panose="020F0502020204030204" pitchFamily="34" charset="0"/>
              <a:cs typeface="Calibri" panose="020F0502020204030204" pitchFamily="34" charset="0"/>
            </a:endParaRPr>
          </a:p>
          <a:p>
            <a:pPr marL="1177290" marR="800100" indent="-285750">
              <a:spcBef>
                <a:spcPts val="0"/>
              </a:spcBef>
              <a:spcAft>
                <a:spcPts val="0"/>
              </a:spcAft>
              <a:buFont typeface="Wingdings" panose="05000000000000000000" pitchFamily="2" charset="2"/>
              <a:buChar char="§"/>
            </a:pPr>
            <a:r>
              <a:rPr lang="en-US" sz="2400" kern="0">
                <a:solidFill>
                  <a:srgbClr val="2E2E2E"/>
                </a:solidFill>
                <a:effectLst/>
                <a:ea typeface="Calibri" panose="020F0502020204030204" pitchFamily="34" charset="0"/>
                <a:cs typeface="Calibri" panose="020F0502020204030204" pitchFamily="34" charset="0"/>
              </a:rPr>
              <a:t>Advertising/</a:t>
            </a:r>
            <a:r>
              <a:rPr lang="en-US" sz="2400" kern="0">
                <a:solidFill>
                  <a:srgbClr val="2E2E2E"/>
                </a:solidFill>
                <a:ea typeface="Calibri" panose="020F0502020204030204" pitchFamily="34" charset="0"/>
                <a:cs typeface="Calibri" panose="020F0502020204030204" pitchFamily="34" charset="0"/>
              </a:rPr>
              <a:t>Marketing </a:t>
            </a:r>
            <a:r>
              <a:rPr lang="en-US" sz="2400" kern="0">
                <a:solidFill>
                  <a:srgbClr val="2E2E2E"/>
                </a:solidFill>
                <a:effectLst/>
                <a:ea typeface="Calibri" panose="020F0502020204030204" pitchFamily="34" charset="0"/>
                <a:cs typeface="Calibri" panose="020F0502020204030204" pitchFamily="34" charset="0"/>
              </a:rPr>
              <a:t>trademark violation</a:t>
            </a:r>
          </a:p>
          <a:p>
            <a:pPr marL="1394460" marR="800100" lvl="1" indent="0">
              <a:spcBef>
                <a:spcPts val="0"/>
              </a:spcBef>
              <a:buNone/>
            </a:pPr>
            <a:r>
              <a:rPr lang="en-US" sz="1960" i="1" kern="0">
                <a:solidFill>
                  <a:srgbClr val="2E2E2E"/>
                </a:solidFill>
                <a:effectLst/>
                <a:ea typeface="Calibri" panose="020F0502020204030204" pitchFamily="34" charset="0"/>
                <a:cs typeface="Calibri" panose="020F0502020204030204" pitchFamily="34" charset="0"/>
              </a:rPr>
              <a:t>GI Bill® is a registered trademark of the U.S. Department of Veterans Affairs (VA).</a:t>
            </a:r>
          </a:p>
          <a:p>
            <a:pPr marL="891540" marR="800100" indent="0">
              <a:spcBef>
                <a:spcPts val="0"/>
              </a:spcBef>
              <a:spcAft>
                <a:spcPts val="0"/>
              </a:spcAft>
              <a:buNone/>
            </a:pPr>
            <a:endParaRPr lang="en-US" sz="1500" i="1" kern="0">
              <a:solidFill>
                <a:srgbClr val="2E2E2E"/>
              </a:solidFill>
              <a:effectLst/>
              <a:ea typeface="Calibri" panose="020F0502020204030204" pitchFamily="34" charset="0"/>
              <a:cs typeface="Calibri" panose="020F0502020204030204" pitchFamily="34" charset="0"/>
            </a:endParaRPr>
          </a:p>
          <a:p>
            <a:pPr marL="1177290" marR="800100" indent="-285750">
              <a:spcBef>
                <a:spcPts val="0"/>
              </a:spcBef>
              <a:spcAft>
                <a:spcPts val="0"/>
              </a:spcAft>
              <a:buFont typeface="Wingdings" panose="05000000000000000000" pitchFamily="2" charset="2"/>
              <a:buChar char="§"/>
            </a:pPr>
            <a:r>
              <a:rPr lang="en-US" sz="2400" kern="0">
                <a:solidFill>
                  <a:srgbClr val="2E2E2E"/>
                </a:solidFill>
                <a:effectLst/>
                <a:ea typeface="Calibri" panose="020F0502020204030204" pitchFamily="34" charset="0"/>
                <a:cs typeface="Calibri" panose="020F0502020204030204" pitchFamily="34" charset="0"/>
              </a:rPr>
              <a:t>Student records </a:t>
            </a:r>
            <a:r>
              <a:rPr lang="en-US" sz="1600" kern="0">
                <a:solidFill>
                  <a:srgbClr val="2E2E2E"/>
                </a:solidFill>
                <a:effectLst/>
                <a:ea typeface="Calibri" panose="020F0502020204030204" pitchFamily="34" charset="0"/>
                <a:cs typeface="Calibri" panose="020F0502020204030204" pitchFamily="34" charset="0"/>
              </a:rPr>
              <a:t>(38 CFR § 21.4209 and 38 U.S. Code § 3690)</a:t>
            </a:r>
          </a:p>
          <a:p>
            <a:pPr marL="1680210" marR="800100" lvl="1" indent="-285750">
              <a:spcBef>
                <a:spcPts val="0"/>
              </a:spcBef>
              <a:buFont typeface="Courier New" panose="02070309020205020404" pitchFamily="49" charset="0"/>
              <a:buChar char="o"/>
            </a:pPr>
            <a:r>
              <a:rPr lang="en-US" sz="2400" i="1" kern="0">
                <a:solidFill>
                  <a:srgbClr val="2E2E2E"/>
                </a:solidFill>
                <a:effectLst/>
                <a:ea typeface="Calibri" panose="020F0502020204030204" pitchFamily="34" charset="0"/>
                <a:cs typeface="Calibri" panose="020F0502020204030204" pitchFamily="34" charset="0"/>
              </a:rPr>
              <a:t>Incorrect dates of enrollment</a:t>
            </a:r>
          </a:p>
          <a:p>
            <a:pPr marL="1680210" marR="800100" lvl="1" indent="-285750">
              <a:spcBef>
                <a:spcPts val="0"/>
              </a:spcBef>
              <a:buFont typeface="Courier New" panose="02070309020205020404" pitchFamily="49" charset="0"/>
              <a:buChar char="o"/>
            </a:pPr>
            <a:r>
              <a:rPr lang="en-US" sz="2400" i="1" kern="0">
                <a:solidFill>
                  <a:srgbClr val="2E2E2E"/>
                </a:solidFill>
                <a:ea typeface="Calibri" panose="020F0502020204030204" pitchFamily="34" charset="0"/>
                <a:cs typeface="Calibri" panose="020F0502020204030204" pitchFamily="34" charset="0"/>
              </a:rPr>
              <a:t>Incorrect tuition and fees reported</a:t>
            </a:r>
          </a:p>
          <a:p>
            <a:pPr marL="1680210" marR="800100" lvl="1" indent="-285750">
              <a:spcBef>
                <a:spcPts val="0"/>
              </a:spcBef>
              <a:buFont typeface="Courier New" panose="02070309020205020404" pitchFamily="49" charset="0"/>
              <a:buChar char="o"/>
            </a:pPr>
            <a:r>
              <a:rPr lang="en-US" sz="2400" i="1" kern="0">
                <a:solidFill>
                  <a:srgbClr val="2E2E2E"/>
                </a:solidFill>
                <a:ea typeface="Calibri" panose="020F0502020204030204" pitchFamily="34" charset="0"/>
                <a:cs typeface="Calibri" panose="020F0502020204030204" pitchFamily="34" charset="0"/>
              </a:rPr>
              <a:t>No ledger or schedule of payments</a:t>
            </a:r>
          </a:p>
          <a:p>
            <a:pPr marL="1680210" marR="800100" lvl="1" indent="-285750">
              <a:spcBef>
                <a:spcPts val="0"/>
              </a:spcBef>
              <a:buFont typeface="Courier New" panose="02070309020205020404" pitchFamily="49" charset="0"/>
              <a:buChar char="o"/>
            </a:pPr>
            <a:r>
              <a:rPr lang="en-US" sz="2400" i="1" kern="0">
                <a:solidFill>
                  <a:srgbClr val="2E2E2E"/>
                </a:solidFill>
                <a:ea typeface="Calibri" panose="020F0502020204030204" pitchFamily="34" charset="0"/>
                <a:cs typeface="Calibri" panose="020F0502020204030204" pitchFamily="34" charset="0"/>
              </a:rPr>
              <a:t>No postsecondary or military transcripts </a:t>
            </a:r>
          </a:p>
          <a:p>
            <a:pPr marL="891540" marR="800100" indent="0">
              <a:spcBef>
                <a:spcPts val="0"/>
              </a:spcBef>
              <a:buNone/>
            </a:pPr>
            <a:endParaRPr lang="en-US" sz="1500" kern="0">
              <a:solidFill>
                <a:srgbClr val="2E2E2E"/>
              </a:solidFill>
              <a:effectLst/>
              <a:ea typeface="Calibri" panose="020F0502020204030204" pitchFamily="34" charset="0"/>
              <a:cs typeface="Calibri" panose="020F0502020204030204" pitchFamily="34" charset="0"/>
            </a:endParaRPr>
          </a:p>
          <a:p>
            <a:pPr marL="1348740" marR="800100" indent="-457200">
              <a:spcBef>
                <a:spcPts val="0"/>
              </a:spcBef>
              <a:buFont typeface="Wingdings" panose="05000000000000000000" pitchFamily="2" charset="2"/>
              <a:buChar char="§"/>
            </a:pPr>
            <a:r>
              <a:rPr lang="en-US" sz="2400" kern="0">
                <a:solidFill>
                  <a:srgbClr val="2E2E2E"/>
                </a:solidFill>
                <a:ea typeface="Calibri" panose="020F0502020204030204" pitchFamily="34" charset="0"/>
                <a:cs typeface="Calibri" panose="020F0502020204030204" pitchFamily="34" charset="0"/>
              </a:rPr>
              <a:t>85/15 Violations </a:t>
            </a:r>
          </a:p>
          <a:p>
            <a:pPr marL="1348740" marR="800100" indent="-457200">
              <a:spcBef>
                <a:spcPts val="0"/>
              </a:spcBef>
              <a:buFont typeface="Wingdings" panose="05000000000000000000" pitchFamily="2" charset="2"/>
              <a:buChar char="§"/>
            </a:pPr>
            <a:endParaRPr lang="en-US" sz="1500" kern="0">
              <a:solidFill>
                <a:srgbClr val="2E2E2E"/>
              </a:solidFill>
              <a:ea typeface="Calibri" panose="020F0502020204030204" pitchFamily="34" charset="0"/>
              <a:cs typeface="Calibri" panose="020F0502020204030204" pitchFamily="34" charset="0"/>
            </a:endParaRPr>
          </a:p>
          <a:p>
            <a:pPr marL="1348740" marR="800100" indent="-457200">
              <a:spcBef>
                <a:spcPts val="0"/>
              </a:spcBef>
              <a:buFont typeface="Wingdings" panose="05000000000000000000" pitchFamily="2" charset="2"/>
              <a:buChar char="§"/>
            </a:pPr>
            <a:r>
              <a:rPr lang="en-US" sz="2400" kern="0">
                <a:solidFill>
                  <a:srgbClr val="2E2E2E"/>
                </a:solidFill>
                <a:effectLst/>
                <a:ea typeface="Calibri" panose="020F0502020204030204" pitchFamily="34" charset="0"/>
                <a:cs typeface="Calibri" panose="020F0502020204030204" pitchFamily="34" charset="0"/>
              </a:rPr>
              <a:t>Corrective Action Plan incomplete/not submitted timely </a:t>
            </a:r>
          </a:p>
          <a:p>
            <a:pPr marL="1348740" marR="800100" indent="-457200">
              <a:spcBef>
                <a:spcPts val="0"/>
              </a:spcBef>
              <a:buFont typeface="Wingdings" panose="05000000000000000000" pitchFamily="2" charset="2"/>
              <a:buChar char="§"/>
            </a:pPr>
            <a:endParaRPr lang="en-US" sz="1500" kern="0">
              <a:solidFill>
                <a:srgbClr val="2E2E2E"/>
              </a:solidFill>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E0EBDCCE-6B45-10C3-2402-76BDB9D9185B}"/>
              </a:ext>
            </a:extLst>
          </p:cNvPr>
          <p:cNvSpPr txBox="1"/>
          <p:nvPr/>
        </p:nvSpPr>
        <p:spPr>
          <a:xfrm>
            <a:off x="279708" y="408694"/>
            <a:ext cx="2603341" cy="405047"/>
          </a:xfrm>
          <a:prstGeom prst="rect">
            <a:avLst/>
          </a:prstGeom>
          <a:noFill/>
        </p:spPr>
        <p:txBody>
          <a:bodyPr wrap="square">
            <a:spAutoFit/>
          </a:bodyPr>
          <a:lstStyle/>
          <a:p>
            <a:pPr marL="0" marR="0" lvl="0" indent="-304800" algn="l" defTabSz="457200" rtl="0" eaLnBrk="1" fontAlgn="auto" latinLnBrk="0" hangingPunct="1">
              <a:lnSpc>
                <a:spcPct val="107000"/>
              </a:lnSpc>
              <a:spcBef>
                <a:spcPts val="750"/>
              </a:spcBef>
              <a:spcAft>
                <a:spcPts val="225"/>
              </a:spcAft>
              <a:buClrTx/>
              <a:buSzTx/>
              <a:buFontTx/>
              <a:buNone/>
              <a:tabLst/>
              <a:defRPr/>
            </a:pPr>
            <a:r>
              <a:rPr kumimoji="0" lang="en-US" sz="2000" b="1" i="0" u="none" strike="noStrike" kern="0" cap="none" spc="0" normalizeH="0" baseline="0" noProof="0">
                <a:ln>
                  <a:noFill/>
                </a:ln>
                <a:solidFill>
                  <a:srgbClr val="32434F"/>
                </a:solidFill>
                <a:effectLst/>
                <a:uLnTx/>
                <a:uFillTx/>
                <a:latin typeface="Arial" panose="020B0604020202020204" pitchFamily="34" charset="0"/>
                <a:ea typeface="Times New Roman" panose="02020603050405020304" pitchFamily="18" charset="0"/>
                <a:cs typeface="Times New Roman" panose="02020603050405020304" pitchFamily="18" charset="0"/>
              </a:rPr>
              <a:t>Risk-based Surveys</a:t>
            </a:r>
            <a:endParaRPr kumimoji="0" lang="en-US" sz="18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8495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A1CCB-96ED-F9CF-3D96-71CD4258E300}"/>
              </a:ext>
            </a:extLst>
          </p:cNvPr>
          <p:cNvSpPr>
            <a:spLocks noGrp="1"/>
          </p:cNvSpPr>
          <p:nvPr>
            <p:ph type="ctrTitle"/>
          </p:nvPr>
        </p:nvSpPr>
        <p:spPr>
          <a:xfrm>
            <a:off x="1874205" y="2976823"/>
            <a:ext cx="5767377" cy="2039815"/>
          </a:xfrm>
        </p:spPr>
        <p:txBody>
          <a:bodyPr>
            <a:normAutofit fontScale="90000"/>
          </a:bodyPr>
          <a:lstStyle/>
          <a:p>
            <a:br>
              <a:rPr lang="en-US"/>
            </a:br>
            <a:br>
              <a:rPr lang="en-US"/>
            </a:br>
            <a:r>
              <a:rPr lang="en-US" sz="4400" b="1"/>
              <a:t>Enrollment Manager Questions</a:t>
            </a:r>
            <a:br>
              <a:rPr lang="en-US" sz="3100" b="1"/>
            </a:br>
            <a:br>
              <a:rPr lang="en-US" sz="3100"/>
            </a:br>
            <a:r>
              <a:rPr lang="en-US" sz="2900">
                <a:latin typeface="+mn-lt"/>
              </a:rPr>
              <a:t>ELR: </a:t>
            </a:r>
            <a:r>
              <a:rPr lang="pt-BR" sz="2900">
                <a:latin typeface="+mn-lt"/>
              </a:rPr>
              <a:t>EDU.VBAWAC@va.gov</a:t>
            </a:r>
            <a:br>
              <a:rPr lang="en-US" sz="2900">
                <a:latin typeface="+mn-lt"/>
              </a:rPr>
            </a:br>
            <a:br>
              <a:rPr lang="en-US" sz="2900">
                <a:latin typeface="+mn-lt"/>
              </a:rPr>
            </a:br>
            <a:r>
              <a:rPr lang="en-US" sz="2900">
                <a:effectLst/>
                <a:latin typeface="+mn-lt"/>
                <a:ea typeface="Calibri" panose="020F0502020204030204" pitchFamily="34" charset="0"/>
              </a:rPr>
              <a:t>1-888-442-4551</a:t>
            </a:r>
            <a:br>
              <a:rPr lang="en-US" sz="2900">
                <a:effectLst/>
                <a:latin typeface="+mn-lt"/>
                <a:ea typeface="Calibri" panose="020F0502020204030204" pitchFamily="34" charset="0"/>
              </a:rPr>
            </a:br>
            <a:br>
              <a:rPr lang="en-US" sz="2900"/>
            </a:br>
            <a:r>
              <a:rPr lang="en-US" sz="2900">
                <a:latin typeface="+mn-lt"/>
              </a:rPr>
              <a:t>Ask.va.gov</a:t>
            </a:r>
            <a:endParaRPr lang="en-US" sz="2900">
              <a:cs typeface="Calibri Light" panose="020F0302020204030204"/>
            </a:endParaRPr>
          </a:p>
        </p:txBody>
      </p:sp>
    </p:spTree>
    <p:extLst>
      <p:ext uri="{BB962C8B-B14F-4D97-AF65-F5344CB8AC3E}">
        <p14:creationId xmlns:p14="http://schemas.microsoft.com/office/powerpoint/2010/main" val="2961417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B234A17-DF86-49A9-8129-826530A9E93F}"/>
              </a:ext>
            </a:extLst>
          </p:cNvPr>
          <p:cNvGrpSpPr/>
          <p:nvPr/>
        </p:nvGrpSpPr>
        <p:grpSpPr>
          <a:xfrm>
            <a:off x="90792" y="85925"/>
            <a:ext cx="9883305" cy="7597305"/>
            <a:chOff x="42152" y="76197"/>
            <a:chExt cx="9883305" cy="7597305"/>
          </a:xfrm>
        </p:grpSpPr>
        <p:sp>
          <p:nvSpPr>
            <p:cNvPr id="4" name="Rectangle 3">
              <a:extLst>
                <a:ext uri="{FF2B5EF4-FFF2-40B4-BE49-F238E27FC236}">
                  <a16:creationId xmlns:a16="http://schemas.microsoft.com/office/drawing/2014/main" id="{F3042B9D-9039-4AB1-A70C-FFDF8B58CCD7}"/>
                </a:ext>
              </a:extLst>
            </p:cNvPr>
            <p:cNvSpPr/>
            <p:nvPr/>
          </p:nvSpPr>
          <p:spPr>
            <a:xfrm>
              <a:off x="42152" y="76197"/>
              <a:ext cx="9805481" cy="7519481"/>
            </a:xfrm>
            <a:prstGeom prst="rect">
              <a:avLst/>
            </a:prstGeom>
            <a:noFill/>
            <a:ln w="25400">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64E6BDA-4EC8-4DE4-9039-077D8342CA76}"/>
                </a:ext>
              </a:extLst>
            </p:cNvPr>
            <p:cNvSpPr/>
            <p:nvPr/>
          </p:nvSpPr>
          <p:spPr>
            <a:xfrm>
              <a:off x="119976" y="154021"/>
              <a:ext cx="9805481" cy="7519481"/>
            </a:xfrm>
            <a:prstGeom prst="rect">
              <a:avLst/>
            </a:prstGeom>
            <a:noFill/>
            <a:ln w="254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D05F126E-C32E-4B5B-BB30-DC8264260E41}"/>
              </a:ext>
            </a:extLst>
          </p:cNvPr>
          <p:cNvSpPr txBox="1"/>
          <p:nvPr/>
        </p:nvSpPr>
        <p:spPr>
          <a:xfrm>
            <a:off x="168616" y="6211325"/>
            <a:ext cx="2204933" cy="1384353"/>
          </a:xfrm>
          <a:prstGeom prst="rect">
            <a:avLst/>
          </a:prstGeom>
          <a:noFill/>
        </p:spPr>
        <p:txBody>
          <a:bodyPr wrap="square" rtlCol="0">
            <a:spAutoFit/>
          </a:bodyPr>
          <a:lstStyle/>
          <a:p>
            <a:pPr>
              <a:lnSpc>
                <a:spcPts val="2500"/>
              </a:lnSpc>
            </a:pPr>
            <a:endParaRPr lang="en-US" sz="3000" b="1" dirty="0">
              <a:latin typeface="Century Schoolbook" panose="02040604050505020304" pitchFamily="18" charset="0"/>
            </a:endParaRPr>
          </a:p>
          <a:p>
            <a:pPr>
              <a:lnSpc>
                <a:spcPts val="2500"/>
              </a:lnSpc>
            </a:pPr>
            <a:r>
              <a:rPr lang="en-US" sz="3000" b="1" dirty="0">
                <a:solidFill>
                  <a:srgbClr val="5C0000"/>
                </a:solidFill>
                <a:latin typeface="Century Schoolbook" panose="02040604050505020304" pitchFamily="18" charset="0"/>
              </a:rPr>
              <a:t>TVC</a:t>
            </a:r>
          </a:p>
          <a:p>
            <a:pPr>
              <a:lnSpc>
                <a:spcPts val="2500"/>
              </a:lnSpc>
            </a:pPr>
            <a:r>
              <a:rPr lang="en-US" sz="3000" b="1" dirty="0">
                <a:solidFill>
                  <a:srgbClr val="002368"/>
                </a:solidFill>
                <a:latin typeface="Century Schoolbook" panose="02040604050505020304" pitchFamily="18" charset="0"/>
              </a:rPr>
              <a:t>VETS</a:t>
            </a:r>
          </a:p>
          <a:p>
            <a:pPr>
              <a:lnSpc>
                <a:spcPts val="2500"/>
              </a:lnSpc>
            </a:pPr>
            <a:r>
              <a:rPr lang="en-US" sz="3000" b="1" dirty="0">
                <a:solidFill>
                  <a:srgbClr val="002368"/>
                </a:solidFill>
                <a:latin typeface="Century Schoolbook" panose="02040604050505020304" pitchFamily="18" charset="0"/>
              </a:rPr>
              <a:t>ED</a:t>
            </a:r>
          </a:p>
        </p:txBody>
      </p:sp>
      <p:sp>
        <p:nvSpPr>
          <p:cNvPr id="8" name="TextBox 7">
            <a:extLst>
              <a:ext uri="{FF2B5EF4-FFF2-40B4-BE49-F238E27FC236}">
                <a16:creationId xmlns:a16="http://schemas.microsoft.com/office/drawing/2014/main" id="{E1CADD9C-EC8E-4E61-A4F3-9E12064C6510}"/>
              </a:ext>
            </a:extLst>
          </p:cNvPr>
          <p:cNvSpPr txBox="1"/>
          <p:nvPr/>
        </p:nvSpPr>
        <p:spPr>
          <a:xfrm>
            <a:off x="2791834" y="512598"/>
            <a:ext cx="4484452" cy="430887"/>
          </a:xfrm>
          <a:prstGeom prst="rect">
            <a:avLst/>
          </a:prstGeom>
          <a:solidFill>
            <a:schemeClr val="bg1"/>
          </a:solidFill>
          <a:ln w="3175">
            <a:solidFill>
              <a:srgbClr val="DDDDDD"/>
            </a:solidFill>
          </a:ln>
        </p:spPr>
        <p:txBody>
          <a:bodyPr wrap="square" rtlCol="0">
            <a:spAutoFit/>
          </a:bodyPr>
          <a:lstStyle/>
          <a:p>
            <a:pPr algn="ctr"/>
            <a:r>
              <a:rPr lang="en-US" sz="2200" dirty="0"/>
              <a:t>Questions?</a:t>
            </a:r>
          </a:p>
        </p:txBody>
      </p:sp>
      <p:sp>
        <p:nvSpPr>
          <p:cNvPr id="9" name="TextBox 8">
            <a:extLst>
              <a:ext uri="{FF2B5EF4-FFF2-40B4-BE49-F238E27FC236}">
                <a16:creationId xmlns:a16="http://schemas.microsoft.com/office/drawing/2014/main" id="{FBDF340B-003B-4EBA-8545-F56D6D6CF2C4}"/>
              </a:ext>
            </a:extLst>
          </p:cNvPr>
          <p:cNvSpPr txBox="1"/>
          <p:nvPr/>
        </p:nvSpPr>
        <p:spPr>
          <a:xfrm>
            <a:off x="3308895" y="2927556"/>
            <a:ext cx="3459919" cy="1938992"/>
          </a:xfrm>
          <a:prstGeom prst="rect">
            <a:avLst/>
          </a:prstGeom>
          <a:noFill/>
        </p:spPr>
        <p:txBody>
          <a:bodyPr wrap="square" rtlCol="0">
            <a:spAutoFit/>
          </a:bodyPr>
          <a:lstStyle/>
          <a:p>
            <a:pPr marL="285750" indent="-285750">
              <a:buFont typeface="Arial" panose="020B0604020202020204" pitchFamily="34" charset="0"/>
              <a:buChar char="•"/>
            </a:pPr>
            <a:endParaRPr lang="en-US" sz="2000" dirty="0"/>
          </a:p>
          <a:p>
            <a:r>
              <a:rPr lang="en-US" sz="2000" i="1" dirty="0">
                <a:solidFill>
                  <a:srgbClr val="003399"/>
                </a:solidFill>
              </a:rPr>
              <a:t>								Thank you for your time!</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b="1" dirty="0"/>
          </a:p>
          <a:p>
            <a:pPr marL="285750" indent="-285750">
              <a:buFont typeface="Arial" panose="020B0604020202020204" pitchFamily="34" charset="0"/>
              <a:buChar char="•"/>
            </a:pPr>
            <a:endParaRPr lang="en-US" sz="2000" b="1" dirty="0"/>
          </a:p>
        </p:txBody>
      </p:sp>
      <p:sp>
        <p:nvSpPr>
          <p:cNvPr id="2" name="TextBox 1">
            <a:extLst>
              <a:ext uri="{FF2B5EF4-FFF2-40B4-BE49-F238E27FC236}">
                <a16:creationId xmlns:a16="http://schemas.microsoft.com/office/drawing/2014/main" id="{8664F482-F512-4C61-9B5F-F411E38DE1D6}"/>
              </a:ext>
            </a:extLst>
          </p:cNvPr>
          <p:cNvSpPr txBox="1"/>
          <p:nvPr/>
        </p:nvSpPr>
        <p:spPr>
          <a:xfrm>
            <a:off x="3399426" y="7214311"/>
            <a:ext cx="6605199" cy="338554"/>
          </a:xfrm>
          <a:prstGeom prst="rect">
            <a:avLst/>
          </a:prstGeom>
          <a:noFill/>
        </p:spPr>
        <p:txBody>
          <a:bodyPr wrap="square" rtlCol="0">
            <a:spAutoFit/>
          </a:bodyPr>
          <a:lstStyle/>
          <a:p>
            <a:r>
              <a:rPr lang="en-US" sz="800" b="0" i="0" dirty="0">
                <a:solidFill>
                  <a:srgbClr val="212121"/>
                </a:solidFill>
                <a:effectLst/>
                <a:latin typeface="Montserrat" panose="00000500000000000000" pitchFamily="2" charset="0"/>
              </a:rPr>
              <a:t>GI Bill® is a registered trademark of the U.S. Department of Veterans Affairs (VA). More information about education benefits offered by VA is available at the official U.S. government website at</a:t>
            </a:r>
            <a:r>
              <a:rPr lang="en-US" sz="800" i="0" dirty="0">
                <a:effectLst/>
                <a:latin typeface="Montserrat" panose="00000500000000000000" pitchFamily="2" charset="0"/>
              </a:rPr>
              <a:t> </a:t>
            </a:r>
            <a:r>
              <a:rPr lang="en-US" sz="800" i="0" u="sng" dirty="0">
                <a:effectLst/>
                <a:latin typeface="Montserrat" panose="00000500000000000000" pitchFamily="2" charset="0"/>
                <a:hlinkClick r:id="rId2">
                  <a:extLst>
                    <a:ext uri="{A12FA001-AC4F-418D-AE19-62706E023703}">
                      <ahyp:hlinkClr xmlns:ahyp="http://schemas.microsoft.com/office/drawing/2018/hyperlinkcolor" val="tx"/>
                    </a:ext>
                  </a:extLst>
                </a:hlinkClick>
              </a:rPr>
              <a:t>https://www.va.gov/education/about-gi-bill-benefits/</a:t>
            </a:r>
            <a:r>
              <a:rPr lang="en-US" sz="800" b="0" i="0" dirty="0">
                <a:solidFill>
                  <a:srgbClr val="212121"/>
                </a:solidFill>
                <a:effectLst/>
                <a:latin typeface="Montserrat" panose="00000500000000000000" pitchFamily="2" charset="0"/>
              </a:rPr>
              <a:t>.</a:t>
            </a:r>
            <a:endParaRPr lang="en-US" sz="800" dirty="0"/>
          </a:p>
        </p:txBody>
      </p:sp>
    </p:spTree>
    <p:extLst>
      <p:ext uri="{BB962C8B-B14F-4D97-AF65-F5344CB8AC3E}">
        <p14:creationId xmlns:p14="http://schemas.microsoft.com/office/powerpoint/2010/main" val="3746340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6DC3E-E139-4B2F-968D-6D03BCA7D24F}"/>
              </a:ext>
            </a:extLst>
          </p:cNvPr>
          <p:cNvSpPr>
            <a:spLocks noGrp="1"/>
          </p:cNvSpPr>
          <p:nvPr>
            <p:ph type="title"/>
          </p:nvPr>
        </p:nvSpPr>
        <p:spPr>
          <a:xfrm>
            <a:off x="691515" y="1358504"/>
            <a:ext cx="8675370" cy="749862"/>
          </a:xfrm>
        </p:spPr>
        <p:txBody>
          <a:bodyPr/>
          <a:lstStyle/>
          <a:p>
            <a:pPr algn="ctr"/>
            <a:r>
              <a:rPr lang="en-US" b="1" dirty="0">
                <a:latin typeface="Verdana" panose="020B0604030504040204" pitchFamily="34" charset="0"/>
                <a:ea typeface="Verdana" panose="020B0604030504040204" pitchFamily="34" charset="0"/>
              </a:rPr>
              <a:t>Veterans Education Department</a:t>
            </a:r>
          </a:p>
        </p:txBody>
      </p:sp>
      <p:sp>
        <p:nvSpPr>
          <p:cNvPr id="7" name="TextBox 6">
            <a:extLst>
              <a:ext uri="{FF2B5EF4-FFF2-40B4-BE49-F238E27FC236}">
                <a16:creationId xmlns:a16="http://schemas.microsoft.com/office/drawing/2014/main" id="{0E347C49-F893-4942-BA4B-2626CD71ED42}"/>
              </a:ext>
            </a:extLst>
          </p:cNvPr>
          <p:cNvSpPr txBox="1"/>
          <p:nvPr/>
        </p:nvSpPr>
        <p:spPr>
          <a:xfrm>
            <a:off x="1132910" y="2261140"/>
            <a:ext cx="3131210" cy="1920526"/>
          </a:xfrm>
          <a:prstGeom prst="rect">
            <a:avLst/>
          </a:prstGeom>
          <a:noFill/>
        </p:spPr>
        <p:txBody>
          <a:bodyPr wrap="square" rtlCol="0">
            <a:spAutoFit/>
          </a:bodyPr>
          <a:lstStyle/>
          <a:p>
            <a:pPr defTabSz="754380"/>
            <a:r>
              <a:rPr lang="en-US" sz="1485" b="1" dirty="0">
                <a:solidFill>
                  <a:srgbClr val="002060"/>
                </a:solidFill>
                <a:latin typeface="Verdana" panose="020B0604030504040204" pitchFamily="34" charset="0"/>
                <a:ea typeface="Verdana" panose="020B0604030504040204" pitchFamily="34" charset="0"/>
              </a:rPr>
              <a:t>David Salgado, Director</a:t>
            </a:r>
            <a:br>
              <a:rPr lang="en-US" sz="1485" b="1" dirty="0">
                <a:solidFill>
                  <a:prstClr val="black"/>
                </a:solidFill>
                <a:latin typeface="Verdana" panose="020B0604030504040204" pitchFamily="34" charset="0"/>
                <a:ea typeface="Verdana" panose="020B0604030504040204" pitchFamily="34" charset="0"/>
              </a:rPr>
            </a:br>
            <a:r>
              <a:rPr lang="en-US" sz="1485" dirty="0">
                <a:solidFill>
                  <a:prstClr val="black"/>
                </a:solidFill>
                <a:latin typeface="Verdana" panose="020B0604030504040204" pitchFamily="34" charset="0"/>
                <a:ea typeface="Verdana" panose="020B0604030504040204" pitchFamily="34" charset="0"/>
              </a:rPr>
              <a:t>TVC Veterans Education Department</a:t>
            </a:r>
            <a:br>
              <a:rPr lang="en-US" sz="1485" dirty="0">
                <a:solidFill>
                  <a:prstClr val="black"/>
                </a:solidFill>
                <a:latin typeface="Verdana" panose="020B0604030504040204" pitchFamily="34" charset="0"/>
                <a:ea typeface="Verdana" panose="020B0604030504040204" pitchFamily="34" charset="0"/>
              </a:rPr>
            </a:br>
            <a:br>
              <a:rPr lang="en-US" sz="1485" dirty="0">
                <a:solidFill>
                  <a:prstClr val="black"/>
                </a:solidFill>
                <a:latin typeface="Verdana" panose="020B0604030504040204" pitchFamily="34" charset="0"/>
                <a:ea typeface="Verdana" panose="020B0604030504040204" pitchFamily="34" charset="0"/>
              </a:rPr>
            </a:br>
            <a:r>
              <a:rPr lang="en-US" sz="1485" dirty="0">
                <a:solidFill>
                  <a:prstClr val="black"/>
                </a:solidFill>
                <a:latin typeface="Verdana" panose="020B0604030504040204" pitchFamily="34" charset="0"/>
                <a:ea typeface="Verdana" panose="020B0604030504040204" pitchFamily="34" charset="0"/>
              </a:rPr>
              <a:t>512-463-6160</a:t>
            </a:r>
            <a:br>
              <a:rPr lang="en-US" sz="1485" dirty="0">
                <a:solidFill>
                  <a:prstClr val="black"/>
                </a:solidFill>
                <a:latin typeface="Verdana" panose="020B0604030504040204" pitchFamily="34" charset="0"/>
                <a:ea typeface="Verdana" panose="020B0604030504040204" pitchFamily="34" charset="0"/>
              </a:rPr>
            </a:br>
            <a:r>
              <a:rPr lang="en-US" sz="1485" dirty="0">
                <a:solidFill>
                  <a:prstClr val="black"/>
                </a:solidFill>
                <a:latin typeface="Verdana" panose="020B0604030504040204" pitchFamily="34" charset="0"/>
                <a:ea typeface="Verdana" panose="020B0604030504040204" pitchFamily="34" charset="0"/>
                <a:hlinkClick r:id="rId3"/>
              </a:rPr>
              <a:t>david.salgado@tvc.texas.gov</a:t>
            </a:r>
            <a:r>
              <a:rPr lang="en-US" sz="1485" dirty="0">
                <a:solidFill>
                  <a:prstClr val="black"/>
                </a:solidFill>
                <a:latin typeface="Verdana" panose="020B0604030504040204" pitchFamily="34" charset="0"/>
                <a:ea typeface="Verdana" panose="020B0604030504040204" pitchFamily="34" charset="0"/>
              </a:rPr>
              <a:t> </a:t>
            </a:r>
          </a:p>
          <a:p>
            <a:pPr defTabSz="754380"/>
            <a:endParaRPr lang="en-US" sz="1485" dirty="0">
              <a:solidFill>
                <a:prstClr val="black"/>
              </a:solidFill>
              <a:latin typeface="Verdana" panose="020B0604030504040204" pitchFamily="34" charset="0"/>
              <a:ea typeface="Verdana" panose="020B0604030504040204" pitchFamily="34" charset="0"/>
            </a:endParaRPr>
          </a:p>
          <a:p>
            <a:pPr defTabSz="754380"/>
            <a:endParaRPr lang="en-US" sz="1485" dirty="0">
              <a:solidFill>
                <a:prstClr val="black"/>
              </a:solidFill>
              <a:latin typeface="Calibri Light" panose="020F0302020204030204"/>
            </a:endParaRPr>
          </a:p>
        </p:txBody>
      </p:sp>
      <p:sp>
        <p:nvSpPr>
          <p:cNvPr id="9" name="TextBox 8">
            <a:extLst>
              <a:ext uri="{FF2B5EF4-FFF2-40B4-BE49-F238E27FC236}">
                <a16:creationId xmlns:a16="http://schemas.microsoft.com/office/drawing/2014/main" id="{CEEB64C2-0A6F-41CE-8A92-0365319A427E}"/>
              </a:ext>
            </a:extLst>
          </p:cNvPr>
          <p:cNvSpPr txBox="1"/>
          <p:nvPr/>
        </p:nvSpPr>
        <p:spPr>
          <a:xfrm>
            <a:off x="5029200" y="2232073"/>
            <a:ext cx="3482796" cy="1412694"/>
          </a:xfrm>
          <a:prstGeom prst="rect">
            <a:avLst/>
          </a:prstGeom>
          <a:noFill/>
        </p:spPr>
        <p:txBody>
          <a:bodyPr wrap="square" rtlCol="0">
            <a:spAutoFit/>
          </a:bodyPr>
          <a:lstStyle/>
          <a:p>
            <a:pPr defTabSz="754380"/>
            <a:r>
              <a:rPr lang="en-US" sz="1485" b="1" dirty="0">
                <a:solidFill>
                  <a:srgbClr val="002060"/>
                </a:solidFill>
                <a:latin typeface="Verdana" panose="020B0604030504040204" pitchFamily="34" charset="0"/>
                <a:ea typeface="Verdana" panose="020B0604030504040204" pitchFamily="34" charset="0"/>
              </a:rPr>
              <a:t>Charles Bryant, Operations Manager</a:t>
            </a:r>
            <a:br>
              <a:rPr lang="en-US" sz="1485" b="1" dirty="0">
                <a:solidFill>
                  <a:prstClr val="black"/>
                </a:solidFill>
                <a:latin typeface="Verdana" panose="020B0604030504040204" pitchFamily="34" charset="0"/>
                <a:ea typeface="Verdana" panose="020B0604030504040204" pitchFamily="34" charset="0"/>
              </a:rPr>
            </a:br>
            <a:r>
              <a:rPr lang="en-US" sz="1155" dirty="0">
                <a:solidFill>
                  <a:prstClr val="black"/>
                </a:solidFill>
                <a:latin typeface="Verdana" panose="020B0604030504040204" pitchFamily="34" charset="0"/>
                <a:ea typeface="Verdana" panose="020B0604030504040204" pitchFamily="34" charset="0"/>
              </a:rPr>
              <a:t>TVC Veterans Education Department</a:t>
            </a:r>
          </a:p>
          <a:p>
            <a:pPr defTabSz="754380"/>
            <a:br>
              <a:rPr lang="en-US" sz="1485" dirty="0">
                <a:solidFill>
                  <a:prstClr val="black"/>
                </a:solidFill>
                <a:latin typeface="Verdana" panose="020B0604030504040204" pitchFamily="34" charset="0"/>
                <a:ea typeface="Verdana" panose="020B0604030504040204" pitchFamily="34" charset="0"/>
              </a:rPr>
            </a:br>
            <a:r>
              <a:rPr lang="en-US" sz="1485" dirty="0">
                <a:solidFill>
                  <a:prstClr val="black"/>
                </a:solidFill>
                <a:latin typeface="Verdana" panose="020B0604030504040204" pitchFamily="34" charset="0"/>
                <a:ea typeface="Verdana" panose="020B0604030504040204" pitchFamily="34" charset="0"/>
              </a:rPr>
              <a:t>512-463-8189</a:t>
            </a:r>
          </a:p>
          <a:p>
            <a:pPr defTabSz="754380"/>
            <a:r>
              <a:rPr lang="en-US" sz="1485" dirty="0">
                <a:solidFill>
                  <a:prstClr val="black"/>
                </a:solidFill>
                <a:latin typeface="Verdana" panose="020B0604030504040204" pitchFamily="34" charset="0"/>
                <a:ea typeface="Verdana" panose="020B0604030504040204" pitchFamily="34" charset="0"/>
                <a:hlinkClick r:id="rId4"/>
              </a:rPr>
              <a:t>charles.bryant@tvc.texas.gov</a:t>
            </a:r>
            <a:r>
              <a:rPr lang="en-US" sz="1485" dirty="0">
                <a:solidFill>
                  <a:prstClr val="black"/>
                </a:solidFill>
                <a:latin typeface="Verdana" panose="020B0604030504040204" pitchFamily="34" charset="0"/>
                <a:ea typeface="Verdana" panose="020B0604030504040204" pitchFamily="34" charset="0"/>
              </a:rPr>
              <a:t> </a:t>
            </a:r>
          </a:p>
        </p:txBody>
      </p:sp>
      <p:sp>
        <p:nvSpPr>
          <p:cNvPr id="11" name="TextBox 10">
            <a:extLst>
              <a:ext uri="{FF2B5EF4-FFF2-40B4-BE49-F238E27FC236}">
                <a16:creationId xmlns:a16="http://schemas.microsoft.com/office/drawing/2014/main" id="{7CEC5908-9C97-4A76-BCE3-34657D3827F5}"/>
              </a:ext>
            </a:extLst>
          </p:cNvPr>
          <p:cNvSpPr txBox="1"/>
          <p:nvPr/>
        </p:nvSpPr>
        <p:spPr>
          <a:xfrm>
            <a:off x="287075" y="4861697"/>
            <a:ext cx="3213033" cy="981038"/>
          </a:xfrm>
          <a:prstGeom prst="rect">
            <a:avLst/>
          </a:prstGeom>
          <a:noFill/>
        </p:spPr>
        <p:txBody>
          <a:bodyPr wrap="square" rtlCol="0">
            <a:spAutoFit/>
          </a:bodyPr>
          <a:lstStyle/>
          <a:p>
            <a:pPr defTabSz="754380"/>
            <a:r>
              <a:rPr lang="en-US" sz="1155" b="1" dirty="0">
                <a:solidFill>
                  <a:srgbClr val="002060"/>
                </a:solidFill>
                <a:latin typeface="Verdana" panose="020B0604030504040204" pitchFamily="34" charset="0"/>
                <a:ea typeface="Verdana" panose="020B0604030504040204" pitchFamily="34" charset="0"/>
              </a:rPr>
              <a:t>Melanie Moynahan, Manager SAA</a:t>
            </a:r>
            <a:br>
              <a:rPr lang="en-US" sz="1155" b="1" dirty="0">
                <a:solidFill>
                  <a:prstClr val="black"/>
                </a:solidFill>
                <a:latin typeface="Verdana" panose="020B0604030504040204" pitchFamily="34" charset="0"/>
                <a:ea typeface="Verdana" panose="020B0604030504040204" pitchFamily="34" charset="0"/>
              </a:rPr>
            </a:br>
            <a:r>
              <a:rPr lang="en-US" sz="1155" dirty="0">
                <a:solidFill>
                  <a:prstClr val="black"/>
                </a:solidFill>
                <a:latin typeface="Verdana" panose="020B0604030504040204" pitchFamily="34" charset="0"/>
                <a:ea typeface="Verdana" panose="020B0604030504040204" pitchFamily="34" charset="0"/>
              </a:rPr>
              <a:t>TVC Veterans Education Department</a:t>
            </a:r>
          </a:p>
          <a:p>
            <a:pPr defTabSz="754380"/>
            <a:br>
              <a:rPr lang="en-US" sz="1155" dirty="0">
                <a:solidFill>
                  <a:prstClr val="black"/>
                </a:solidFill>
                <a:latin typeface="Verdana" panose="020B0604030504040204" pitchFamily="34" charset="0"/>
                <a:ea typeface="Verdana" panose="020B0604030504040204" pitchFamily="34" charset="0"/>
              </a:rPr>
            </a:br>
            <a:r>
              <a:rPr lang="en-US" sz="1155" dirty="0">
                <a:solidFill>
                  <a:prstClr val="black"/>
                </a:solidFill>
                <a:latin typeface="Verdana" panose="020B0604030504040204" pitchFamily="34" charset="0"/>
                <a:ea typeface="Verdana" panose="020B0604030504040204" pitchFamily="34" charset="0"/>
              </a:rPr>
              <a:t>832-381-8804</a:t>
            </a:r>
          </a:p>
          <a:p>
            <a:pPr defTabSz="754380"/>
            <a:r>
              <a:rPr lang="en-US" sz="1155" dirty="0">
                <a:solidFill>
                  <a:prstClr val="black"/>
                </a:solidFill>
                <a:latin typeface="Verdana" panose="020B0604030504040204" pitchFamily="34" charset="0"/>
                <a:ea typeface="Verdana" panose="020B0604030504040204" pitchFamily="34" charset="0"/>
                <a:hlinkClick r:id="rId5"/>
              </a:rPr>
              <a:t>melanie.moynahan@tvc.texas.gov</a:t>
            </a:r>
            <a:r>
              <a:rPr lang="en-US" sz="1155" dirty="0">
                <a:solidFill>
                  <a:prstClr val="black"/>
                </a:solidFill>
                <a:latin typeface="Verdana" panose="020B0604030504040204" pitchFamily="34" charset="0"/>
                <a:ea typeface="Verdana" panose="020B0604030504040204" pitchFamily="34" charset="0"/>
              </a:rPr>
              <a:t> </a:t>
            </a:r>
          </a:p>
        </p:txBody>
      </p:sp>
      <p:sp>
        <p:nvSpPr>
          <p:cNvPr id="13" name="TextBox 12">
            <a:extLst>
              <a:ext uri="{FF2B5EF4-FFF2-40B4-BE49-F238E27FC236}">
                <a16:creationId xmlns:a16="http://schemas.microsoft.com/office/drawing/2014/main" id="{3EC482C4-5D70-4912-8E0F-9554B6AD4DB3}"/>
              </a:ext>
            </a:extLst>
          </p:cNvPr>
          <p:cNvSpPr txBox="1"/>
          <p:nvPr/>
        </p:nvSpPr>
        <p:spPr>
          <a:xfrm>
            <a:off x="6153852" y="4861697"/>
            <a:ext cx="3213033" cy="1158779"/>
          </a:xfrm>
          <a:prstGeom prst="rect">
            <a:avLst/>
          </a:prstGeom>
          <a:noFill/>
        </p:spPr>
        <p:txBody>
          <a:bodyPr wrap="square" rtlCol="0">
            <a:spAutoFit/>
          </a:bodyPr>
          <a:lstStyle/>
          <a:p>
            <a:pPr defTabSz="754380"/>
            <a:r>
              <a:rPr lang="en-US" sz="1155" b="1" dirty="0">
                <a:solidFill>
                  <a:srgbClr val="002060"/>
                </a:solidFill>
                <a:latin typeface="Verdana" panose="020B0604030504040204" pitchFamily="34" charset="0"/>
                <a:ea typeface="Verdana" panose="020B0604030504040204" pitchFamily="34" charset="0"/>
              </a:rPr>
              <a:t>Kelli Smith, State Program Supervisor</a:t>
            </a:r>
            <a:br>
              <a:rPr lang="en-US" sz="1155" b="1" dirty="0">
                <a:solidFill>
                  <a:prstClr val="black"/>
                </a:solidFill>
                <a:latin typeface="Verdana" panose="020B0604030504040204" pitchFamily="34" charset="0"/>
                <a:ea typeface="Verdana" panose="020B0604030504040204" pitchFamily="34" charset="0"/>
              </a:rPr>
            </a:br>
            <a:r>
              <a:rPr lang="en-US" sz="1155" dirty="0">
                <a:solidFill>
                  <a:prstClr val="black"/>
                </a:solidFill>
                <a:latin typeface="Verdana" panose="020B0604030504040204" pitchFamily="34" charset="0"/>
                <a:ea typeface="Verdana" panose="020B0604030504040204" pitchFamily="34" charset="0"/>
              </a:rPr>
              <a:t>TVC Veterans Education Department</a:t>
            </a:r>
          </a:p>
          <a:p>
            <a:pPr defTabSz="754380"/>
            <a:br>
              <a:rPr lang="en-US" sz="1155" dirty="0">
                <a:solidFill>
                  <a:prstClr val="black"/>
                </a:solidFill>
                <a:latin typeface="Verdana" panose="020B0604030504040204" pitchFamily="34" charset="0"/>
                <a:ea typeface="Verdana" panose="020B0604030504040204" pitchFamily="34" charset="0"/>
              </a:rPr>
            </a:br>
            <a:r>
              <a:rPr lang="en-US" sz="1155" dirty="0">
                <a:solidFill>
                  <a:prstClr val="black"/>
                </a:solidFill>
                <a:latin typeface="Verdana" panose="020B0604030504040204" pitchFamily="34" charset="0"/>
                <a:ea typeface="Verdana" panose="020B0604030504040204" pitchFamily="34" charset="0"/>
              </a:rPr>
              <a:t>512-463-6441</a:t>
            </a:r>
          </a:p>
          <a:p>
            <a:pPr defTabSz="754380"/>
            <a:r>
              <a:rPr lang="en-US" sz="1155" dirty="0">
                <a:solidFill>
                  <a:prstClr val="black"/>
                </a:solidFill>
                <a:latin typeface="Verdana" panose="020B0604030504040204" pitchFamily="34" charset="0"/>
                <a:ea typeface="Verdana" panose="020B0604030504040204" pitchFamily="34" charset="0"/>
                <a:hlinkClick r:id="rId6"/>
              </a:rPr>
              <a:t>Kelli.smith@tvc.texas.gov</a:t>
            </a:r>
            <a:r>
              <a:rPr lang="en-US" sz="1155" dirty="0">
                <a:solidFill>
                  <a:prstClr val="black"/>
                </a:solidFill>
                <a:latin typeface="Verdana" panose="020B0604030504040204" pitchFamily="34" charset="0"/>
                <a:ea typeface="Verdana" panose="020B0604030504040204" pitchFamily="34" charset="0"/>
              </a:rPr>
              <a:t> </a:t>
            </a:r>
          </a:p>
        </p:txBody>
      </p:sp>
      <p:sp>
        <p:nvSpPr>
          <p:cNvPr id="19" name="Rectangle 18">
            <a:extLst>
              <a:ext uri="{FF2B5EF4-FFF2-40B4-BE49-F238E27FC236}">
                <a16:creationId xmlns:a16="http://schemas.microsoft.com/office/drawing/2014/main" id="{3D56AA31-B71C-4829-AF52-68B642EB8801}"/>
              </a:ext>
            </a:extLst>
          </p:cNvPr>
          <p:cNvSpPr/>
          <p:nvPr/>
        </p:nvSpPr>
        <p:spPr>
          <a:xfrm>
            <a:off x="287075" y="4388335"/>
            <a:ext cx="3524363" cy="406004"/>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754380"/>
            <a:r>
              <a:rPr lang="en-US" sz="1485" dirty="0">
                <a:solidFill>
                  <a:prstClr val="white"/>
                </a:solidFill>
                <a:latin typeface="Calibri" panose="020F0502020204030204"/>
              </a:rPr>
              <a:t>State Approving Agency / GI Bill® Approvals</a:t>
            </a:r>
          </a:p>
        </p:txBody>
      </p:sp>
      <p:sp>
        <p:nvSpPr>
          <p:cNvPr id="21" name="Rectangle 20">
            <a:extLst>
              <a:ext uri="{FF2B5EF4-FFF2-40B4-BE49-F238E27FC236}">
                <a16:creationId xmlns:a16="http://schemas.microsoft.com/office/drawing/2014/main" id="{B75A5A1D-EF18-4F13-9748-4D6099FC1CEF}"/>
              </a:ext>
            </a:extLst>
          </p:cNvPr>
          <p:cNvSpPr/>
          <p:nvPr/>
        </p:nvSpPr>
        <p:spPr>
          <a:xfrm>
            <a:off x="6153852" y="4388335"/>
            <a:ext cx="3213033" cy="406004"/>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754380"/>
            <a:r>
              <a:rPr lang="en-US" sz="1485" dirty="0">
                <a:solidFill>
                  <a:prstClr val="white"/>
                </a:solidFill>
                <a:latin typeface="Calibri" panose="020F0502020204030204"/>
              </a:rPr>
              <a:t>State Benefits / Outreach</a:t>
            </a:r>
          </a:p>
        </p:txBody>
      </p:sp>
      <p:sp>
        <p:nvSpPr>
          <p:cNvPr id="4" name="Slide Number Placeholder 3">
            <a:extLst>
              <a:ext uri="{FF2B5EF4-FFF2-40B4-BE49-F238E27FC236}">
                <a16:creationId xmlns:a16="http://schemas.microsoft.com/office/drawing/2014/main" id="{C64505EA-A16D-48C2-8B50-B64BCCDA8BD4}"/>
              </a:ext>
            </a:extLst>
          </p:cNvPr>
          <p:cNvSpPr>
            <a:spLocks noGrp="1"/>
          </p:cNvSpPr>
          <p:nvPr>
            <p:ph type="sldNum" sz="quarter" idx="12"/>
          </p:nvPr>
        </p:nvSpPr>
        <p:spPr/>
        <p:txBody>
          <a:bodyPr/>
          <a:lstStyle/>
          <a:p>
            <a:pPr defTabSz="754380"/>
            <a:fld id="{0E0F61D0-EB0A-47BB-946A-B731564448A5}" type="slidenum">
              <a:rPr lang="en-US">
                <a:solidFill>
                  <a:prstClr val="white"/>
                </a:solidFill>
                <a:latin typeface="Calibri" panose="020F0502020204030204"/>
              </a:rPr>
              <a:pPr defTabSz="754380"/>
              <a:t>2</a:t>
            </a:fld>
            <a:endParaRPr lang="en-US" dirty="0">
              <a:solidFill>
                <a:prstClr val="white"/>
              </a:solidFill>
              <a:latin typeface="Calibri" panose="020F0502020204030204"/>
            </a:endParaRPr>
          </a:p>
        </p:txBody>
      </p:sp>
    </p:spTree>
    <p:extLst>
      <p:ext uri="{BB962C8B-B14F-4D97-AF65-F5344CB8AC3E}">
        <p14:creationId xmlns:p14="http://schemas.microsoft.com/office/powerpoint/2010/main" val="1834116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75435-D927-4BBC-A107-630260D91C0A}"/>
              </a:ext>
            </a:extLst>
          </p:cNvPr>
          <p:cNvSpPr>
            <a:spLocks noGrp="1"/>
          </p:cNvSpPr>
          <p:nvPr>
            <p:ph type="title"/>
          </p:nvPr>
        </p:nvSpPr>
        <p:spPr/>
        <p:txBody>
          <a:bodyPr>
            <a:normAutofit/>
          </a:bodyPr>
          <a:lstStyle/>
          <a:p>
            <a:r>
              <a:rPr lang="en-US" sz="2640" b="1" dirty="0">
                <a:latin typeface="Verdana" panose="020B0604030504040204" pitchFamily="34" charset="0"/>
                <a:ea typeface="Verdana" panose="020B0604030504040204" pitchFamily="34" charset="0"/>
              </a:rPr>
              <a:t>Approvals-Chris Garcia, Supervisor</a:t>
            </a:r>
          </a:p>
        </p:txBody>
      </p:sp>
      <p:sp>
        <p:nvSpPr>
          <p:cNvPr id="3" name="Content Placeholder 2">
            <a:extLst>
              <a:ext uri="{FF2B5EF4-FFF2-40B4-BE49-F238E27FC236}">
                <a16:creationId xmlns:a16="http://schemas.microsoft.com/office/drawing/2014/main" id="{E1A81B6E-6B1D-4D19-BB85-6FCC1B4A228E}"/>
              </a:ext>
            </a:extLst>
          </p:cNvPr>
          <p:cNvSpPr>
            <a:spLocks noGrp="1"/>
          </p:cNvSpPr>
          <p:nvPr>
            <p:ph idx="1"/>
          </p:nvPr>
        </p:nvSpPr>
        <p:spPr/>
        <p:txBody>
          <a:bodyPr>
            <a:normAutofit/>
          </a:bodyPr>
          <a:lstStyle/>
          <a:p>
            <a:r>
              <a:rPr lang="en-US" sz="1650" b="1" dirty="0">
                <a:latin typeface="Verdana" panose="020B0604030504040204" pitchFamily="34" charset="0"/>
                <a:ea typeface="Verdana" panose="020B0604030504040204" pitchFamily="34" charset="0"/>
              </a:rPr>
              <a:t>FY21-FY23:   Average of 22,666 Approval Actions Processed</a:t>
            </a:r>
          </a:p>
          <a:p>
            <a:pPr marL="0" indent="0">
              <a:buNone/>
            </a:pPr>
            <a:r>
              <a:rPr lang="en-US" dirty="0"/>
              <a:t>	</a:t>
            </a:r>
          </a:p>
          <a:p>
            <a:pPr marL="377190" lvl="1">
              <a:lnSpc>
                <a:spcPct val="107000"/>
              </a:lnSpc>
              <a:spcBef>
                <a:spcPts val="0"/>
              </a:spcBef>
              <a:spcAft>
                <a:spcPts val="660"/>
              </a:spcAft>
            </a:pPr>
            <a:r>
              <a:rPr lang="en-US" sz="1650" b="1" kern="100" dirty="0">
                <a:latin typeface="Verdana" panose="020B0604030504040204" pitchFamily="34" charset="0"/>
                <a:ea typeface="Verdana" panose="020B0604030504040204" pitchFamily="34" charset="0"/>
                <a:cs typeface="Times New Roman" panose="02020603050405020304" pitchFamily="18" charset="0"/>
              </a:rPr>
              <a:t>Andrea Watts</a:t>
            </a:r>
          </a:p>
          <a:p>
            <a:pPr marL="377190" lvl="1">
              <a:lnSpc>
                <a:spcPct val="107000"/>
              </a:lnSpc>
              <a:spcBef>
                <a:spcPts val="0"/>
              </a:spcBef>
              <a:spcAft>
                <a:spcPts val="660"/>
              </a:spcAft>
            </a:pPr>
            <a:r>
              <a:rPr lang="en-US" sz="1650" b="1" kern="100" dirty="0">
                <a:latin typeface="Verdana" panose="020B0604030504040204" pitchFamily="34" charset="0"/>
                <a:ea typeface="Verdana" panose="020B0604030504040204" pitchFamily="34" charset="0"/>
                <a:cs typeface="Times New Roman" panose="02020603050405020304" pitchFamily="18" charset="0"/>
              </a:rPr>
              <a:t>Roger “Mack” McIntosh</a:t>
            </a:r>
          </a:p>
          <a:p>
            <a:pPr marL="377190" lvl="1">
              <a:lnSpc>
                <a:spcPct val="107000"/>
              </a:lnSpc>
              <a:spcBef>
                <a:spcPts val="0"/>
              </a:spcBef>
              <a:spcAft>
                <a:spcPts val="660"/>
              </a:spcAft>
            </a:pPr>
            <a:r>
              <a:rPr lang="en-US" sz="1650" b="1" kern="100" dirty="0">
                <a:latin typeface="Verdana" panose="020B0604030504040204" pitchFamily="34" charset="0"/>
                <a:ea typeface="Verdana" panose="020B0604030504040204" pitchFamily="34" charset="0"/>
                <a:cs typeface="Times New Roman" panose="02020603050405020304" pitchFamily="18" charset="0"/>
              </a:rPr>
              <a:t>Dexter Smith</a:t>
            </a:r>
          </a:p>
          <a:p>
            <a:pPr marL="377190" lvl="1">
              <a:lnSpc>
                <a:spcPct val="107000"/>
              </a:lnSpc>
              <a:spcBef>
                <a:spcPts val="0"/>
              </a:spcBef>
              <a:spcAft>
                <a:spcPts val="660"/>
              </a:spcAft>
            </a:pPr>
            <a:r>
              <a:rPr lang="en-US" sz="1650" b="1" kern="100" dirty="0">
                <a:latin typeface="Verdana" panose="020B0604030504040204" pitchFamily="34" charset="0"/>
                <a:ea typeface="Verdana" panose="020B0604030504040204" pitchFamily="34" charset="0"/>
                <a:cs typeface="Times New Roman" panose="02020603050405020304" pitchFamily="18" charset="0"/>
              </a:rPr>
              <a:t>Mitch Holliday</a:t>
            </a:r>
          </a:p>
          <a:p>
            <a:pPr marL="377190" lvl="1">
              <a:lnSpc>
                <a:spcPct val="107000"/>
              </a:lnSpc>
              <a:spcBef>
                <a:spcPts val="0"/>
              </a:spcBef>
              <a:spcAft>
                <a:spcPts val="660"/>
              </a:spcAft>
            </a:pPr>
            <a:r>
              <a:rPr lang="en-US" sz="1650" b="1" kern="100" dirty="0">
                <a:latin typeface="Verdana" panose="020B0604030504040204" pitchFamily="34" charset="0"/>
                <a:ea typeface="Verdana" panose="020B0604030504040204" pitchFamily="34" charset="0"/>
                <a:cs typeface="Times New Roman" panose="02020603050405020304" pitchFamily="18" charset="0"/>
              </a:rPr>
              <a:t>Anthony “Tony” Williams</a:t>
            </a:r>
          </a:p>
          <a:p>
            <a:pPr marL="377190" lvl="1">
              <a:lnSpc>
                <a:spcPct val="107000"/>
              </a:lnSpc>
              <a:spcBef>
                <a:spcPts val="0"/>
              </a:spcBef>
              <a:spcAft>
                <a:spcPts val="660"/>
              </a:spcAft>
            </a:pPr>
            <a:r>
              <a:rPr lang="en-US" sz="1650" b="1" kern="100" dirty="0">
                <a:latin typeface="Verdana" panose="020B0604030504040204" pitchFamily="34" charset="0"/>
                <a:ea typeface="Verdana" panose="020B0604030504040204" pitchFamily="34" charset="0"/>
                <a:cs typeface="Times New Roman" panose="02020603050405020304" pitchFamily="18" charset="0"/>
              </a:rPr>
              <a:t>Clarence Court</a:t>
            </a:r>
          </a:p>
          <a:p>
            <a:pPr marL="377190" lvl="1">
              <a:lnSpc>
                <a:spcPct val="107000"/>
              </a:lnSpc>
              <a:spcBef>
                <a:spcPts val="0"/>
              </a:spcBef>
              <a:spcAft>
                <a:spcPts val="660"/>
              </a:spcAft>
            </a:pPr>
            <a:r>
              <a:rPr lang="en-US" sz="1650" b="1" kern="100" dirty="0">
                <a:latin typeface="Verdana" panose="020B0604030504040204" pitchFamily="34" charset="0"/>
                <a:ea typeface="Verdana" panose="020B0604030504040204" pitchFamily="34" charset="0"/>
                <a:cs typeface="Times New Roman" panose="02020603050405020304" pitchFamily="18" charset="0"/>
              </a:rPr>
              <a:t>William “Bill” Dwiggins</a:t>
            </a:r>
          </a:p>
          <a:p>
            <a:pPr marL="377190" lvl="1">
              <a:lnSpc>
                <a:spcPct val="107000"/>
              </a:lnSpc>
              <a:spcBef>
                <a:spcPts val="0"/>
              </a:spcBef>
              <a:spcAft>
                <a:spcPts val="660"/>
              </a:spcAft>
            </a:pPr>
            <a:r>
              <a:rPr lang="en-US" sz="1650" b="1" kern="100" dirty="0">
                <a:latin typeface="Verdana" panose="020B0604030504040204" pitchFamily="34" charset="0"/>
                <a:ea typeface="Verdana" panose="020B0604030504040204" pitchFamily="34" charset="0"/>
                <a:cs typeface="Times New Roman" panose="02020603050405020304" pitchFamily="18" charset="0"/>
              </a:rPr>
              <a:t>Pedro Saldana</a:t>
            </a:r>
          </a:p>
          <a:p>
            <a:pPr marL="377190" lvl="1" indent="0">
              <a:buNone/>
            </a:pPr>
            <a:endParaRPr lang="en-US" dirty="0"/>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6959E4DF-6455-439C-A98B-C1144938D160}"/>
              </a:ext>
            </a:extLst>
          </p:cNvPr>
          <p:cNvSpPr>
            <a:spLocks noGrp="1"/>
          </p:cNvSpPr>
          <p:nvPr>
            <p:ph type="ftr" sz="quarter" idx="11"/>
          </p:nvPr>
        </p:nvSpPr>
        <p:spPr/>
        <p:txBody>
          <a:bodyPr/>
          <a:lstStyle/>
          <a:p>
            <a:pPr defTabSz="754380"/>
            <a:r>
              <a:rPr lang="en-US">
                <a:solidFill>
                  <a:prstClr val="white"/>
                </a:solidFill>
                <a:latin typeface="Calibri" panose="020F0502020204030204"/>
              </a:rPr>
              <a:t>Helping Veterans Starts Here</a:t>
            </a:r>
            <a:endParaRPr lang="en-US" dirty="0">
              <a:solidFill>
                <a:prstClr val="white"/>
              </a:solidFill>
              <a:latin typeface="Calibri" panose="020F0502020204030204"/>
            </a:endParaRPr>
          </a:p>
        </p:txBody>
      </p:sp>
      <p:sp>
        <p:nvSpPr>
          <p:cNvPr id="5" name="Slide Number Placeholder 4">
            <a:extLst>
              <a:ext uri="{FF2B5EF4-FFF2-40B4-BE49-F238E27FC236}">
                <a16:creationId xmlns:a16="http://schemas.microsoft.com/office/drawing/2014/main" id="{D50BADDA-56E9-4C86-8C31-91CD9BDFE599}"/>
              </a:ext>
            </a:extLst>
          </p:cNvPr>
          <p:cNvSpPr>
            <a:spLocks noGrp="1"/>
          </p:cNvSpPr>
          <p:nvPr>
            <p:ph type="sldNum" sz="quarter" idx="12"/>
          </p:nvPr>
        </p:nvSpPr>
        <p:spPr/>
        <p:txBody>
          <a:bodyPr/>
          <a:lstStyle/>
          <a:p>
            <a:pPr defTabSz="754380"/>
            <a:fld id="{0E0F61D0-EB0A-47BB-946A-B731564448A5}" type="slidenum">
              <a:rPr lang="en-US">
                <a:solidFill>
                  <a:prstClr val="white"/>
                </a:solidFill>
                <a:latin typeface="Calibri" panose="020F0502020204030204"/>
              </a:rPr>
              <a:pPr defTabSz="754380"/>
              <a:t>3</a:t>
            </a:fld>
            <a:endParaRPr lang="en-US" dirty="0">
              <a:solidFill>
                <a:prstClr val="white"/>
              </a:solidFill>
              <a:latin typeface="Calibri" panose="020F0502020204030204"/>
            </a:endParaRPr>
          </a:p>
        </p:txBody>
      </p:sp>
    </p:spTree>
    <p:extLst>
      <p:ext uri="{BB962C8B-B14F-4D97-AF65-F5344CB8AC3E}">
        <p14:creationId xmlns:p14="http://schemas.microsoft.com/office/powerpoint/2010/main" val="4007878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75435-D927-4BBC-A107-630260D91C0A}"/>
              </a:ext>
            </a:extLst>
          </p:cNvPr>
          <p:cNvSpPr>
            <a:spLocks noGrp="1"/>
          </p:cNvSpPr>
          <p:nvPr>
            <p:ph type="title"/>
          </p:nvPr>
        </p:nvSpPr>
        <p:spPr/>
        <p:txBody>
          <a:bodyPr>
            <a:normAutofit/>
          </a:bodyPr>
          <a:lstStyle/>
          <a:p>
            <a:r>
              <a:rPr lang="en-US" sz="2310" b="1" dirty="0">
                <a:latin typeface="Verdana" panose="020B0604030504040204" pitchFamily="34" charset="0"/>
                <a:ea typeface="Verdana" panose="020B0604030504040204" pitchFamily="34" charset="0"/>
              </a:rPr>
              <a:t>Compliance-Linda Alexander, Supervisor</a:t>
            </a:r>
          </a:p>
        </p:txBody>
      </p:sp>
      <p:sp>
        <p:nvSpPr>
          <p:cNvPr id="3" name="Content Placeholder 2">
            <a:extLst>
              <a:ext uri="{FF2B5EF4-FFF2-40B4-BE49-F238E27FC236}">
                <a16:creationId xmlns:a16="http://schemas.microsoft.com/office/drawing/2014/main" id="{E1A81B6E-6B1D-4D19-BB85-6FCC1B4A228E}"/>
              </a:ext>
            </a:extLst>
          </p:cNvPr>
          <p:cNvSpPr>
            <a:spLocks noGrp="1"/>
          </p:cNvSpPr>
          <p:nvPr>
            <p:ph idx="1"/>
          </p:nvPr>
        </p:nvSpPr>
        <p:spPr/>
        <p:txBody>
          <a:bodyPr>
            <a:normAutofit/>
          </a:bodyPr>
          <a:lstStyle/>
          <a:p>
            <a:r>
              <a:rPr lang="en-US" sz="1650" b="1" dirty="0">
                <a:latin typeface="Verdana" panose="020B0604030504040204" pitchFamily="34" charset="0"/>
                <a:ea typeface="Verdana" panose="020B0604030504040204" pitchFamily="34" charset="0"/>
              </a:rPr>
              <a:t>Types of visits conducted: Original, Modification, Technical Assistance, Risk-Based</a:t>
            </a:r>
          </a:p>
          <a:p>
            <a:pPr marL="0" indent="0">
              <a:buNone/>
            </a:pPr>
            <a:r>
              <a:rPr lang="en-US" dirty="0"/>
              <a:t>	</a:t>
            </a:r>
          </a:p>
          <a:p>
            <a:pPr marL="377190" lvl="1">
              <a:lnSpc>
                <a:spcPct val="107000"/>
              </a:lnSpc>
              <a:spcBef>
                <a:spcPts val="0"/>
              </a:spcBef>
              <a:spcAft>
                <a:spcPts val="660"/>
              </a:spcAft>
            </a:pPr>
            <a:r>
              <a:rPr lang="en-US" sz="1650" b="1" kern="100" dirty="0">
                <a:latin typeface="Verdana" panose="020B0604030504040204" pitchFamily="34" charset="0"/>
                <a:ea typeface="Verdana" panose="020B0604030504040204" pitchFamily="34" charset="0"/>
                <a:cs typeface="Times New Roman" panose="02020603050405020304" pitchFamily="18" charset="0"/>
              </a:rPr>
              <a:t>Tara Monk</a:t>
            </a:r>
          </a:p>
          <a:p>
            <a:pPr marL="377190" lvl="1">
              <a:lnSpc>
                <a:spcPct val="107000"/>
              </a:lnSpc>
              <a:spcBef>
                <a:spcPts val="0"/>
              </a:spcBef>
              <a:spcAft>
                <a:spcPts val="660"/>
              </a:spcAft>
            </a:pPr>
            <a:r>
              <a:rPr lang="en-US" sz="1650" b="1" kern="100" dirty="0">
                <a:latin typeface="Verdana" panose="020B0604030504040204" pitchFamily="34" charset="0"/>
                <a:ea typeface="Verdana" panose="020B0604030504040204" pitchFamily="34" charset="0"/>
                <a:cs typeface="Times New Roman" panose="02020603050405020304" pitchFamily="18" charset="0"/>
              </a:rPr>
              <a:t>Eric Aguilar</a:t>
            </a:r>
          </a:p>
          <a:p>
            <a:pPr marL="377190" lvl="1">
              <a:lnSpc>
                <a:spcPct val="107000"/>
              </a:lnSpc>
              <a:spcBef>
                <a:spcPts val="0"/>
              </a:spcBef>
              <a:spcAft>
                <a:spcPts val="660"/>
              </a:spcAft>
            </a:pPr>
            <a:r>
              <a:rPr lang="en-US" sz="1650" b="1" kern="100" dirty="0">
                <a:latin typeface="Verdana" panose="020B0604030504040204" pitchFamily="34" charset="0"/>
                <a:ea typeface="Verdana" panose="020B0604030504040204" pitchFamily="34" charset="0"/>
                <a:cs typeface="Times New Roman" panose="02020603050405020304" pitchFamily="18" charset="0"/>
              </a:rPr>
              <a:t>Vincent Price</a:t>
            </a:r>
          </a:p>
          <a:p>
            <a:pPr marL="377190" lvl="1">
              <a:lnSpc>
                <a:spcPct val="107000"/>
              </a:lnSpc>
              <a:spcBef>
                <a:spcPts val="0"/>
              </a:spcBef>
              <a:spcAft>
                <a:spcPts val="660"/>
              </a:spcAft>
            </a:pPr>
            <a:r>
              <a:rPr lang="en-US" sz="1650" b="1" kern="100" dirty="0">
                <a:latin typeface="Verdana" panose="020B0604030504040204" pitchFamily="34" charset="0"/>
                <a:ea typeface="Verdana" panose="020B0604030504040204" pitchFamily="34" charset="0"/>
                <a:cs typeface="Times New Roman" panose="02020603050405020304" pitchFamily="18" charset="0"/>
              </a:rPr>
              <a:t>Mitch Holliday</a:t>
            </a:r>
          </a:p>
          <a:p>
            <a:pPr marL="377190" lvl="1">
              <a:lnSpc>
                <a:spcPct val="107000"/>
              </a:lnSpc>
              <a:spcBef>
                <a:spcPts val="0"/>
              </a:spcBef>
              <a:spcAft>
                <a:spcPts val="660"/>
              </a:spcAft>
            </a:pPr>
            <a:r>
              <a:rPr lang="en-US" sz="1650" b="1" kern="100" dirty="0">
                <a:latin typeface="Verdana" panose="020B0604030504040204" pitchFamily="34" charset="0"/>
                <a:ea typeface="Verdana" panose="020B0604030504040204" pitchFamily="34" charset="0"/>
                <a:cs typeface="Times New Roman" panose="02020603050405020304" pitchFamily="18" charset="0"/>
              </a:rPr>
              <a:t>Patrick “Pat” Gaudet</a:t>
            </a:r>
          </a:p>
          <a:p>
            <a:pPr marL="377190" lvl="1">
              <a:lnSpc>
                <a:spcPct val="107000"/>
              </a:lnSpc>
              <a:spcBef>
                <a:spcPts val="0"/>
              </a:spcBef>
              <a:spcAft>
                <a:spcPts val="660"/>
              </a:spcAft>
            </a:pPr>
            <a:r>
              <a:rPr lang="en-US" sz="1650" b="1" kern="100" dirty="0">
                <a:latin typeface="Verdana" panose="020B0604030504040204" pitchFamily="34" charset="0"/>
                <a:ea typeface="Verdana" panose="020B0604030504040204" pitchFamily="34" charset="0"/>
                <a:cs typeface="Times New Roman" panose="02020603050405020304" pitchFamily="18" charset="0"/>
              </a:rPr>
              <a:t>LaQuella Rideau</a:t>
            </a:r>
          </a:p>
          <a:p>
            <a:pPr marL="377190" lvl="1">
              <a:lnSpc>
                <a:spcPct val="107000"/>
              </a:lnSpc>
              <a:spcBef>
                <a:spcPts val="0"/>
              </a:spcBef>
              <a:spcAft>
                <a:spcPts val="660"/>
              </a:spcAft>
            </a:pPr>
            <a:r>
              <a:rPr lang="en-US" sz="1650" b="1" kern="100" dirty="0">
                <a:latin typeface="Verdana" panose="020B0604030504040204" pitchFamily="34" charset="0"/>
                <a:ea typeface="Verdana" panose="020B0604030504040204" pitchFamily="34" charset="0"/>
                <a:cs typeface="Times New Roman" panose="02020603050405020304" pitchFamily="18" charset="0"/>
              </a:rPr>
              <a:t>Sharon Hamilton</a:t>
            </a:r>
          </a:p>
          <a:p>
            <a:pPr marL="377190" lvl="1" indent="0">
              <a:buNone/>
            </a:pPr>
            <a:endParaRPr lang="en-US" dirty="0"/>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6959E4DF-6455-439C-A98B-C1144938D160}"/>
              </a:ext>
            </a:extLst>
          </p:cNvPr>
          <p:cNvSpPr>
            <a:spLocks noGrp="1"/>
          </p:cNvSpPr>
          <p:nvPr>
            <p:ph type="ftr" sz="quarter" idx="11"/>
          </p:nvPr>
        </p:nvSpPr>
        <p:spPr/>
        <p:txBody>
          <a:bodyPr/>
          <a:lstStyle/>
          <a:p>
            <a:pPr defTabSz="754380"/>
            <a:r>
              <a:rPr lang="en-US">
                <a:solidFill>
                  <a:prstClr val="white"/>
                </a:solidFill>
                <a:latin typeface="Calibri" panose="020F0502020204030204"/>
              </a:rPr>
              <a:t>Helping Veterans Starts Here</a:t>
            </a:r>
            <a:endParaRPr lang="en-US" dirty="0">
              <a:solidFill>
                <a:prstClr val="white"/>
              </a:solidFill>
              <a:latin typeface="Calibri" panose="020F0502020204030204"/>
            </a:endParaRPr>
          </a:p>
        </p:txBody>
      </p:sp>
      <p:sp>
        <p:nvSpPr>
          <p:cNvPr id="5" name="Slide Number Placeholder 4">
            <a:extLst>
              <a:ext uri="{FF2B5EF4-FFF2-40B4-BE49-F238E27FC236}">
                <a16:creationId xmlns:a16="http://schemas.microsoft.com/office/drawing/2014/main" id="{D50BADDA-56E9-4C86-8C31-91CD9BDFE599}"/>
              </a:ext>
            </a:extLst>
          </p:cNvPr>
          <p:cNvSpPr>
            <a:spLocks noGrp="1"/>
          </p:cNvSpPr>
          <p:nvPr>
            <p:ph type="sldNum" sz="quarter" idx="12"/>
          </p:nvPr>
        </p:nvSpPr>
        <p:spPr/>
        <p:txBody>
          <a:bodyPr/>
          <a:lstStyle/>
          <a:p>
            <a:pPr defTabSz="754380"/>
            <a:fld id="{0E0F61D0-EB0A-47BB-946A-B731564448A5}" type="slidenum">
              <a:rPr lang="en-US">
                <a:solidFill>
                  <a:prstClr val="white"/>
                </a:solidFill>
                <a:latin typeface="Calibri" panose="020F0502020204030204"/>
              </a:rPr>
              <a:pPr defTabSz="754380"/>
              <a:t>4</a:t>
            </a:fld>
            <a:endParaRPr lang="en-US" dirty="0">
              <a:solidFill>
                <a:prstClr val="white"/>
              </a:solidFill>
              <a:latin typeface="Calibri" panose="020F0502020204030204"/>
            </a:endParaRPr>
          </a:p>
        </p:txBody>
      </p:sp>
    </p:spTree>
    <p:extLst>
      <p:ext uri="{BB962C8B-B14F-4D97-AF65-F5344CB8AC3E}">
        <p14:creationId xmlns:p14="http://schemas.microsoft.com/office/powerpoint/2010/main" val="3355929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B234A17-DF86-49A9-8129-826530A9E93F}"/>
              </a:ext>
            </a:extLst>
          </p:cNvPr>
          <p:cNvGrpSpPr/>
          <p:nvPr/>
        </p:nvGrpSpPr>
        <p:grpSpPr>
          <a:xfrm>
            <a:off x="90792" y="85925"/>
            <a:ext cx="9883305" cy="7597305"/>
            <a:chOff x="42152" y="76197"/>
            <a:chExt cx="9883305" cy="7597305"/>
          </a:xfrm>
        </p:grpSpPr>
        <p:sp>
          <p:nvSpPr>
            <p:cNvPr id="4" name="Rectangle 3">
              <a:extLst>
                <a:ext uri="{FF2B5EF4-FFF2-40B4-BE49-F238E27FC236}">
                  <a16:creationId xmlns:a16="http://schemas.microsoft.com/office/drawing/2014/main" id="{F3042B9D-9039-4AB1-A70C-FFDF8B58CCD7}"/>
                </a:ext>
              </a:extLst>
            </p:cNvPr>
            <p:cNvSpPr/>
            <p:nvPr/>
          </p:nvSpPr>
          <p:spPr>
            <a:xfrm>
              <a:off x="42152" y="76197"/>
              <a:ext cx="9805481" cy="7519481"/>
            </a:xfrm>
            <a:prstGeom prst="rect">
              <a:avLst/>
            </a:prstGeom>
            <a:noFill/>
            <a:ln w="25400">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64E6BDA-4EC8-4DE4-9039-077D8342CA76}"/>
                </a:ext>
              </a:extLst>
            </p:cNvPr>
            <p:cNvSpPr/>
            <p:nvPr/>
          </p:nvSpPr>
          <p:spPr>
            <a:xfrm>
              <a:off x="119976" y="154021"/>
              <a:ext cx="9805481" cy="7519481"/>
            </a:xfrm>
            <a:prstGeom prst="rect">
              <a:avLst/>
            </a:prstGeom>
            <a:noFill/>
            <a:ln w="254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D05F126E-C32E-4B5B-BB30-DC8264260E41}"/>
              </a:ext>
            </a:extLst>
          </p:cNvPr>
          <p:cNvSpPr txBox="1"/>
          <p:nvPr/>
        </p:nvSpPr>
        <p:spPr>
          <a:xfrm>
            <a:off x="168616" y="6211325"/>
            <a:ext cx="2204933" cy="1384353"/>
          </a:xfrm>
          <a:prstGeom prst="rect">
            <a:avLst/>
          </a:prstGeom>
          <a:noFill/>
        </p:spPr>
        <p:txBody>
          <a:bodyPr wrap="square" rtlCol="0">
            <a:spAutoFit/>
          </a:bodyPr>
          <a:lstStyle/>
          <a:p>
            <a:pPr>
              <a:lnSpc>
                <a:spcPts val="2500"/>
              </a:lnSpc>
            </a:pPr>
            <a:endParaRPr lang="en-US" sz="3000" b="1" dirty="0">
              <a:latin typeface="Century Schoolbook" panose="02040604050505020304" pitchFamily="18" charset="0"/>
            </a:endParaRPr>
          </a:p>
          <a:p>
            <a:pPr>
              <a:lnSpc>
                <a:spcPts val="2500"/>
              </a:lnSpc>
            </a:pPr>
            <a:r>
              <a:rPr lang="en-US" sz="3000" b="1" dirty="0">
                <a:solidFill>
                  <a:srgbClr val="5C0000"/>
                </a:solidFill>
                <a:latin typeface="Century Schoolbook" panose="02040604050505020304" pitchFamily="18" charset="0"/>
              </a:rPr>
              <a:t>TVC</a:t>
            </a:r>
          </a:p>
          <a:p>
            <a:pPr>
              <a:lnSpc>
                <a:spcPts val="2500"/>
              </a:lnSpc>
            </a:pPr>
            <a:r>
              <a:rPr lang="en-US" sz="3000" b="1" dirty="0">
                <a:solidFill>
                  <a:srgbClr val="002368"/>
                </a:solidFill>
                <a:latin typeface="Century Schoolbook" panose="02040604050505020304" pitchFamily="18" charset="0"/>
              </a:rPr>
              <a:t>VETS</a:t>
            </a:r>
          </a:p>
          <a:p>
            <a:pPr>
              <a:lnSpc>
                <a:spcPts val="2500"/>
              </a:lnSpc>
            </a:pPr>
            <a:r>
              <a:rPr lang="en-US" sz="3000" b="1" dirty="0">
                <a:solidFill>
                  <a:srgbClr val="002368"/>
                </a:solidFill>
                <a:latin typeface="Century Schoolbook" panose="02040604050505020304" pitchFamily="18" charset="0"/>
              </a:rPr>
              <a:t>ED</a:t>
            </a:r>
          </a:p>
        </p:txBody>
      </p:sp>
      <p:sp>
        <p:nvSpPr>
          <p:cNvPr id="8" name="TextBox 7">
            <a:extLst>
              <a:ext uri="{FF2B5EF4-FFF2-40B4-BE49-F238E27FC236}">
                <a16:creationId xmlns:a16="http://schemas.microsoft.com/office/drawing/2014/main" id="{E1CADD9C-EC8E-4E61-A4F3-9E12064C6510}"/>
              </a:ext>
            </a:extLst>
          </p:cNvPr>
          <p:cNvSpPr txBox="1"/>
          <p:nvPr/>
        </p:nvSpPr>
        <p:spPr>
          <a:xfrm>
            <a:off x="1163805" y="2414563"/>
            <a:ext cx="7743521" cy="2862322"/>
          </a:xfrm>
          <a:prstGeom prst="rect">
            <a:avLst/>
          </a:prstGeom>
          <a:noFill/>
        </p:spPr>
        <p:txBody>
          <a:bodyPr wrap="square" rtlCol="0">
            <a:spAutoFit/>
          </a:bodyPr>
          <a:lstStyle/>
          <a:p>
            <a:pPr algn="ctr"/>
            <a:r>
              <a:rPr lang="en-US" sz="2800" dirty="0"/>
              <a:t>Texas A&amp;M University System Military-Affiliated Student Symposium San Antonio</a:t>
            </a:r>
          </a:p>
          <a:p>
            <a:pPr algn="ctr"/>
            <a:endParaRPr lang="en-US" sz="2800" dirty="0"/>
          </a:p>
          <a:p>
            <a:pPr algn="ctr"/>
            <a:r>
              <a:rPr lang="en-US" sz="4000" dirty="0"/>
              <a:t>SAA Approval Overview</a:t>
            </a:r>
          </a:p>
          <a:p>
            <a:pPr algn="ctr"/>
            <a:endParaRPr lang="en-US" sz="2800" dirty="0"/>
          </a:p>
          <a:p>
            <a:pPr algn="ctr"/>
            <a:r>
              <a:rPr lang="en-US" sz="2800" dirty="0"/>
              <a:t>October 2023</a:t>
            </a:r>
          </a:p>
        </p:txBody>
      </p:sp>
      <p:sp>
        <p:nvSpPr>
          <p:cNvPr id="3" name="TextBox 2">
            <a:extLst>
              <a:ext uri="{FF2B5EF4-FFF2-40B4-BE49-F238E27FC236}">
                <a16:creationId xmlns:a16="http://schemas.microsoft.com/office/drawing/2014/main" id="{AD8891AE-D541-7A63-81CB-0FCA6365125C}"/>
              </a:ext>
            </a:extLst>
          </p:cNvPr>
          <p:cNvSpPr txBox="1"/>
          <p:nvPr/>
        </p:nvSpPr>
        <p:spPr>
          <a:xfrm>
            <a:off x="7010400" y="6903501"/>
            <a:ext cx="2664512" cy="646331"/>
          </a:xfrm>
          <a:prstGeom prst="rect">
            <a:avLst/>
          </a:prstGeom>
          <a:noFill/>
        </p:spPr>
        <p:txBody>
          <a:bodyPr wrap="none" rtlCol="0">
            <a:spAutoFit/>
          </a:bodyPr>
          <a:lstStyle/>
          <a:p>
            <a:r>
              <a:rPr lang="en-US" dirty="0"/>
              <a:t>Texas Veteran Commission</a:t>
            </a:r>
          </a:p>
          <a:p>
            <a:r>
              <a:rPr lang="en-US" dirty="0"/>
              <a:t>Veterans Education</a:t>
            </a:r>
          </a:p>
        </p:txBody>
      </p:sp>
    </p:spTree>
    <p:extLst>
      <p:ext uri="{BB962C8B-B14F-4D97-AF65-F5344CB8AC3E}">
        <p14:creationId xmlns:p14="http://schemas.microsoft.com/office/powerpoint/2010/main" val="2178366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B234A17-DF86-49A9-8129-826530A9E93F}"/>
              </a:ext>
            </a:extLst>
          </p:cNvPr>
          <p:cNvGrpSpPr/>
          <p:nvPr/>
        </p:nvGrpSpPr>
        <p:grpSpPr>
          <a:xfrm>
            <a:off x="90792" y="85925"/>
            <a:ext cx="9883305" cy="7597305"/>
            <a:chOff x="42152" y="76197"/>
            <a:chExt cx="9883305" cy="7597305"/>
          </a:xfrm>
        </p:grpSpPr>
        <p:sp>
          <p:nvSpPr>
            <p:cNvPr id="4" name="Rectangle 3">
              <a:extLst>
                <a:ext uri="{FF2B5EF4-FFF2-40B4-BE49-F238E27FC236}">
                  <a16:creationId xmlns:a16="http://schemas.microsoft.com/office/drawing/2014/main" id="{F3042B9D-9039-4AB1-A70C-FFDF8B58CCD7}"/>
                </a:ext>
              </a:extLst>
            </p:cNvPr>
            <p:cNvSpPr/>
            <p:nvPr/>
          </p:nvSpPr>
          <p:spPr>
            <a:xfrm>
              <a:off x="42152" y="76197"/>
              <a:ext cx="9805481" cy="7519481"/>
            </a:xfrm>
            <a:prstGeom prst="rect">
              <a:avLst/>
            </a:prstGeom>
            <a:noFill/>
            <a:ln w="25400">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64E6BDA-4EC8-4DE4-9039-077D8342CA76}"/>
                </a:ext>
              </a:extLst>
            </p:cNvPr>
            <p:cNvSpPr/>
            <p:nvPr/>
          </p:nvSpPr>
          <p:spPr>
            <a:xfrm>
              <a:off x="119976" y="154021"/>
              <a:ext cx="9805481" cy="7519481"/>
            </a:xfrm>
            <a:prstGeom prst="rect">
              <a:avLst/>
            </a:prstGeom>
            <a:noFill/>
            <a:ln w="254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D05F126E-C32E-4B5B-BB30-DC8264260E41}"/>
              </a:ext>
            </a:extLst>
          </p:cNvPr>
          <p:cNvSpPr txBox="1"/>
          <p:nvPr/>
        </p:nvSpPr>
        <p:spPr>
          <a:xfrm>
            <a:off x="168616" y="6211325"/>
            <a:ext cx="2204933" cy="1384353"/>
          </a:xfrm>
          <a:prstGeom prst="rect">
            <a:avLst/>
          </a:prstGeom>
          <a:noFill/>
        </p:spPr>
        <p:txBody>
          <a:bodyPr wrap="square" rtlCol="0">
            <a:spAutoFit/>
          </a:bodyPr>
          <a:lstStyle/>
          <a:p>
            <a:pPr>
              <a:lnSpc>
                <a:spcPts val="2500"/>
              </a:lnSpc>
            </a:pPr>
            <a:endParaRPr lang="en-US" sz="3000" b="1" dirty="0">
              <a:latin typeface="Century Schoolbook" panose="02040604050505020304" pitchFamily="18" charset="0"/>
            </a:endParaRPr>
          </a:p>
          <a:p>
            <a:pPr>
              <a:lnSpc>
                <a:spcPts val="2500"/>
              </a:lnSpc>
            </a:pPr>
            <a:r>
              <a:rPr lang="en-US" sz="3000" b="1" dirty="0">
                <a:solidFill>
                  <a:srgbClr val="5C0000"/>
                </a:solidFill>
                <a:latin typeface="Century Schoolbook" panose="02040604050505020304" pitchFamily="18" charset="0"/>
              </a:rPr>
              <a:t>TVC</a:t>
            </a:r>
          </a:p>
          <a:p>
            <a:pPr>
              <a:lnSpc>
                <a:spcPts val="2500"/>
              </a:lnSpc>
            </a:pPr>
            <a:r>
              <a:rPr lang="en-US" sz="3000" b="1" dirty="0">
                <a:solidFill>
                  <a:srgbClr val="002368"/>
                </a:solidFill>
                <a:latin typeface="Century Schoolbook" panose="02040604050505020304" pitchFamily="18" charset="0"/>
              </a:rPr>
              <a:t>VETS</a:t>
            </a:r>
          </a:p>
          <a:p>
            <a:pPr>
              <a:lnSpc>
                <a:spcPts val="2500"/>
              </a:lnSpc>
            </a:pPr>
            <a:r>
              <a:rPr lang="en-US" sz="3000" b="1" dirty="0">
                <a:solidFill>
                  <a:srgbClr val="002368"/>
                </a:solidFill>
                <a:latin typeface="Century Schoolbook" panose="02040604050505020304" pitchFamily="18" charset="0"/>
              </a:rPr>
              <a:t>ED</a:t>
            </a:r>
          </a:p>
        </p:txBody>
      </p:sp>
      <p:sp>
        <p:nvSpPr>
          <p:cNvPr id="8" name="TextBox 7">
            <a:extLst>
              <a:ext uri="{FF2B5EF4-FFF2-40B4-BE49-F238E27FC236}">
                <a16:creationId xmlns:a16="http://schemas.microsoft.com/office/drawing/2014/main" id="{E1CADD9C-EC8E-4E61-A4F3-9E12064C6510}"/>
              </a:ext>
            </a:extLst>
          </p:cNvPr>
          <p:cNvSpPr txBox="1"/>
          <p:nvPr/>
        </p:nvSpPr>
        <p:spPr>
          <a:xfrm>
            <a:off x="2791834" y="512598"/>
            <a:ext cx="4484452" cy="430887"/>
          </a:xfrm>
          <a:prstGeom prst="rect">
            <a:avLst/>
          </a:prstGeom>
          <a:solidFill>
            <a:schemeClr val="bg1"/>
          </a:solidFill>
          <a:ln w="3175">
            <a:solidFill>
              <a:srgbClr val="DDDDDD"/>
            </a:solidFill>
          </a:ln>
        </p:spPr>
        <p:txBody>
          <a:bodyPr wrap="square" rtlCol="0">
            <a:spAutoFit/>
          </a:bodyPr>
          <a:lstStyle/>
          <a:p>
            <a:pPr algn="ctr"/>
            <a:r>
              <a:rPr lang="en-US" sz="2200" dirty="0"/>
              <a:t>Veterans Education Department</a:t>
            </a:r>
          </a:p>
        </p:txBody>
      </p:sp>
      <p:graphicFrame>
        <p:nvGraphicFramePr>
          <p:cNvPr id="3" name="Table 2">
            <a:extLst>
              <a:ext uri="{FF2B5EF4-FFF2-40B4-BE49-F238E27FC236}">
                <a16:creationId xmlns:a16="http://schemas.microsoft.com/office/drawing/2014/main" id="{AFDAAA32-9B69-41E3-8280-B20F6E71985D}"/>
              </a:ext>
            </a:extLst>
          </p:cNvPr>
          <p:cNvGraphicFramePr>
            <a:graphicFrameLocks noGrp="1"/>
          </p:cNvGraphicFramePr>
          <p:nvPr>
            <p:extLst>
              <p:ext uri="{D42A27DB-BD31-4B8C-83A1-F6EECF244321}">
                <p14:modId xmlns:p14="http://schemas.microsoft.com/office/powerpoint/2010/main" val="2413525075"/>
              </p:ext>
            </p:extLst>
          </p:nvPr>
        </p:nvGraphicFramePr>
        <p:xfrm>
          <a:off x="1238959" y="1558100"/>
          <a:ext cx="7580482" cy="4628914"/>
        </p:xfrm>
        <a:graphic>
          <a:graphicData uri="http://schemas.openxmlformats.org/drawingml/2006/table">
            <a:tbl>
              <a:tblPr firstRow="1" bandRow="1">
                <a:tableStyleId>{9D7B26C5-4107-4FEC-AEDC-1716B250A1EF}</a:tableStyleId>
              </a:tblPr>
              <a:tblGrid>
                <a:gridCol w="4150622">
                  <a:extLst>
                    <a:ext uri="{9D8B030D-6E8A-4147-A177-3AD203B41FA5}">
                      <a16:colId xmlns:a16="http://schemas.microsoft.com/office/drawing/2014/main" val="2624323957"/>
                    </a:ext>
                  </a:extLst>
                </a:gridCol>
                <a:gridCol w="3429860">
                  <a:extLst>
                    <a:ext uri="{9D8B030D-6E8A-4147-A177-3AD203B41FA5}">
                      <a16:colId xmlns:a16="http://schemas.microsoft.com/office/drawing/2014/main" val="3453572861"/>
                    </a:ext>
                  </a:extLst>
                </a:gridCol>
              </a:tblGrid>
              <a:tr h="436963">
                <a:tc gridSpan="2">
                  <a:txBody>
                    <a:bodyPr/>
                    <a:lstStyle/>
                    <a:p>
                      <a:pPr algn="ctr"/>
                      <a:r>
                        <a:rPr lang="en-US" sz="2000" dirty="0">
                          <a:solidFill>
                            <a:schemeClr val="tx1">
                              <a:lumMod val="65000"/>
                              <a:lumOff val="35000"/>
                            </a:schemeClr>
                          </a:solidFill>
                        </a:rPr>
                        <a:t>Contacts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400" dirty="0"/>
                    </a:p>
                  </a:txBody>
                  <a:tcPr/>
                </a:tc>
                <a:extLst>
                  <a:ext uri="{0D108BD9-81ED-4DB2-BD59-A6C34878D82A}">
                    <a16:rowId xmlns:a16="http://schemas.microsoft.com/office/drawing/2014/main" val="891824413"/>
                  </a:ext>
                </a:extLst>
              </a:tr>
              <a:tr h="861955">
                <a:tc>
                  <a:txBody>
                    <a:bodyPr/>
                    <a:lstStyle/>
                    <a:p>
                      <a:r>
                        <a:rPr lang="en-US" sz="1800" dirty="0"/>
                        <a:t>GI Bill® benefits  </a:t>
                      </a:r>
                      <a:br>
                        <a:rPr lang="en-US" sz="1600" dirty="0"/>
                      </a:br>
                      <a:r>
                        <a:rPr lang="en-US" sz="1400" dirty="0"/>
                        <a:t>Veteran/dependent questions and concerns about using benefits.</a:t>
                      </a:r>
                    </a:p>
                    <a:p>
                      <a:r>
                        <a:rPr lang="en-US" sz="1100" dirty="0"/>
                        <a:t>*Q&amp;A via phone and email; not individual case managers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hlinkClick r:id="rId2"/>
                        </a:rPr>
                        <a:t>educationservices@tvc.texas.gov</a:t>
                      </a:r>
                      <a:endParaRPr lang="en-US" sz="1400" dirty="0"/>
                    </a:p>
                    <a:p>
                      <a:r>
                        <a:rPr lang="en-US" sz="1400" dirty="0"/>
                        <a:t>877-898-3833</a:t>
                      </a:r>
                    </a:p>
                    <a:p>
                      <a:r>
                        <a:rPr lang="en-US" sz="1400" dirty="0"/>
                        <a:t>512-463-3168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6594295"/>
                  </a:ext>
                </a:extLst>
              </a:tr>
              <a:tr h="436963">
                <a:tc>
                  <a:txBody>
                    <a:bodyPr/>
                    <a:lstStyle/>
                    <a:p>
                      <a:r>
                        <a:rPr lang="en-US" sz="1800" dirty="0"/>
                        <a:t>Hazlewood Act benefits</a:t>
                      </a:r>
                      <a:br>
                        <a:rPr lang="en-US" sz="1600" dirty="0"/>
                      </a:br>
                      <a:r>
                        <a:rPr lang="en-US" sz="1400" dirty="0"/>
                        <a:t>Veteran/dependent questions and concerns about HA exemption eligibility, process, hours balance, etc.; SCO contact for statute guidance.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hlinkClick r:id="rId2"/>
                        </a:rPr>
                        <a:t>educationservices@tvc.texas.gov</a:t>
                      </a:r>
                      <a:endParaRPr lang="en-US" sz="1400" dirty="0"/>
                    </a:p>
                    <a:p>
                      <a:r>
                        <a:rPr lang="en-US" sz="1400" dirty="0"/>
                        <a:t>877-898-3833</a:t>
                      </a:r>
                    </a:p>
                    <a:p>
                      <a:r>
                        <a:rPr lang="en-US" sz="1400" dirty="0"/>
                        <a:t>512-463-3168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4817302"/>
                  </a:ext>
                </a:extLst>
              </a:tr>
              <a:tr h="610551">
                <a:tc>
                  <a:txBody>
                    <a:bodyPr/>
                    <a:lstStyle/>
                    <a:p>
                      <a:r>
                        <a:rPr lang="en-US" sz="1800" dirty="0"/>
                        <a:t>GI Bill® program approval</a:t>
                      </a:r>
                      <a:br>
                        <a:rPr lang="en-US" sz="1600" dirty="0"/>
                      </a:br>
                      <a:r>
                        <a:rPr lang="en-US" sz="1400" dirty="0"/>
                        <a:t>Employer/school SCO contact for applications and process questions or concerns.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hlinkClick r:id="rId3"/>
                        </a:rPr>
                        <a:t>education@tvc.texas.gov</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6874865"/>
                  </a:ext>
                </a:extLst>
              </a:tr>
              <a:tr h="610551">
                <a:tc>
                  <a:txBody>
                    <a:bodyPr/>
                    <a:lstStyle/>
                    <a:p>
                      <a:r>
                        <a:rPr lang="en-US" sz="1800" dirty="0"/>
                        <a:t>General Education inquiries</a:t>
                      </a:r>
                    </a:p>
                    <a:p>
                      <a:endParaRPr lang="en-US" sz="1600" dirty="0"/>
                    </a:p>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hlinkClick r:id="rId4"/>
                        </a:rPr>
                        <a:t>education@tvc.texas.gov</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7491864"/>
                  </a:ext>
                </a:extLst>
              </a:tr>
              <a:tr h="610551">
                <a:tc>
                  <a:txBody>
                    <a:bodyPr/>
                    <a:lstStyle/>
                    <a:p>
                      <a:r>
                        <a:rPr lang="en-US" sz="1800" dirty="0">
                          <a:highlight>
                            <a:srgbClr val="FFFF00"/>
                          </a:highlight>
                        </a:rPr>
                        <a:t>Outreach Requests</a:t>
                      </a:r>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hlinkClick r:id="rId4"/>
                        </a:rPr>
                        <a:t>education@tvc.texas.gov</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25340"/>
                  </a:ext>
                </a:extLst>
              </a:tr>
            </a:tbl>
          </a:graphicData>
        </a:graphic>
      </p:graphicFrame>
    </p:spTree>
    <p:extLst>
      <p:ext uri="{BB962C8B-B14F-4D97-AF65-F5344CB8AC3E}">
        <p14:creationId xmlns:p14="http://schemas.microsoft.com/office/powerpoint/2010/main" val="3203011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B234A17-DF86-49A9-8129-826530A9E93F}"/>
              </a:ext>
            </a:extLst>
          </p:cNvPr>
          <p:cNvGrpSpPr/>
          <p:nvPr/>
        </p:nvGrpSpPr>
        <p:grpSpPr>
          <a:xfrm>
            <a:off x="90792" y="85925"/>
            <a:ext cx="9883305" cy="7597305"/>
            <a:chOff x="42152" y="76197"/>
            <a:chExt cx="9883305" cy="7597305"/>
          </a:xfrm>
        </p:grpSpPr>
        <p:sp>
          <p:nvSpPr>
            <p:cNvPr id="4" name="Rectangle 3">
              <a:extLst>
                <a:ext uri="{FF2B5EF4-FFF2-40B4-BE49-F238E27FC236}">
                  <a16:creationId xmlns:a16="http://schemas.microsoft.com/office/drawing/2014/main" id="{F3042B9D-9039-4AB1-A70C-FFDF8B58CCD7}"/>
                </a:ext>
              </a:extLst>
            </p:cNvPr>
            <p:cNvSpPr/>
            <p:nvPr/>
          </p:nvSpPr>
          <p:spPr>
            <a:xfrm>
              <a:off x="42152" y="76197"/>
              <a:ext cx="9805481" cy="7519481"/>
            </a:xfrm>
            <a:prstGeom prst="rect">
              <a:avLst/>
            </a:prstGeom>
            <a:noFill/>
            <a:ln w="25400">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64E6BDA-4EC8-4DE4-9039-077D8342CA76}"/>
                </a:ext>
              </a:extLst>
            </p:cNvPr>
            <p:cNvSpPr/>
            <p:nvPr/>
          </p:nvSpPr>
          <p:spPr>
            <a:xfrm>
              <a:off x="119976" y="154021"/>
              <a:ext cx="9805481" cy="7519481"/>
            </a:xfrm>
            <a:prstGeom prst="rect">
              <a:avLst/>
            </a:prstGeom>
            <a:noFill/>
            <a:ln w="254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D05F126E-C32E-4B5B-BB30-DC8264260E41}"/>
              </a:ext>
            </a:extLst>
          </p:cNvPr>
          <p:cNvSpPr txBox="1"/>
          <p:nvPr/>
        </p:nvSpPr>
        <p:spPr>
          <a:xfrm>
            <a:off x="168616" y="6211325"/>
            <a:ext cx="2204933" cy="1384353"/>
          </a:xfrm>
          <a:prstGeom prst="rect">
            <a:avLst/>
          </a:prstGeom>
          <a:noFill/>
        </p:spPr>
        <p:txBody>
          <a:bodyPr wrap="square" rtlCol="0">
            <a:spAutoFit/>
          </a:bodyPr>
          <a:lstStyle/>
          <a:p>
            <a:pPr>
              <a:lnSpc>
                <a:spcPts val="2500"/>
              </a:lnSpc>
            </a:pPr>
            <a:endParaRPr lang="en-US" sz="3000" b="1" dirty="0">
              <a:latin typeface="Century Schoolbook" panose="02040604050505020304" pitchFamily="18" charset="0"/>
            </a:endParaRPr>
          </a:p>
          <a:p>
            <a:pPr>
              <a:lnSpc>
                <a:spcPts val="2500"/>
              </a:lnSpc>
            </a:pPr>
            <a:r>
              <a:rPr lang="en-US" sz="3000" b="1" dirty="0">
                <a:solidFill>
                  <a:srgbClr val="5C0000"/>
                </a:solidFill>
                <a:latin typeface="Century Schoolbook" panose="02040604050505020304" pitchFamily="18" charset="0"/>
              </a:rPr>
              <a:t>TVC</a:t>
            </a:r>
          </a:p>
          <a:p>
            <a:pPr>
              <a:lnSpc>
                <a:spcPts val="2500"/>
              </a:lnSpc>
            </a:pPr>
            <a:r>
              <a:rPr lang="en-US" sz="3000" b="1" dirty="0">
                <a:solidFill>
                  <a:srgbClr val="002368"/>
                </a:solidFill>
                <a:latin typeface="Century Schoolbook" panose="02040604050505020304" pitchFamily="18" charset="0"/>
              </a:rPr>
              <a:t>VETS</a:t>
            </a:r>
          </a:p>
          <a:p>
            <a:pPr>
              <a:lnSpc>
                <a:spcPts val="2500"/>
              </a:lnSpc>
            </a:pPr>
            <a:r>
              <a:rPr lang="en-US" sz="3000" b="1" dirty="0">
                <a:solidFill>
                  <a:srgbClr val="002368"/>
                </a:solidFill>
                <a:latin typeface="Century Schoolbook" panose="02040604050505020304" pitchFamily="18" charset="0"/>
              </a:rPr>
              <a:t>ED</a:t>
            </a:r>
          </a:p>
        </p:txBody>
      </p:sp>
      <p:sp>
        <p:nvSpPr>
          <p:cNvPr id="8" name="TextBox 7">
            <a:extLst>
              <a:ext uri="{FF2B5EF4-FFF2-40B4-BE49-F238E27FC236}">
                <a16:creationId xmlns:a16="http://schemas.microsoft.com/office/drawing/2014/main" id="{E1CADD9C-EC8E-4E61-A4F3-9E12064C6510}"/>
              </a:ext>
            </a:extLst>
          </p:cNvPr>
          <p:cNvSpPr txBox="1"/>
          <p:nvPr/>
        </p:nvSpPr>
        <p:spPr>
          <a:xfrm>
            <a:off x="2791834" y="1195156"/>
            <a:ext cx="4913110" cy="769441"/>
          </a:xfrm>
          <a:prstGeom prst="rect">
            <a:avLst/>
          </a:prstGeom>
          <a:solidFill>
            <a:schemeClr val="bg1"/>
          </a:solidFill>
          <a:ln w="3175">
            <a:solidFill>
              <a:srgbClr val="DDDDDD"/>
            </a:solidFill>
          </a:ln>
        </p:spPr>
        <p:txBody>
          <a:bodyPr wrap="square" rtlCol="0">
            <a:spAutoFit/>
          </a:bodyPr>
          <a:lstStyle/>
          <a:p>
            <a:pPr algn="ctr"/>
            <a:r>
              <a:rPr lang="en-US" sz="2200" dirty="0"/>
              <a:t>What we do as the State Approving Agency (SAA)</a:t>
            </a:r>
          </a:p>
        </p:txBody>
      </p:sp>
      <p:sp>
        <p:nvSpPr>
          <p:cNvPr id="14" name="TextBox 13">
            <a:extLst>
              <a:ext uri="{FF2B5EF4-FFF2-40B4-BE49-F238E27FC236}">
                <a16:creationId xmlns:a16="http://schemas.microsoft.com/office/drawing/2014/main" id="{24F133DE-B0E2-4F9C-A5BD-C249BEC82AE5}"/>
              </a:ext>
            </a:extLst>
          </p:cNvPr>
          <p:cNvSpPr txBox="1"/>
          <p:nvPr/>
        </p:nvSpPr>
        <p:spPr>
          <a:xfrm>
            <a:off x="891542" y="2630827"/>
            <a:ext cx="8713694" cy="2585323"/>
          </a:xfrm>
          <a:prstGeom prst="rect">
            <a:avLst/>
          </a:prstGeom>
          <a:noFill/>
        </p:spPr>
        <p:txBody>
          <a:bodyPr wrap="square" rtlCol="0">
            <a:spAutoFit/>
          </a:bodyPr>
          <a:lstStyle/>
          <a:p>
            <a:pPr marL="285750" indent="-285750" algn="ctr">
              <a:buFont typeface="Arial" panose="020B0604020202020204" pitchFamily="34" charset="0"/>
              <a:buChar char="•"/>
            </a:pPr>
            <a:endParaRPr lang="en-US" b="1" dirty="0"/>
          </a:p>
          <a:p>
            <a:r>
              <a:rPr lang="en-US" dirty="0"/>
              <a:t>1. Review, Evaluate, and Approve Quality Programs of Education/Training.</a:t>
            </a:r>
          </a:p>
          <a:p>
            <a:pPr marL="285750" indent="-285750">
              <a:buFont typeface="Arial" panose="020B0604020202020204" pitchFamily="34" charset="0"/>
              <a:buChar char="•"/>
            </a:pPr>
            <a:endParaRPr lang="en-US" dirty="0"/>
          </a:p>
          <a:p>
            <a:r>
              <a:rPr lang="en-US" dirty="0"/>
              <a:t>2. Promote and Safeguard Quality Education/Training for Veterans and Eligible Persons.</a:t>
            </a:r>
          </a:p>
          <a:p>
            <a:pPr marL="285750" indent="-285750">
              <a:buFont typeface="Arial" panose="020B0604020202020204" pitchFamily="34" charset="0"/>
              <a:buChar char="•"/>
            </a:pPr>
            <a:endParaRPr lang="en-US" dirty="0"/>
          </a:p>
          <a:p>
            <a:r>
              <a:rPr lang="en-US" dirty="0"/>
              <a:t>3. Protect the Integrity of the GI Bill®.</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i="1" dirty="0">
              <a:solidFill>
                <a:srgbClr val="003399"/>
              </a:solidFill>
            </a:endParaRPr>
          </a:p>
        </p:txBody>
      </p:sp>
    </p:spTree>
    <p:extLst>
      <p:ext uri="{BB962C8B-B14F-4D97-AF65-F5344CB8AC3E}">
        <p14:creationId xmlns:p14="http://schemas.microsoft.com/office/powerpoint/2010/main" val="3810624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B234A17-DF86-49A9-8129-826530A9E93F}"/>
              </a:ext>
            </a:extLst>
          </p:cNvPr>
          <p:cNvGrpSpPr/>
          <p:nvPr/>
        </p:nvGrpSpPr>
        <p:grpSpPr>
          <a:xfrm>
            <a:off x="90792" y="85925"/>
            <a:ext cx="9883305" cy="7597305"/>
            <a:chOff x="42152" y="76197"/>
            <a:chExt cx="9883305" cy="7597305"/>
          </a:xfrm>
        </p:grpSpPr>
        <p:sp>
          <p:nvSpPr>
            <p:cNvPr id="4" name="Rectangle 3">
              <a:extLst>
                <a:ext uri="{FF2B5EF4-FFF2-40B4-BE49-F238E27FC236}">
                  <a16:creationId xmlns:a16="http://schemas.microsoft.com/office/drawing/2014/main" id="{F3042B9D-9039-4AB1-A70C-FFDF8B58CCD7}"/>
                </a:ext>
              </a:extLst>
            </p:cNvPr>
            <p:cNvSpPr/>
            <p:nvPr/>
          </p:nvSpPr>
          <p:spPr>
            <a:xfrm>
              <a:off x="42152" y="76197"/>
              <a:ext cx="9805481" cy="7519481"/>
            </a:xfrm>
            <a:prstGeom prst="rect">
              <a:avLst/>
            </a:prstGeom>
            <a:noFill/>
            <a:ln w="25400">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64E6BDA-4EC8-4DE4-9039-077D8342CA76}"/>
                </a:ext>
              </a:extLst>
            </p:cNvPr>
            <p:cNvSpPr/>
            <p:nvPr/>
          </p:nvSpPr>
          <p:spPr>
            <a:xfrm>
              <a:off x="119976" y="154021"/>
              <a:ext cx="9805481" cy="7519481"/>
            </a:xfrm>
            <a:prstGeom prst="rect">
              <a:avLst/>
            </a:prstGeom>
            <a:noFill/>
            <a:ln w="254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D05F126E-C32E-4B5B-BB30-DC8264260E41}"/>
              </a:ext>
            </a:extLst>
          </p:cNvPr>
          <p:cNvSpPr txBox="1"/>
          <p:nvPr/>
        </p:nvSpPr>
        <p:spPr>
          <a:xfrm>
            <a:off x="168616" y="6211325"/>
            <a:ext cx="2204933" cy="1384353"/>
          </a:xfrm>
          <a:prstGeom prst="rect">
            <a:avLst/>
          </a:prstGeom>
          <a:noFill/>
        </p:spPr>
        <p:txBody>
          <a:bodyPr wrap="square" rtlCol="0">
            <a:spAutoFit/>
          </a:bodyPr>
          <a:lstStyle/>
          <a:p>
            <a:pPr>
              <a:lnSpc>
                <a:spcPts val="2500"/>
              </a:lnSpc>
            </a:pPr>
            <a:endParaRPr lang="en-US" sz="3000" b="1" dirty="0">
              <a:latin typeface="Century Schoolbook" panose="02040604050505020304" pitchFamily="18" charset="0"/>
            </a:endParaRPr>
          </a:p>
          <a:p>
            <a:pPr>
              <a:lnSpc>
                <a:spcPts val="2500"/>
              </a:lnSpc>
            </a:pPr>
            <a:r>
              <a:rPr lang="en-US" sz="3000" b="1" dirty="0">
                <a:solidFill>
                  <a:srgbClr val="5C0000"/>
                </a:solidFill>
                <a:latin typeface="Century Schoolbook" panose="02040604050505020304" pitchFamily="18" charset="0"/>
              </a:rPr>
              <a:t>TVC</a:t>
            </a:r>
          </a:p>
          <a:p>
            <a:pPr>
              <a:lnSpc>
                <a:spcPts val="2500"/>
              </a:lnSpc>
            </a:pPr>
            <a:r>
              <a:rPr lang="en-US" sz="3000" b="1" dirty="0">
                <a:solidFill>
                  <a:srgbClr val="002368"/>
                </a:solidFill>
                <a:latin typeface="Century Schoolbook" panose="02040604050505020304" pitchFamily="18" charset="0"/>
              </a:rPr>
              <a:t>VETS</a:t>
            </a:r>
          </a:p>
          <a:p>
            <a:pPr>
              <a:lnSpc>
                <a:spcPts val="2500"/>
              </a:lnSpc>
            </a:pPr>
            <a:r>
              <a:rPr lang="en-US" sz="3000" b="1" dirty="0">
                <a:solidFill>
                  <a:srgbClr val="002368"/>
                </a:solidFill>
                <a:latin typeface="Century Schoolbook" panose="02040604050505020304" pitchFamily="18" charset="0"/>
              </a:rPr>
              <a:t>ED</a:t>
            </a:r>
          </a:p>
        </p:txBody>
      </p:sp>
      <p:sp>
        <p:nvSpPr>
          <p:cNvPr id="8" name="TextBox 7">
            <a:extLst>
              <a:ext uri="{FF2B5EF4-FFF2-40B4-BE49-F238E27FC236}">
                <a16:creationId xmlns:a16="http://schemas.microsoft.com/office/drawing/2014/main" id="{E1CADD9C-EC8E-4E61-A4F3-9E12064C6510}"/>
              </a:ext>
            </a:extLst>
          </p:cNvPr>
          <p:cNvSpPr txBox="1"/>
          <p:nvPr/>
        </p:nvSpPr>
        <p:spPr>
          <a:xfrm>
            <a:off x="2791834" y="512598"/>
            <a:ext cx="4484452" cy="430887"/>
          </a:xfrm>
          <a:prstGeom prst="rect">
            <a:avLst/>
          </a:prstGeom>
          <a:solidFill>
            <a:schemeClr val="bg1"/>
          </a:solidFill>
          <a:ln w="3175">
            <a:solidFill>
              <a:srgbClr val="DDDDDD"/>
            </a:solidFill>
          </a:ln>
        </p:spPr>
        <p:txBody>
          <a:bodyPr wrap="square" rtlCol="0">
            <a:spAutoFit/>
          </a:bodyPr>
          <a:lstStyle/>
          <a:p>
            <a:pPr algn="ctr"/>
            <a:r>
              <a:rPr lang="en-US" sz="2200" dirty="0"/>
              <a:t>Our Core Functions</a:t>
            </a:r>
          </a:p>
        </p:txBody>
      </p:sp>
      <p:sp>
        <p:nvSpPr>
          <p:cNvPr id="14" name="TextBox 13">
            <a:extLst>
              <a:ext uri="{FF2B5EF4-FFF2-40B4-BE49-F238E27FC236}">
                <a16:creationId xmlns:a16="http://schemas.microsoft.com/office/drawing/2014/main" id="{24F133DE-B0E2-4F9C-A5BD-C249BEC82AE5}"/>
              </a:ext>
            </a:extLst>
          </p:cNvPr>
          <p:cNvSpPr txBox="1"/>
          <p:nvPr/>
        </p:nvSpPr>
        <p:spPr>
          <a:xfrm>
            <a:off x="1029912" y="1970793"/>
            <a:ext cx="8713694" cy="3195747"/>
          </a:xfrm>
          <a:prstGeom prst="rect">
            <a:avLst/>
          </a:prstGeom>
          <a:noFill/>
        </p:spPr>
        <p:txBody>
          <a:bodyPr wrap="square" rtlCol="0">
            <a:spAutoFit/>
          </a:bodyPr>
          <a:lstStyle/>
          <a:p>
            <a:pPr algn="ctr"/>
            <a:r>
              <a:rPr lang="en-US" sz="2000" b="1" dirty="0"/>
              <a:t> </a:t>
            </a:r>
          </a:p>
          <a:p>
            <a:pPr marL="285750" indent="-285750" algn="ctr">
              <a:buFont typeface="Arial" panose="020B0604020202020204" pitchFamily="34" charset="0"/>
              <a:buChar char="•"/>
            </a:pPr>
            <a:endParaRPr lang="en-US" b="1" dirty="0"/>
          </a:p>
          <a:p>
            <a:pPr marL="285750" indent="-285750">
              <a:buFont typeface="Arial" panose="020B0604020202020204" pitchFamily="34" charset="0"/>
              <a:buChar char="•"/>
            </a:pPr>
            <a:r>
              <a:rPr lang="en-US" dirty="0"/>
              <a:t>Program Approvals (we approve programs not facilities)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Facility Visits (RBS/TRBR)</a:t>
            </a:r>
            <a:endParaRPr lang="en-US" sz="1400" i="1"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Technical Assistance (phone, Teams, Zoom, in person, or email)</a:t>
            </a:r>
          </a:p>
          <a:p>
            <a:endParaRPr lang="en-US" dirty="0"/>
          </a:p>
          <a:p>
            <a:pPr marL="285750" indent="-285750">
              <a:spcAft>
                <a:spcPts val="200"/>
              </a:spcAft>
              <a:buFont typeface="Arial" panose="020B0604020202020204" pitchFamily="34" charset="0"/>
              <a:buChar char="•"/>
            </a:pPr>
            <a:r>
              <a:rPr lang="en-US" dirty="0"/>
              <a:t>Outreach Activities</a:t>
            </a:r>
          </a:p>
          <a:p>
            <a:pPr marL="285750" indent="-285750" algn="ctr">
              <a:buFont typeface="Arial" panose="020B0604020202020204" pitchFamily="34" charset="0"/>
              <a:buChar char="•"/>
            </a:pPr>
            <a:endParaRPr lang="en-US" b="1" dirty="0"/>
          </a:p>
          <a:p>
            <a:pPr marL="285750" indent="-285750" algn="ctr">
              <a:buFont typeface="Arial" panose="020B0604020202020204" pitchFamily="34" charset="0"/>
              <a:buChar char="•"/>
            </a:pPr>
            <a:endParaRPr lang="en-US" b="1" dirty="0"/>
          </a:p>
        </p:txBody>
      </p:sp>
    </p:spTree>
    <p:extLst>
      <p:ext uri="{BB962C8B-B14F-4D97-AF65-F5344CB8AC3E}">
        <p14:creationId xmlns:p14="http://schemas.microsoft.com/office/powerpoint/2010/main" val="4106646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B234A17-DF86-49A9-8129-826530A9E93F}"/>
              </a:ext>
            </a:extLst>
          </p:cNvPr>
          <p:cNvGrpSpPr/>
          <p:nvPr/>
        </p:nvGrpSpPr>
        <p:grpSpPr>
          <a:xfrm>
            <a:off x="90792" y="85925"/>
            <a:ext cx="9883305" cy="7597305"/>
            <a:chOff x="42152" y="76197"/>
            <a:chExt cx="9883305" cy="7597305"/>
          </a:xfrm>
        </p:grpSpPr>
        <p:sp>
          <p:nvSpPr>
            <p:cNvPr id="4" name="Rectangle 3">
              <a:extLst>
                <a:ext uri="{FF2B5EF4-FFF2-40B4-BE49-F238E27FC236}">
                  <a16:creationId xmlns:a16="http://schemas.microsoft.com/office/drawing/2014/main" id="{F3042B9D-9039-4AB1-A70C-FFDF8B58CCD7}"/>
                </a:ext>
              </a:extLst>
            </p:cNvPr>
            <p:cNvSpPr/>
            <p:nvPr/>
          </p:nvSpPr>
          <p:spPr>
            <a:xfrm>
              <a:off x="42152" y="76197"/>
              <a:ext cx="9805481" cy="7519481"/>
            </a:xfrm>
            <a:prstGeom prst="rect">
              <a:avLst/>
            </a:prstGeom>
            <a:noFill/>
            <a:ln w="25400">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64E6BDA-4EC8-4DE4-9039-077D8342CA76}"/>
                </a:ext>
              </a:extLst>
            </p:cNvPr>
            <p:cNvSpPr/>
            <p:nvPr/>
          </p:nvSpPr>
          <p:spPr>
            <a:xfrm>
              <a:off x="119976" y="154021"/>
              <a:ext cx="9805481" cy="7519481"/>
            </a:xfrm>
            <a:prstGeom prst="rect">
              <a:avLst/>
            </a:prstGeom>
            <a:noFill/>
            <a:ln w="254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D05F126E-C32E-4B5B-BB30-DC8264260E41}"/>
              </a:ext>
            </a:extLst>
          </p:cNvPr>
          <p:cNvSpPr txBox="1"/>
          <p:nvPr/>
        </p:nvSpPr>
        <p:spPr>
          <a:xfrm>
            <a:off x="168616" y="6211325"/>
            <a:ext cx="2204933" cy="1384353"/>
          </a:xfrm>
          <a:prstGeom prst="rect">
            <a:avLst/>
          </a:prstGeom>
          <a:noFill/>
        </p:spPr>
        <p:txBody>
          <a:bodyPr wrap="square" rtlCol="0">
            <a:spAutoFit/>
          </a:bodyPr>
          <a:lstStyle/>
          <a:p>
            <a:pPr>
              <a:lnSpc>
                <a:spcPts val="2500"/>
              </a:lnSpc>
            </a:pPr>
            <a:endParaRPr lang="en-US" sz="3000" b="1" dirty="0">
              <a:latin typeface="Century Schoolbook" panose="02040604050505020304" pitchFamily="18" charset="0"/>
            </a:endParaRPr>
          </a:p>
          <a:p>
            <a:pPr>
              <a:lnSpc>
                <a:spcPts val="2500"/>
              </a:lnSpc>
            </a:pPr>
            <a:r>
              <a:rPr lang="en-US" sz="3000" b="1" dirty="0">
                <a:solidFill>
                  <a:srgbClr val="5C0000"/>
                </a:solidFill>
                <a:latin typeface="Century Schoolbook" panose="02040604050505020304" pitchFamily="18" charset="0"/>
              </a:rPr>
              <a:t>TVC</a:t>
            </a:r>
          </a:p>
          <a:p>
            <a:pPr>
              <a:lnSpc>
                <a:spcPts val="2500"/>
              </a:lnSpc>
            </a:pPr>
            <a:r>
              <a:rPr lang="en-US" sz="3000" b="1" dirty="0">
                <a:solidFill>
                  <a:srgbClr val="002368"/>
                </a:solidFill>
                <a:latin typeface="Century Schoolbook" panose="02040604050505020304" pitchFamily="18" charset="0"/>
              </a:rPr>
              <a:t>VETS</a:t>
            </a:r>
          </a:p>
          <a:p>
            <a:pPr>
              <a:lnSpc>
                <a:spcPts val="2500"/>
              </a:lnSpc>
            </a:pPr>
            <a:r>
              <a:rPr lang="en-US" sz="3000" b="1" dirty="0">
                <a:solidFill>
                  <a:srgbClr val="002368"/>
                </a:solidFill>
                <a:latin typeface="Century Schoolbook" panose="02040604050505020304" pitchFamily="18" charset="0"/>
              </a:rPr>
              <a:t>ED</a:t>
            </a:r>
          </a:p>
        </p:txBody>
      </p:sp>
      <p:sp>
        <p:nvSpPr>
          <p:cNvPr id="8" name="TextBox 7">
            <a:extLst>
              <a:ext uri="{FF2B5EF4-FFF2-40B4-BE49-F238E27FC236}">
                <a16:creationId xmlns:a16="http://schemas.microsoft.com/office/drawing/2014/main" id="{E1CADD9C-EC8E-4E61-A4F3-9E12064C6510}"/>
              </a:ext>
            </a:extLst>
          </p:cNvPr>
          <p:cNvSpPr txBox="1"/>
          <p:nvPr/>
        </p:nvSpPr>
        <p:spPr>
          <a:xfrm>
            <a:off x="2791834" y="512598"/>
            <a:ext cx="4484452" cy="769441"/>
          </a:xfrm>
          <a:prstGeom prst="rect">
            <a:avLst/>
          </a:prstGeom>
          <a:solidFill>
            <a:schemeClr val="bg1"/>
          </a:solidFill>
          <a:ln w="3175">
            <a:solidFill>
              <a:srgbClr val="DDDDDD"/>
            </a:solidFill>
          </a:ln>
        </p:spPr>
        <p:txBody>
          <a:bodyPr wrap="square" rtlCol="0">
            <a:spAutoFit/>
          </a:bodyPr>
          <a:lstStyle/>
          <a:p>
            <a:pPr algn="ctr"/>
            <a:r>
              <a:rPr lang="en-US" sz="2200" dirty="0"/>
              <a:t>The Approval Process</a:t>
            </a:r>
          </a:p>
          <a:p>
            <a:pPr algn="ctr"/>
            <a:r>
              <a:rPr lang="en-US" sz="2200" dirty="0"/>
              <a:t> </a:t>
            </a:r>
          </a:p>
        </p:txBody>
      </p:sp>
      <p:sp>
        <p:nvSpPr>
          <p:cNvPr id="14" name="TextBox 13">
            <a:extLst>
              <a:ext uri="{FF2B5EF4-FFF2-40B4-BE49-F238E27FC236}">
                <a16:creationId xmlns:a16="http://schemas.microsoft.com/office/drawing/2014/main" id="{24F133DE-B0E2-4F9C-A5BD-C249BEC82AE5}"/>
              </a:ext>
            </a:extLst>
          </p:cNvPr>
          <p:cNvSpPr txBox="1"/>
          <p:nvPr/>
        </p:nvSpPr>
        <p:spPr>
          <a:xfrm>
            <a:off x="1259118" y="1185221"/>
            <a:ext cx="7624476" cy="6186309"/>
          </a:xfrm>
          <a:prstGeom prst="rect">
            <a:avLst/>
          </a:prstGeom>
          <a:noFill/>
        </p:spPr>
        <p:txBody>
          <a:bodyPr wrap="square" rtlCol="0">
            <a:spAutoFit/>
          </a:bodyPr>
          <a:lstStyle/>
          <a:p>
            <a:pPr algn="ctr"/>
            <a:endParaRPr lang="en-US" b="1" dirty="0"/>
          </a:p>
          <a:p>
            <a:pPr marL="285750" indent="-285750">
              <a:buFont typeface="Arial" panose="020B0604020202020204" pitchFamily="34" charset="0"/>
              <a:buChar char="•"/>
            </a:pPr>
            <a:r>
              <a:rPr lang="en-US" dirty="0"/>
              <a:t>Fully Completed Application Including any necessary VA Forms.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Program Inventory Form (Our Excel Sheet ONLY, do not submit a homegrown product or make changes to our sheet).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Current Catalog, Student Handbook, and &amp; Addenda Materials. If not located within the above documents submit(s):</a:t>
            </a:r>
          </a:p>
          <a:p>
            <a:pPr marL="742950" lvl="1" indent="-285750">
              <a:buFont typeface="Arial" panose="020B0604020202020204" pitchFamily="34" charset="0"/>
              <a:buChar char="•"/>
            </a:pPr>
            <a:r>
              <a:rPr lang="en-US" dirty="0"/>
              <a:t>Academic Calendar</a:t>
            </a:r>
          </a:p>
          <a:p>
            <a:pPr marL="742950" lvl="1" indent="-285750">
              <a:buFont typeface="Arial" panose="020B0604020202020204" pitchFamily="34" charset="0"/>
              <a:buChar char="•"/>
            </a:pPr>
            <a:r>
              <a:rPr lang="en-US" dirty="0"/>
              <a:t>Policies </a:t>
            </a:r>
          </a:p>
          <a:p>
            <a:pPr marL="742950" lvl="1" indent="-285750">
              <a:buFont typeface="Arial" panose="020B0604020202020204" pitchFamily="34" charset="0"/>
              <a:buChar char="•"/>
            </a:pPr>
            <a:r>
              <a:rPr lang="en-US" dirty="0"/>
              <a:t>Programs and Course Descriptions</a:t>
            </a:r>
          </a:p>
          <a:p>
            <a:pPr marL="742950" lvl="1" indent="-285750">
              <a:buFont typeface="Arial" panose="020B0604020202020204" pitchFamily="34" charset="0"/>
              <a:buChar char="•"/>
            </a:pPr>
            <a:r>
              <a:rPr lang="en-US" dirty="0"/>
              <a:t>Administrative Personnel and Faculty Information</a:t>
            </a:r>
          </a:p>
          <a:p>
            <a:pPr marL="742950" lvl="1" indent="-285750">
              <a:buFont typeface="Arial" panose="020B0604020202020204" pitchFamily="34" charset="0"/>
              <a:buChar char="•"/>
            </a:pPr>
            <a:r>
              <a:rPr lang="en-US" dirty="0"/>
              <a:t>Accreditation and State Regulatory Information</a:t>
            </a:r>
          </a:p>
          <a:p>
            <a:pPr marL="742950" lvl="1" indent="-285750">
              <a:buFont typeface="Arial" panose="020B0604020202020204" pitchFamily="34" charset="0"/>
              <a:buChar char="•"/>
            </a:pPr>
            <a:r>
              <a:rPr lang="en-US" dirty="0"/>
              <a:t>Marketing Materials</a:t>
            </a:r>
          </a:p>
          <a:p>
            <a:pPr marL="742950" lvl="1" indent="-285750">
              <a:buFont typeface="Arial" panose="020B0604020202020204" pitchFamily="34" charset="0"/>
              <a:buChar char="•"/>
            </a:pPr>
            <a:r>
              <a:rPr lang="en-US" dirty="0"/>
              <a:t>Faculty List</a:t>
            </a:r>
          </a:p>
          <a:p>
            <a:pPr marL="285750" indent="-285750">
              <a:buFont typeface="Arial" panose="020B0604020202020204" pitchFamily="34" charset="0"/>
              <a:buChar char="•"/>
            </a:pPr>
            <a:endParaRPr lang="en-US" dirty="0"/>
          </a:p>
          <a:p>
            <a:pPr lvl="1"/>
            <a:endParaRPr lang="en-US" dirty="0"/>
          </a:p>
          <a:p>
            <a:endParaRPr lang="en-US" dirty="0"/>
          </a:p>
          <a:p>
            <a:pPr marL="285750" indent="-285750">
              <a:buFont typeface="Arial" panose="020B0604020202020204" pitchFamily="34" charset="0"/>
              <a:buChar char="•"/>
            </a:pPr>
            <a:endParaRPr lang="en-US" dirty="0"/>
          </a:p>
          <a:p>
            <a:r>
              <a:rPr lang="en-US" i="1" dirty="0">
                <a:solidFill>
                  <a:srgbClr val="003399"/>
                </a:solidFill>
              </a:rPr>
              <a:t>								</a:t>
            </a:r>
            <a:endParaRPr lang="en-US" dirty="0"/>
          </a:p>
          <a:p>
            <a:pPr marL="285750" indent="-285750" algn="ctr">
              <a:buFont typeface="Arial" panose="020B0604020202020204" pitchFamily="34" charset="0"/>
              <a:buChar char="•"/>
            </a:pPr>
            <a:endParaRPr lang="en-US" b="1" dirty="0"/>
          </a:p>
          <a:p>
            <a:pPr marL="285750" indent="-285750" algn="ctr">
              <a:buFont typeface="Arial" panose="020B0604020202020204" pitchFamily="34" charset="0"/>
              <a:buChar char="•"/>
            </a:pPr>
            <a:endParaRPr lang="en-US" b="1" dirty="0"/>
          </a:p>
        </p:txBody>
      </p:sp>
    </p:spTree>
    <p:extLst>
      <p:ext uri="{BB962C8B-B14F-4D97-AF65-F5344CB8AC3E}">
        <p14:creationId xmlns:p14="http://schemas.microsoft.com/office/powerpoint/2010/main" val="42011348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New TVC 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TVC Template" id="{0EAF9DB5-C90A-4FD9-A901-2BE50C7E01C1}" vid="{0C8C48D8-02D3-44E2-B9F9-8BC30AD5222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1121</TotalTime>
  <Words>1427</Words>
  <Application>Microsoft Office PowerPoint</Application>
  <PresentationFormat>Custom</PresentationFormat>
  <Paragraphs>278</Paragraphs>
  <Slides>19</Slides>
  <Notes>2</Notes>
  <HiddenSlides>0</HiddenSlides>
  <MMClips>0</MMClips>
  <ScaleCrop>false</ScaleCrop>
  <HeadingPairs>
    <vt:vector size="8" baseType="variant">
      <vt:variant>
        <vt:lpstr>Fonts Used</vt:lpstr>
      </vt:variant>
      <vt:variant>
        <vt:i4>8</vt:i4>
      </vt:variant>
      <vt:variant>
        <vt:lpstr>Theme</vt:lpstr>
      </vt:variant>
      <vt:variant>
        <vt:i4>2</vt:i4>
      </vt:variant>
      <vt:variant>
        <vt:lpstr>Links</vt:lpstr>
      </vt:variant>
      <vt:variant>
        <vt:i4>1</vt:i4>
      </vt:variant>
      <vt:variant>
        <vt:lpstr>Slide Titles</vt:lpstr>
      </vt:variant>
      <vt:variant>
        <vt:i4>19</vt:i4>
      </vt:variant>
    </vt:vector>
  </HeadingPairs>
  <TitlesOfParts>
    <vt:vector size="30" baseType="lpstr">
      <vt:lpstr>Arial</vt:lpstr>
      <vt:lpstr>Calibri</vt:lpstr>
      <vt:lpstr>Calibri Light</vt:lpstr>
      <vt:lpstr>Century Schoolbook</vt:lpstr>
      <vt:lpstr>Courier New</vt:lpstr>
      <vt:lpstr>Montserrat</vt:lpstr>
      <vt:lpstr>Verdana</vt:lpstr>
      <vt:lpstr>Wingdings</vt:lpstr>
      <vt:lpstr>Office Theme</vt:lpstr>
      <vt:lpstr>New TVC Template</vt:lpstr>
      <vt:lpstr>file:///C:\Users\chris.garcia\Desktop\Program%20Inventory%20Spreadsheet_a-o%2013%20Feb%2023.xlsx</vt:lpstr>
      <vt:lpstr>Texas Veterans Commission</vt:lpstr>
      <vt:lpstr>Veterans Education Department</vt:lpstr>
      <vt:lpstr>Approvals-Chris Garcia, Supervisor</vt:lpstr>
      <vt:lpstr>Compliance-Linda Alexander, Supervisor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Risk-based Surveys </vt:lpstr>
      <vt:lpstr>Common Discrepancies</vt:lpstr>
      <vt:lpstr>  Enrollment Manager Questions  ELR: EDU.VBAWAC@va.gov  1-888-442-4551  Ask.va.gov</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Judy Schuler</dc:creator>
  <cp:lastModifiedBy>Chris Garcia</cp:lastModifiedBy>
  <cp:revision>161</cp:revision>
  <dcterms:created xsi:type="dcterms:W3CDTF">2022-11-01T23:18:05Z</dcterms:created>
  <dcterms:modified xsi:type="dcterms:W3CDTF">2023-10-24T21:33:35Z</dcterms:modified>
</cp:coreProperties>
</file>