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1" r:id="rId2"/>
    <p:sldId id="293" r:id="rId3"/>
    <p:sldId id="292" r:id="rId4"/>
    <p:sldId id="294" r:id="rId5"/>
    <p:sldId id="295" r:id="rId6"/>
    <p:sldId id="296" r:id="rId7"/>
    <p:sldId id="298" r:id="rId8"/>
    <p:sldId id="297" r:id="rId9"/>
    <p:sldId id="301" r:id="rId10"/>
    <p:sldId id="300" r:id="rId11"/>
    <p:sldId id="303" r:id="rId12"/>
    <p:sldId id="304" r:id="rId13"/>
    <p:sldId id="305" r:id="rId14"/>
    <p:sldId id="306" r:id="rId15"/>
    <p:sldId id="262" r:id="rId16"/>
    <p:sldId id="2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8"/>
    <a:srgbClr val="F57E1D"/>
    <a:srgbClr val="ED7D31"/>
    <a:srgbClr val="000000"/>
    <a:srgbClr val="FFFFFF"/>
    <a:srgbClr val="0064B1"/>
    <a:srgbClr val="6E8553"/>
    <a:srgbClr val="000066"/>
    <a:srgbClr val="005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126"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6912F-5E59-4EC5-9079-1F8AAC2542ED}"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F3E09-775E-446B-9DF2-F4DF098383AB}" type="slidenum">
              <a:rPr lang="en-US" smtClean="0"/>
              <a:t>‹#›</a:t>
            </a:fld>
            <a:endParaRPr lang="en-US"/>
          </a:p>
        </p:txBody>
      </p:sp>
    </p:spTree>
    <p:extLst>
      <p:ext uri="{BB962C8B-B14F-4D97-AF65-F5344CB8AC3E}">
        <p14:creationId xmlns:p14="http://schemas.microsoft.com/office/powerpoint/2010/main" val="47824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0C5E2-78CD-F746-9BAF-2B89BCAF7EBF}" type="slidenum">
              <a:rPr lang="en-US" smtClean="0"/>
              <a:t>15</a:t>
            </a:fld>
            <a:endParaRPr lang="en-US"/>
          </a:p>
        </p:txBody>
      </p:sp>
    </p:spTree>
    <p:extLst>
      <p:ext uri="{BB962C8B-B14F-4D97-AF65-F5344CB8AC3E}">
        <p14:creationId xmlns:p14="http://schemas.microsoft.com/office/powerpoint/2010/main" val="212510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FDDB-BF1D-F44C-4E79-17459E4DC9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ADAE19-8659-0F33-6AA8-83E89C95A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2261F-92C4-EA4B-8EA2-BFD8A5A4E764}"/>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5" name="Footer Placeholder 4">
            <a:extLst>
              <a:ext uri="{FF2B5EF4-FFF2-40B4-BE49-F238E27FC236}">
                <a16:creationId xmlns:a16="http://schemas.microsoft.com/office/drawing/2014/main" id="{E6D8DCFE-E3BC-819D-7523-79B32ABC4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A9854-807C-B5D6-70B9-E45CD52CAA53}"/>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416344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17EF-EC97-C930-3B2E-B09499F9C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26ED69-3291-C21E-5CB4-8071021257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58011-8814-4290-9E0F-8B62E56B82E6}"/>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5" name="Footer Placeholder 4">
            <a:extLst>
              <a:ext uri="{FF2B5EF4-FFF2-40B4-BE49-F238E27FC236}">
                <a16:creationId xmlns:a16="http://schemas.microsoft.com/office/drawing/2014/main" id="{34621FC9-0102-6D48-138C-30371975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88F41-63C3-3E7D-ED4D-7A205900084A}"/>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341624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0361D5-4E79-2611-BCA6-9670026CA3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7543-07F8-48B6-34E3-3CB2015F76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327CA-3A49-5562-933E-CBA4836EBE5A}"/>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5" name="Footer Placeholder 4">
            <a:extLst>
              <a:ext uri="{FF2B5EF4-FFF2-40B4-BE49-F238E27FC236}">
                <a16:creationId xmlns:a16="http://schemas.microsoft.com/office/drawing/2014/main" id="{8FF93AA6-1BE6-36A4-C1C0-2BB8370C7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9B74E-009A-0A04-223D-148FA2D523B5}"/>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316171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88B4A6B9-381D-5D40-84AC-41D60C0A034D}"/>
              </a:ext>
            </a:extLst>
          </p:cNvPr>
          <p:cNvSpPr>
            <a:spLocks noGrp="1"/>
          </p:cNvSpPr>
          <p:nvPr>
            <p:ph type="title"/>
          </p:nvPr>
        </p:nvSpPr>
        <p:spPr>
          <a:xfrm>
            <a:off x="609600" y="318665"/>
            <a:ext cx="10972800" cy="1143000"/>
          </a:xfrm>
        </p:spPr>
        <p:txBody>
          <a:bodyPr>
            <a:normAutofit/>
          </a:bodyPr>
          <a:lstStyle>
            <a:lvl1pPr>
              <a:defRPr sz="4267">
                <a:latin typeface="Lato" panose="020F0502020204030203" pitchFamily="34" charset="0"/>
                <a:cs typeface="Lato" panose="020F0502020204030203" pitchFamily="34" charset="0"/>
              </a:defRPr>
            </a:lvl1pPr>
          </a:lstStyle>
          <a:p>
            <a:r>
              <a:rPr lang="en-US" dirty="0"/>
              <a:t>Click to edit Master title style</a:t>
            </a:r>
          </a:p>
        </p:txBody>
      </p:sp>
      <p:sp>
        <p:nvSpPr>
          <p:cNvPr id="5" name="H2 Subtitle">
            <a:extLst>
              <a:ext uri="{FF2B5EF4-FFF2-40B4-BE49-F238E27FC236}">
                <a16:creationId xmlns:a16="http://schemas.microsoft.com/office/drawing/2014/main" id="{5B196C90-74A6-5E42-A204-A1E0DBCB6799}"/>
              </a:ext>
            </a:extLst>
          </p:cNvPr>
          <p:cNvSpPr>
            <a:spLocks noGrp="1"/>
          </p:cNvSpPr>
          <p:nvPr>
            <p:ph sz="quarter" idx="10" hasCustomPrompt="1"/>
          </p:nvPr>
        </p:nvSpPr>
        <p:spPr>
          <a:xfrm>
            <a:off x="609600" y="1116753"/>
            <a:ext cx="10972800" cy="451275"/>
          </a:xfrm>
        </p:spPr>
        <p:txBody>
          <a:bodyPr>
            <a:noAutofit/>
          </a:bodyPr>
          <a:lstStyle>
            <a:lvl1pPr marL="0" indent="0" algn="ctr">
              <a:buNone/>
              <a:defRPr sz="2667">
                <a:solidFill>
                  <a:srgbClr val="00599B"/>
                </a:solidFill>
                <a:latin typeface="Lato" panose="020F0502020204030203" pitchFamily="34" charset="0"/>
                <a:cs typeface="Lato" panose="020F0502020204030203" pitchFamily="34" charset="0"/>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dirty="0"/>
              <a:t>Subtitle</a:t>
            </a:r>
          </a:p>
        </p:txBody>
      </p:sp>
      <p:sp>
        <p:nvSpPr>
          <p:cNvPr id="6" name="Body Content">
            <a:extLst>
              <a:ext uri="{FF2B5EF4-FFF2-40B4-BE49-F238E27FC236}">
                <a16:creationId xmlns:a16="http://schemas.microsoft.com/office/drawing/2014/main" id="{4F275BD8-ECF8-F54B-B4E2-A66F7AB27D86}"/>
              </a:ext>
            </a:extLst>
          </p:cNvPr>
          <p:cNvSpPr>
            <a:spLocks noGrp="1"/>
          </p:cNvSpPr>
          <p:nvPr>
            <p:ph sz="half" idx="1"/>
          </p:nvPr>
        </p:nvSpPr>
        <p:spPr>
          <a:xfrm>
            <a:off x="609600" y="1747522"/>
            <a:ext cx="10972800" cy="4131733"/>
          </a:xfrm>
        </p:spPr>
        <p:txBody>
          <a:bodyPr>
            <a:normAutofit/>
          </a:bodyPr>
          <a:lstStyle>
            <a:lvl1pPr marL="457189" indent="-457189">
              <a:buFont typeface="Wingdings" pitchFamily="2" charset="2"/>
              <a:buChar char="§"/>
              <a:defRPr sz="2133">
                <a:latin typeface="Lato" panose="020F0502020204030203" pitchFamily="34" charset="0"/>
                <a:cs typeface="Lato" panose="020F0502020204030203" pitchFamily="34" charset="0"/>
              </a:defRPr>
            </a:lvl1pPr>
            <a:lvl2pPr marL="990575" indent="-380990">
              <a:buFont typeface="Wingdings" pitchFamily="2" charset="2"/>
              <a:buChar char="§"/>
              <a:defRPr sz="2133">
                <a:latin typeface="Lato" panose="020F0502020204030203" pitchFamily="34" charset="0"/>
                <a:cs typeface="Lato" panose="020F0502020204030203" pitchFamily="34" charset="0"/>
              </a:defRPr>
            </a:lvl2pPr>
            <a:lvl3pPr marL="1523962" indent="-304792">
              <a:buFont typeface="Wingdings" pitchFamily="2" charset="2"/>
              <a:buChar char="§"/>
              <a:defRPr sz="2133">
                <a:latin typeface="Lato" panose="020F0502020204030203" pitchFamily="34" charset="0"/>
                <a:cs typeface="Lato" panose="020F0502020204030203" pitchFamily="34" charset="0"/>
              </a:defRPr>
            </a:lvl3pPr>
            <a:lvl4pPr marL="2133547" indent="-304792">
              <a:buFont typeface="Wingdings" pitchFamily="2" charset="2"/>
              <a:buChar char="§"/>
              <a:defRPr sz="2133">
                <a:latin typeface="Lato" panose="020F0502020204030203" pitchFamily="34" charset="0"/>
              </a:defRPr>
            </a:lvl4pPr>
            <a:lvl5pPr marL="2743131" indent="-304792">
              <a:buFont typeface="Wingdings" pitchFamily="2" charset="2"/>
              <a:buChar cha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7131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609600" y="166265"/>
            <a:ext cx="10972800" cy="1143000"/>
          </a:xfrm>
        </p:spPr>
        <p:txBody>
          <a:bodyPr>
            <a:normAutofit/>
          </a:bodyPr>
          <a:lstStyle>
            <a:lvl1pPr>
              <a:defRPr sz="4267">
                <a:latin typeface="Lato" panose="020F0502020204030203" pitchFamily="34" charset="0"/>
                <a:cs typeface="Lato" panose="020F0502020204030203" pitchFamily="34" charset="0"/>
              </a:defRPr>
            </a:lvl1pPr>
          </a:lstStyle>
          <a:p>
            <a:r>
              <a:rPr lang="en-US" dirty="0"/>
              <a:t>Click to edit Master title style</a:t>
            </a:r>
          </a:p>
        </p:txBody>
      </p:sp>
      <p:sp>
        <p:nvSpPr>
          <p:cNvPr id="8" name="H2 Subtitle">
            <a:extLst>
              <a:ext uri="{FF2B5EF4-FFF2-40B4-BE49-F238E27FC236}">
                <a16:creationId xmlns:a16="http://schemas.microsoft.com/office/drawing/2014/main" id="{7E449A25-5BA8-A049-892B-A920427B81BD}"/>
              </a:ext>
            </a:extLst>
          </p:cNvPr>
          <p:cNvSpPr>
            <a:spLocks noGrp="1"/>
          </p:cNvSpPr>
          <p:nvPr>
            <p:ph sz="quarter" idx="10" hasCustomPrompt="1"/>
          </p:nvPr>
        </p:nvSpPr>
        <p:spPr>
          <a:xfrm>
            <a:off x="609600" y="1065953"/>
            <a:ext cx="10972800" cy="451275"/>
          </a:xfrm>
        </p:spPr>
        <p:txBody>
          <a:bodyPr>
            <a:noAutofit/>
          </a:bodyPr>
          <a:lstStyle>
            <a:lvl1pPr marL="0" indent="0" algn="ctr">
              <a:buNone/>
              <a:defRPr sz="2667">
                <a:solidFill>
                  <a:srgbClr val="00599B"/>
                </a:solidFill>
                <a:latin typeface="Lato" panose="020F0502020204030203" pitchFamily="34" charset="0"/>
                <a:cs typeface="Lato" panose="020F0502020204030203" pitchFamily="34" charset="0"/>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dirty="0"/>
              <a:t>Subtitle</a:t>
            </a:r>
          </a:p>
        </p:txBody>
      </p:sp>
      <p:sp>
        <p:nvSpPr>
          <p:cNvPr id="3" name="Body Content 1"/>
          <p:cNvSpPr>
            <a:spLocks noGrp="1"/>
          </p:cNvSpPr>
          <p:nvPr>
            <p:ph sz="half" idx="1"/>
          </p:nvPr>
        </p:nvSpPr>
        <p:spPr>
          <a:xfrm>
            <a:off x="609600" y="1747522"/>
            <a:ext cx="5384800" cy="4131733"/>
          </a:xfrm>
        </p:spPr>
        <p:txBody>
          <a:bodyPr>
            <a:normAutofit/>
          </a:bodyPr>
          <a:lstStyle>
            <a:lvl1pPr>
              <a:defRPr sz="2133">
                <a:latin typeface="Lato" panose="020F0502020204030203" pitchFamily="34" charset="0"/>
                <a:cs typeface="Lato" panose="020F0502020204030203" pitchFamily="34" charset="0"/>
              </a:defRPr>
            </a:lvl1pPr>
            <a:lvl2pPr>
              <a:defRPr sz="2133">
                <a:latin typeface="Lato" panose="020F0502020204030203" pitchFamily="34" charset="0"/>
                <a:cs typeface="Lato" panose="020F0502020204030203" pitchFamily="34" charset="0"/>
              </a:defRPr>
            </a:lvl2pPr>
            <a:lvl3pPr>
              <a:defRPr sz="2133">
                <a:latin typeface="Lato" panose="020F0502020204030203" pitchFamily="34" charset="0"/>
                <a:cs typeface="Lato" panose="020F0502020204030203" pitchFamily="34" charset="0"/>
              </a:defRPr>
            </a:lvl3pPr>
            <a:lvl4pPr>
              <a:defRPr sz="2133">
                <a:latin typeface="Lato" panose="020F0502020204030203" pitchFamily="34" charset="0"/>
              </a:defRPr>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Body Content 2"/>
          <p:cNvSpPr>
            <a:spLocks noGrp="1"/>
          </p:cNvSpPr>
          <p:nvPr>
            <p:ph sz="half" idx="2"/>
          </p:nvPr>
        </p:nvSpPr>
        <p:spPr>
          <a:xfrm>
            <a:off x="6197600" y="1747522"/>
            <a:ext cx="5384800" cy="4131733"/>
          </a:xfrm>
        </p:spPr>
        <p:txBody>
          <a:bodyPr>
            <a:normAutofit/>
          </a:bodyPr>
          <a:lstStyle>
            <a:lvl1pPr marL="380990" indent="-380990">
              <a:buFont typeface="Wingdings" pitchFamily="2" charset="2"/>
              <a:buChar char="§"/>
              <a:defRPr sz="2133">
                <a:latin typeface="Lato" panose="020F0502020204030203" pitchFamily="34" charset="0"/>
                <a:cs typeface="Lato" panose="020F0502020204030203" pitchFamily="34" charset="0"/>
              </a:defRPr>
            </a:lvl1pPr>
            <a:lvl2pPr marL="990575" indent="-380990">
              <a:buFont typeface="Wingdings" pitchFamily="2" charset="2"/>
              <a:buChar char="§"/>
              <a:defRPr sz="2133">
                <a:latin typeface="Lato" panose="020F0502020204030203" pitchFamily="34" charset="0"/>
                <a:cs typeface="Lato" panose="020F0502020204030203" pitchFamily="34" charset="0"/>
              </a:defRPr>
            </a:lvl2pPr>
            <a:lvl3pPr marL="1523962" indent="-304792">
              <a:buFont typeface="Wingdings" pitchFamily="2" charset="2"/>
              <a:buChar char="§"/>
              <a:defRPr sz="2133">
                <a:latin typeface="Lato" panose="020F0502020204030203" pitchFamily="34" charset="0"/>
                <a:cs typeface="Lato" panose="020F0502020204030203" pitchFamily="34" charset="0"/>
              </a:defRPr>
            </a:lvl3pPr>
            <a:lvl4pPr>
              <a:defRPr sz="2133">
                <a:latin typeface="Lato" panose="020F0502020204030203" pitchFamily="34" charset="0"/>
              </a:defRPr>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55053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Bleed Photo">
    <p:bg>
      <p:bgPr>
        <a:solidFill>
          <a:schemeClr val="bg1"/>
        </a:solidFill>
        <a:effectLst/>
      </p:bgPr>
    </p:bg>
    <p:spTree>
      <p:nvGrpSpPr>
        <p:cNvPr id="1" name=""/>
        <p:cNvGrpSpPr/>
        <p:nvPr/>
      </p:nvGrpSpPr>
      <p:grpSpPr>
        <a:xfrm>
          <a:off x="0" y="0"/>
          <a:ext cx="0" cy="0"/>
          <a:chOff x="0" y="0"/>
          <a:chExt cx="0" cy="0"/>
        </a:xfrm>
      </p:grpSpPr>
      <p:sp>
        <p:nvSpPr>
          <p:cNvPr id="2" name="Invisible H1 Title">
            <a:extLst>
              <a:ext uri="{FF2B5EF4-FFF2-40B4-BE49-F238E27FC236}">
                <a16:creationId xmlns:a16="http://schemas.microsoft.com/office/drawing/2014/main" id="{D197014B-C43D-B34F-A577-29627A8119DB}"/>
              </a:ext>
            </a:extLst>
          </p:cNvPr>
          <p:cNvSpPr>
            <a:spLocks noGrp="1"/>
          </p:cNvSpPr>
          <p:nvPr>
            <p:ph type="title"/>
          </p:nvPr>
        </p:nvSpPr>
        <p:spPr>
          <a:xfrm>
            <a:off x="609600" y="-1284803"/>
            <a:ext cx="10972800" cy="1143000"/>
          </a:xfrm>
        </p:spPr>
        <p:txBody>
          <a:bodyPr>
            <a:normAutofit/>
          </a:bodyPr>
          <a:lstStyle>
            <a:lvl1pPr>
              <a:defRPr sz="4267">
                <a:solidFill>
                  <a:srgbClr val="FF0000"/>
                </a:solidFill>
              </a:defRPr>
            </a:lvl1pPr>
          </a:lstStyle>
          <a:p>
            <a:r>
              <a:rPr lang="en-US"/>
              <a:t>Click to edit Master title style</a:t>
            </a:r>
            <a:endParaRPr lang="en-US" dirty="0"/>
          </a:p>
        </p:txBody>
      </p:sp>
      <p:sp>
        <p:nvSpPr>
          <p:cNvPr id="7" name="Full Bleed Photo">
            <a:extLst>
              <a:ext uri="{FF2B5EF4-FFF2-40B4-BE49-F238E27FC236}">
                <a16:creationId xmlns:a16="http://schemas.microsoft.com/office/drawing/2014/main" id="{3D0D2707-18C2-FA48-9C1E-B114D1A3869D}"/>
              </a:ext>
            </a:extLst>
          </p:cNvPr>
          <p:cNvSpPr>
            <a:spLocks noGrp="1" noChangeAspect="1"/>
          </p:cNvSpPr>
          <p:nvPr>
            <p:ph type="pic" sz="quarter" idx="10"/>
          </p:nvPr>
        </p:nvSpPr>
        <p:spPr>
          <a:xfrm>
            <a:off x="-60960" y="-45720"/>
            <a:ext cx="12313920" cy="6949440"/>
          </a:xfrm>
        </p:spPr>
        <p:txBody>
          <a:bodyPr/>
          <a:lstStyle/>
          <a:p>
            <a:r>
              <a:rPr lang="en-US"/>
              <a:t>Click icon to add picture</a:t>
            </a:r>
          </a:p>
        </p:txBody>
      </p:sp>
    </p:spTree>
    <p:extLst>
      <p:ext uri="{BB962C8B-B14F-4D97-AF65-F5344CB8AC3E}">
        <p14:creationId xmlns:p14="http://schemas.microsoft.com/office/powerpoint/2010/main" val="2791927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1AA32-C33E-CFB3-83BF-59086C15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E11FF-C379-43D4-F70F-4755FDD1AA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9238B-F9D5-A35F-3AE2-A4E0FD6D8AC4}"/>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5" name="Footer Placeholder 4">
            <a:extLst>
              <a:ext uri="{FF2B5EF4-FFF2-40B4-BE49-F238E27FC236}">
                <a16:creationId xmlns:a16="http://schemas.microsoft.com/office/drawing/2014/main" id="{E9161320-BB2A-E172-8D08-53B0FFC63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0FD46-27F0-1EEF-4F7F-7166F175EB78}"/>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10759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5BF-2E22-819B-6727-038073C48C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7B940-6863-40C7-F488-FFB19B9E3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5A8DEE-C648-0285-2C83-1E30008E6333}"/>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5" name="Footer Placeholder 4">
            <a:extLst>
              <a:ext uri="{FF2B5EF4-FFF2-40B4-BE49-F238E27FC236}">
                <a16:creationId xmlns:a16="http://schemas.microsoft.com/office/drawing/2014/main" id="{BBA3CD0D-F987-7F8E-E56A-96C47B0AD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131B8-3939-4A6A-35BF-EB1CCE3289D2}"/>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124095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CF89-0A7B-B2C0-6887-C3C193C7A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74009-B12B-9CDC-AAC3-6842216977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4B43D-80EF-094F-F8EB-05E3EC1AC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4CA66-FA8A-E65B-44C5-95156D2438C4}"/>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6" name="Footer Placeholder 5">
            <a:extLst>
              <a:ext uri="{FF2B5EF4-FFF2-40B4-BE49-F238E27FC236}">
                <a16:creationId xmlns:a16="http://schemas.microsoft.com/office/drawing/2014/main" id="{703612D6-2915-8253-87E6-BF3A804B8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E43A23-2AC0-0562-5CA2-CE206613B51B}"/>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160453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1C16-D07D-53A3-88AD-4B83F4A0DD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B696E-6040-6548-AADA-3516E4F252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BE5B6F-5D43-A8E5-8340-0035F6B1F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4C66C5-D363-4C0A-EC61-F33B6A7DC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957DD-D196-CD03-1BE8-62B411E2C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D314DF-FD79-0289-A574-75D685E66390}"/>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8" name="Footer Placeholder 7">
            <a:extLst>
              <a:ext uri="{FF2B5EF4-FFF2-40B4-BE49-F238E27FC236}">
                <a16:creationId xmlns:a16="http://schemas.microsoft.com/office/drawing/2014/main" id="{50F21847-6928-79E2-E384-F5EBCD6924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CD71C4-DC5F-229E-3E25-B0B2D096A609}"/>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334373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380A-3DCE-B937-2ED4-830C8FF445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D81A1-C970-E3AD-2331-0E04DDA7AED1}"/>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4" name="Footer Placeholder 3">
            <a:extLst>
              <a:ext uri="{FF2B5EF4-FFF2-40B4-BE49-F238E27FC236}">
                <a16:creationId xmlns:a16="http://schemas.microsoft.com/office/drawing/2014/main" id="{6D56B7F3-4C4B-FDE6-7069-F462A5DC33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693BB-F7EC-FD4D-71ED-E60F12DF4F16}"/>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2414879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281D59-4286-4698-72E0-DF0B44BC5483}"/>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3" name="Footer Placeholder 2">
            <a:extLst>
              <a:ext uri="{FF2B5EF4-FFF2-40B4-BE49-F238E27FC236}">
                <a16:creationId xmlns:a16="http://schemas.microsoft.com/office/drawing/2014/main" id="{18ADE05E-0C06-3306-D5DD-6231399FBA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632874-37F3-85C6-7596-B75A6113ACFD}"/>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294454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C204-7A01-6B79-3899-C225C75F9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466965-EFA4-9BEC-5C19-B8994DE0E1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78F59-AE97-B4F4-7B88-0599BD493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05C69-A4D4-956C-C538-D695E8CEE371}"/>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6" name="Footer Placeholder 5">
            <a:extLst>
              <a:ext uri="{FF2B5EF4-FFF2-40B4-BE49-F238E27FC236}">
                <a16:creationId xmlns:a16="http://schemas.microsoft.com/office/drawing/2014/main" id="{B83876BD-9614-3751-BEDD-D96386877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C0938-B747-9825-D5D8-EAF5E268F0AF}"/>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416770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B5EE-A188-848E-53DC-F33D795B7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7D4650-A201-784D-B89B-DA212A4B2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5A9B4-C938-33AE-052E-2ED553620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90A8E-8991-AF92-905C-B7205E7130F2}"/>
              </a:ext>
            </a:extLst>
          </p:cNvPr>
          <p:cNvSpPr>
            <a:spLocks noGrp="1"/>
          </p:cNvSpPr>
          <p:nvPr>
            <p:ph type="dt" sz="half" idx="10"/>
          </p:nvPr>
        </p:nvSpPr>
        <p:spPr/>
        <p:txBody>
          <a:bodyPr/>
          <a:lstStyle/>
          <a:p>
            <a:fld id="{CEF321FB-ECDF-4ADD-AC06-4FCE23FF52ED}" type="datetimeFigureOut">
              <a:rPr lang="en-US" smtClean="0"/>
              <a:t>10/13/2023</a:t>
            </a:fld>
            <a:endParaRPr lang="en-US"/>
          </a:p>
        </p:txBody>
      </p:sp>
      <p:sp>
        <p:nvSpPr>
          <p:cNvPr id="6" name="Footer Placeholder 5">
            <a:extLst>
              <a:ext uri="{FF2B5EF4-FFF2-40B4-BE49-F238E27FC236}">
                <a16:creationId xmlns:a16="http://schemas.microsoft.com/office/drawing/2014/main" id="{F6B3548B-2800-445A-6B0D-B83C615304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63307-FA53-DC36-BA99-128002EA4490}"/>
              </a:ext>
            </a:extLst>
          </p:cNvPr>
          <p:cNvSpPr>
            <a:spLocks noGrp="1"/>
          </p:cNvSpPr>
          <p:nvPr>
            <p:ph type="sldNum" sz="quarter" idx="12"/>
          </p:nvPr>
        </p:nvSpPr>
        <p:spPr/>
        <p:txBody>
          <a:bodyPr/>
          <a:lstStyle/>
          <a:p>
            <a:fld id="{8DAC66E9-A3B6-464C-9D20-4958457C7E81}" type="slidenum">
              <a:rPr lang="en-US" smtClean="0"/>
              <a:t>‹#›</a:t>
            </a:fld>
            <a:endParaRPr lang="en-US"/>
          </a:p>
        </p:txBody>
      </p:sp>
    </p:spTree>
    <p:extLst>
      <p:ext uri="{BB962C8B-B14F-4D97-AF65-F5344CB8AC3E}">
        <p14:creationId xmlns:p14="http://schemas.microsoft.com/office/powerpoint/2010/main" val="107249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D11CC-41B8-BA42-9CC3-F86C75C85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B521583-AFD0-9B19-E786-C81630CD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A3E45-F8BE-6DDC-6F41-E0143A051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defRPr>
            </a:lvl1pPr>
          </a:lstStyle>
          <a:p>
            <a:fld id="{CEF321FB-ECDF-4ADD-AC06-4FCE23FF52ED}" type="datetimeFigureOut">
              <a:rPr lang="en-US" smtClean="0"/>
              <a:pPr/>
              <a:t>10/13/2023</a:t>
            </a:fld>
            <a:endParaRPr lang="en-US" dirty="0"/>
          </a:p>
        </p:txBody>
      </p:sp>
      <p:sp>
        <p:nvSpPr>
          <p:cNvPr id="5" name="Footer Placeholder 4">
            <a:extLst>
              <a:ext uri="{FF2B5EF4-FFF2-40B4-BE49-F238E27FC236}">
                <a16:creationId xmlns:a16="http://schemas.microsoft.com/office/drawing/2014/main" id="{86B061C0-E4D7-133E-AF35-62CC84D02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defRPr>
            </a:lvl1pPr>
          </a:lstStyle>
          <a:p>
            <a:endParaRPr lang="en-US" dirty="0"/>
          </a:p>
        </p:txBody>
      </p:sp>
      <p:sp>
        <p:nvSpPr>
          <p:cNvPr id="6" name="Slide Number Placeholder 5">
            <a:extLst>
              <a:ext uri="{FF2B5EF4-FFF2-40B4-BE49-F238E27FC236}">
                <a16:creationId xmlns:a16="http://schemas.microsoft.com/office/drawing/2014/main" id="{38454103-231B-6D92-5E0A-33F498DC8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defRPr>
            </a:lvl1pPr>
          </a:lstStyle>
          <a:p>
            <a:fld id="{8DAC66E9-A3B6-464C-9D20-4958457C7E81}" type="slidenum">
              <a:rPr lang="en-US" smtClean="0"/>
              <a:pPr/>
              <a:t>‹#›</a:t>
            </a:fld>
            <a:endParaRPr lang="en-US" dirty="0"/>
          </a:p>
        </p:txBody>
      </p:sp>
    </p:spTree>
    <p:extLst>
      <p:ext uri="{BB962C8B-B14F-4D97-AF65-F5344CB8AC3E}">
        <p14:creationId xmlns:p14="http://schemas.microsoft.com/office/powerpoint/2010/main" val="411686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armyresilience.army.mil/TASP/pdf/ARN6858_AR600_8_8_FINAL_WEB.pdf"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tudentveterans.org/" TargetMode="External"/><Relationship Id="rId2" Type="http://schemas.openxmlformats.org/officeDocument/2006/relationships/hyperlink" Target="http://www.depressioncenter.org/" TargetMode="Externa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alking in a parade&#10;&#10;Description automatically generated">
            <a:extLst>
              <a:ext uri="{FF2B5EF4-FFF2-40B4-BE49-F238E27FC236}">
                <a16:creationId xmlns:a16="http://schemas.microsoft.com/office/drawing/2014/main" id="{499AD569-9510-E7A4-B06A-7D3388C1DF0C}"/>
              </a:ext>
            </a:extLst>
          </p:cNvPr>
          <p:cNvPicPr>
            <a:picLocks noChangeAspect="1"/>
          </p:cNvPicPr>
          <p:nvPr/>
        </p:nvPicPr>
        <p:blipFill>
          <a:blip r:embed="rId2"/>
          <a:stretch>
            <a:fillRect/>
          </a:stretch>
        </p:blipFill>
        <p:spPr>
          <a:xfrm>
            <a:off x="-1591208" y="-2658079"/>
            <a:ext cx="16732397" cy="11797817"/>
          </a:xfrm>
          <a:prstGeom prst="rect">
            <a:avLst/>
          </a:prstGeom>
        </p:spPr>
      </p:pic>
      <p:sp>
        <p:nvSpPr>
          <p:cNvPr id="11" name="Isosceles Triangle 10">
            <a:extLst>
              <a:ext uri="{FF2B5EF4-FFF2-40B4-BE49-F238E27FC236}">
                <a16:creationId xmlns:a16="http://schemas.microsoft.com/office/drawing/2014/main" id="{0E2C4F6B-8BA3-9629-75D8-1BAD2AAE1D4E}"/>
              </a:ext>
            </a:extLst>
          </p:cNvPr>
          <p:cNvSpPr/>
          <p:nvPr/>
        </p:nvSpPr>
        <p:spPr>
          <a:xfrm>
            <a:off x="-7007999" y="-401400"/>
            <a:ext cx="15762300" cy="86688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sp>
        <p:nvSpPr>
          <p:cNvPr id="12" name="Isosceles Triangle 11">
            <a:extLst>
              <a:ext uri="{FF2B5EF4-FFF2-40B4-BE49-F238E27FC236}">
                <a16:creationId xmlns:a16="http://schemas.microsoft.com/office/drawing/2014/main" id="{8157A48B-039B-8693-5738-322FA14C0374}"/>
              </a:ext>
            </a:extLst>
          </p:cNvPr>
          <p:cNvSpPr/>
          <p:nvPr/>
        </p:nvSpPr>
        <p:spPr>
          <a:xfrm rot="16617332">
            <a:off x="8282040" y="-1476453"/>
            <a:ext cx="5059200" cy="443460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sp>
        <p:nvSpPr>
          <p:cNvPr id="13" name="Isosceles Triangle 12">
            <a:extLst>
              <a:ext uri="{FF2B5EF4-FFF2-40B4-BE49-F238E27FC236}">
                <a16:creationId xmlns:a16="http://schemas.microsoft.com/office/drawing/2014/main" id="{8D23FD38-097C-5655-0C53-941F5B954964}"/>
              </a:ext>
            </a:extLst>
          </p:cNvPr>
          <p:cNvSpPr/>
          <p:nvPr/>
        </p:nvSpPr>
        <p:spPr>
          <a:xfrm rot="19514967">
            <a:off x="7719330" y="-137009"/>
            <a:ext cx="5949835" cy="7314704"/>
          </a:xfrm>
          <a:prstGeom prst="triangle">
            <a:avLst/>
          </a:prstGeom>
          <a:gradFill flip="none" rotWithShape="1">
            <a:gsLst>
              <a:gs pos="0">
                <a:srgbClr val="0068B8">
                  <a:shade val="30000"/>
                  <a:satMod val="115000"/>
                </a:srgbClr>
              </a:gs>
              <a:gs pos="50000">
                <a:srgbClr val="0068B8">
                  <a:shade val="67500"/>
                  <a:satMod val="115000"/>
                </a:srgbClr>
              </a:gs>
              <a:gs pos="100000">
                <a:srgbClr val="0068B8">
                  <a:shade val="100000"/>
                  <a:satMod val="115000"/>
                </a:srgbClr>
              </a:gs>
            </a:gsLst>
            <a:lin ang="10800000" scaled="1"/>
            <a:tileRect/>
          </a:gra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sp>
        <p:nvSpPr>
          <p:cNvPr id="14" name="Isosceles Triangle 13">
            <a:extLst>
              <a:ext uri="{FF2B5EF4-FFF2-40B4-BE49-F238E27FC236}">
                <a16:creationId xmlns:a16="http://schemas.microsoft.com/office/drawing/2014/main" id="{A1180C7B-9632-9073-B75C-094751E95845}"/>
              </a:ext>
            </a:extLst>
          </p:cNvPr>
          <p:cNvSpPr/>
          <p:nvPr/>
        </p:nvSpPr>
        <p:spPr>
          <a:xfrm rot="18886151">
            <a:off x="5078762" y="1246037"/>
            <a:ext cx="2936953" cy="8571465"/>
          </a:xfrm>
          <a:prstGeom prst="triangle">
            <a:avLst/>
          </a:prstGeom>
          <a:gradFill flip="none" rotWithShape="1">
            <a:gsLst>
              <a:gs pos="0">
                <a:srgbClr val="0068B8">
                  <a:shade val="30000"/>
                  <a:satMod val="115000"/>
                </a:srgbClr>
              </a:gs>
              <a:gs pos="50000">
                <a:srgbClr val="0068B8">
                  <a:shade val="67500"/>
                  <a:satMod val="115000"/>
                </a:srgbClr>
              </a:gs>
              <a:gs pos="100000">
                <a:srgbClr val="0068B8">
                  <a:shade val="100000"/>
                  <a:satMod val="115000"/>
                </a:srgbClr>
              </a:gs>
            </a:gsLst>
            <a:lin ang="0" scaled="1"/>
            <a:tileRect/>
          </a:gra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sp>
        <p:nvSpPr>
          <p:cNvPr id="9" name="Isosceles Triangle 8">
            <a:extLst>
              <a:ext uri="{FF2B5EF4-FFF2-40B4-BE49-F238E27FC236}">
                <a16:creationId xmlns:a16="http://schemas.microsoft.com/office/drawing/2014/main" id="{65AD201F-A899-F7FF-1470-F90372DD6933}"/>
              </a:ext>
            </a:extLst>
          </p:cNvPr>
          <p:cNvSpPr/>
          <p:nvPr/>
        </p:nvSpPr>
        <p:spPr>
          <a:xfrm rot="5400000">
            <a:off x="-1127569" y="-3168125"/>
            <a:ext cx="7577357" cy="8668800"/>
          </a:xfrm>
          <a:prstGeom prst="triangle">
            <a:avLst/>
          </a:prstGeom>
          <a:gradFill flip="none" rotWithShape="1">
            <a:gsLst>
              <a:gs pos="0">
                <a:srgbClr val="0068B8">
                  <a:shade val="30000"/>
                  <a:satMod val="115000"/>
                </a:srgbClr>
              </a:gs>
              <a:gs pos="50000">
                <a:srgbClr val="0068B8">
                  <a:shade val="67500"/>
                  <a:satMod val="115000"/>
                </a:srgbClr>
              </a:gs>
              <a:gs pos="100000">
                <a:srgbClr val="0068B8">
                  <a:shade val="100000"/>
                  <a:satMod val="115000"/>
                </a:srgbClr>
              </a:gs>
            </a:gsLst>
            <a:path path="circle">
              <a:fillToRect t="100000" r="100000"/>
            </a:path>
            <a:tileRect l="-100000" b="-100000"/>
          </a:gra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pic>
        <p:nvPicPr>
          <p:cNvPr id="5" name="Picture 4" descr="A black and white logo with white text&#10;&#10;Description automatically generated">
            <a:extLst>
              <a:ext uri="{FF2B5EF4-FFF2-40B4-BE49-F238E27FC236}">
                <a16:creationId xmlns:a16="http://schemas.microsoft.com/office/drawing/2014/main" id="{16A4A97E-4B3F-79A4-360C-A9885D80B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36" y="429847"/>
            <a:ext cx="4409945" cy="1613734"/>
          </a:xfrm>
          <a:prstGeom prst="rect">
            <a:avLst/>
          </a:prstGeom>
        </p:spPr>
      </p:pic>
      <p:sp>
        <p:nvSpPr>
          <p:cNvPr id="8" name="TextBox 7">
            <a:extLst>
              <a:ext uri="{FF2B5EF4-FFF2-40B4-BE49-F238E27FC236}">
                <a16:creationId xmlns:a16="http://schemas.microsoft.com/office/drawing/2014/main" id="{0BA256BD-077B-D4C6-2455-2C155B4AF295}"/>
              </a:ext>
            </a:extLst>
          </p:cNvPr>
          <p:cNvSpPr txBox="1"/>
          <p:nvPr/>
        </p:nvSpPr>
        <p:spPr>
          <a:xfrm>
            <a:off x="456136" y="4760181"/>
            <a:ext cx="5152351" cy="1261884"/>
          </a:xfrm>
          <a:prstGeom prst="rect">
            <a:avLst/>
          </a:prstGeom>
          <a:noFill/>
        </p:spPr>
        <p:txBody>
          <a:bodyPr wrap="square" rtlCol="0">
            <a:spAutoFit/>
          </a:bodyPr>
          <a:lstStyle/>
          <a:p>
            <a:pPr marL="0" marR="0">
              <a:spcBef>
                <a:spcPts val="0"/>
              </a:spcBef>
              <a:spcAft>
                <a:spcPts val="0"/>
              </a:spcAft>
            </a:pPr>
            <a:r>
              <a:rPr lang="en-US" sz="2000" b="1" dirty="0">
                <a:effectLst/>
                <a:latin typeface="Calibri" panose="020F0502020204030204" pitchFamily="34" charset="0"/>
                <a:ea typeface="Calibri" panose="020F0502020204030204" pitchFamily="34" charset="0"/>
              </a:rPr>
              <a:t>Veterans’ Edge: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Implementing and Operating a Peer Mentor Program on Campus</a:t>
            </a:r>
          </a:p>
          <a:p>
            <a:pPr marL="0" marR="0">
              <a:spcBef>
                <a:spcPts val="0"/>
              </a:spcBef>
              <a:spcAft>
                <a:spcPts val="0"/>
              </a:spcAft>
            </a:pPr>
            <a:r>
              <a:rPr lang="en-US" sz="1400" dirty="0">
                <a:latin typeface="Calibri" panose="020F0502020204030204" pitchFamily="34" charset="0"/>
                <a:ea typeface="Calibri" panose="020F0502020204030204" pitchFamily="34" charset="0"/>
              </a:rPr>
              <a:t>James M. Kumm Ed.D. </a:t>
            </a:r>
          </a:p>
          <a:p>
            <a:pPr marL="0" marR="0">
              <a:spcBef>
                <a:spcPts val="0"/>
              </a:spcBef>
              <a:spcAft>
                <a:spcPts val="0"/>
              </a:spcAft>
            </a:pPr>
            <a:r>
              <a:rPr lang="en-US" sz="1400" dirty="0">
                <a:latin typeface="Calibri" panose="020F0502020204030204" pitchFamily="34" charset="0"/>
                <a:ea typeface="Calibri" panose="020F0502020204030204" pitchFamily="34" charset="0"/>
              </a:rPr>
              <a:t>Executive Director Military and Veteran Services </a:t>
            </a:r>
          </a:p>
          <a:p>
            <a:pPr marL="0" marR="0">
              <a:spcBef>
                <a:spcPts val="0"/>
              </a:spcBef>
              <a:spcAft>
                <a:spcPts val="0"/>
              </a:spcAft>
            </a:pPr>
            <a:r>
              <a:rPr lang="en-US" sz="1400" dirty="0">
                <a:latin typeface="Calibri" panose="020F0502020204030204" pitchFamily="34" charset="0"/>
                <a:ea typeface="Calibri" panose="020F0502020204030204" pitchFamily="34" charset="0"/>
              </a:rPr>
              <a:t>The University of Texas at Arlington </a:t>
            </a:r>
          </a:p>
        </p:txBody>
      </p:sp>
    </p:spTree>
    <p:extLst>
      <p:ext uri="{BB962C8B-B14F-4D97-AF65-F5344CB8AC3E}">
        <p14:creationId xmlns:p14="http://schemas.microsoft.com/office/powerpoint/2010/main" val="163633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5726BA8-C834-8E78-FD13-114CD993805B}"/>
              </a:ext>
            </a:extLst>
          </p:cNvPr>
          <p:cNvSpPr/>
          <p:nvPr/>
        </p:nvSpPr>
        <p:spPr>
          <a:xfrm>
            <a:off x="8639658" y="2630304"/>
            <a:ext cx="3399693" cy="3136849"/>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9C44BC-BC77-20D3-40AE-AB5D340B8B43}"/>
              </a:ext>
            </a:extLst>
          </p:cNvPr>
          <p:cNvSpPr/>
          <p:nvPr/>
        </p:nvSpPr>
        <p:spPr>
          <a:xfrm>
            <a:off x="6087874" y="2690972"/>
            <a:ext cx="3399693" cy="3136849"/>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7B0D31-87D3-1EB3-DA77-8AA393140CCE}"/>
              </a:ext>
            </a:extLst>
          </p:cNvPr>
          <p:cNvSpPr txBox="1"/>
          <p:nvPr/>
        </p:nvSpPr>
        <p:spPr>
          <a:xfrm>
            <a:off x="192564" y="142030"/>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Funding</a:t>
            </a:r>
          </a:p>
        </p:txBody>
      </p:sp>
      <p:graphicFrame>
        <p:nvGraphicFramePr>
          <p:cNvPr id="8" name="Table 7">
            <a:extLst>
              <a:ext uri="{FF2B5EF4-FFF2-40B4-BE49-F238E27FC236}">
                <a16:creationId xmlns:a16="http://schemas.microsoft.com/office/drawing/2014/main" id="{634ADC2F-B470-11FB-26C7-015838032EC1}"/>
              </a:ext>
            </a:extLst>
          </p:cNvPr>
          <p:cNvGraphicFramePr>
            <a:graphicFrameLocks noGrp="1"/>
          </p:cNvGraphicFramePr>
          <p:nvPr>
            <p:extLst>
              <p:ext uri="{D42A27DB-BD31-4B8C-83A1-F6EECF244321}">
                <p14:modId xmlns:p14="http://schemas.microsoft.com/office/powerpoint/2010/main" val="614031761"/>
              </p:ext>
            </p:extLst>
          </p:nvPr>
        </p:nvGraphicFramePr>
        <p:xfrm>
          <a:off x="312921" y="715006"/>
          <a:ext cx="6223197" cy="2057780"/>
        </p:xfrm>
        <a:graphic>
          <a:graphicData uri="http://schemas.openxmlformats.org/drawingml/2006/table">
            <a:tbl>
              <a:tblPr/>
              <a:tblGrid>
                <a:gridCol w="5154947">
                  <a:extLst>
                    <a:ext uri="{9D8B030D-6E8A-4147-A177-3AD203B41FA5}">
                      <a16:colId xmlns:a16="http://schemas.microsoft.com/office/drawing/2014/main" val="4023306756"/>
                    </a:ext>
                  </a:extLst>
                </a:gridCol>
                <a:gridCol w="1068250">
                  <a:extLst>
                    <a:ext uri="{9D8B030D-6E8A-4147-A177-3AD203B41FA5}">
                      <a16:colId xmlns:a16="http://schemas.microsoft.com/office/drawing/2014/main" val="2547037436"/>
                    </a:ext>
                  </a:extLst>
                </a:gridCol>
              </a:tblGrid>
              <a:tr h="355999">
                <a:tc gridSpan="2">
                  <a:txBody>
                    <a:bodyPr/>
                    <a:lstStyle/>
                    <a:p>
                      <a:pPr algn="ctr" fontAlgn="b"/>
                      <a:r>
                        <a:rPr lang="en-US" sz="14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University of Texas at Arlington Veteran's Edge Mentoring Project Budget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8B8"/>
                    </a:solidFill>
                  </a:tcPr>
                </a:tc>
                <a:tc hMerge="1">
                  <a:txBody>
                    <a:bodyPr/>
                    <a:lstStyle/>
                    <a:p>
                      <a:endParaRPr lang="en-US"/>
                    </a:p>
                  </a:txBody>
                  <a:tcPr/>
                </a:tc>
                <a:extLst>
                  <a:ext uri="{0D108BD9-81ED-4DB2-BD59-A6C34878D82A}">
                    <a16:rowId xmlns:a16="http://schemas.microsoft.com/office/drawing/2014/main" val="874492062"/>
                  </a:ext>
                </a:extLst>
              </a:tr>
              <a:tr h="287536">
                <a:tc>
                  <a:txBody>
                    <a:bodyPr/>
                    <a:lstStyle/>
                    <a:p>
                      <a:pPr algn="ctr" fontAlgn="ctr"/>
                      <a:r>
                        <a:rPr lang="en-US" sz="1400" b="1" i="0" u="none" strike="noStrike" dirty="0">
                          <a:solidFill>
                            <a:srgbClr val="ED7D31"/>
                          </a:solidFill>
                          <a:effectLst/>
                          <a:latin typeface="Lato" panose="020F0502020204030203" pitchFamily="34" charset="0"/>
                          <a:ea typeface="Lato" panose="020F0502020204030203" pitchFamily="34" charset="0"/>
                          <a:cs typeface="Lato" panose="020F0502020204030203" pitchFamily="34" charset="0"/>
                        </a:rPr>
                        <a:t>Academic Year 2023-2024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400" b="1" i="0" u="none" strike="noStrike" dirty="0">
                          <a:solidFill>
                            <a:srgbClr val="ED7D31"/>
                          </a:solidFill>
                          <a:effectLst/>
                          <a:latin typeface="Lato" panose="020F0502020204030203" pitchFamily="34" charset="0"/>
                          <a:ea typeface="Lato" panose="020F0502020204030203" pitchFamily="34" charset="0"/>
                          <a:cs typeface="Lato" panose="020F0502020204030203" pitchFamily="34" charset="0"/>
                        </a:rPr>
                        <a:t>Expense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815010181"/>
                  </a:ext>
                </a:extLst>
              </a:tr>
              <a:tr h="282849">
                <a:tc>
                  <a:txBody>
                    <a:bodyPr/>
                    <a:lstStyle/>
                    <a:p>
                      <a:pPr algn="l"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Peer mentor wages: 5 mentors @ $12/19hr </a:t>
                      </a:r>
                      <a:r>
                        <a:rPr lang="en-US" sz="1400" b="0" i="0" u="none" strike="noStrike" dirty="0" err="1">
                          <a:solidFill>
                            <a:srgbClr val="000000"/>
                          </a:solidFill>
                          <a:effectLst/>
                          <a:latin typeface="Lato" panose="020F0502020204030203" pitchFamily="34" charset="0"/>
                          <a:ea typeface="Lato" panose="020F0502020204030203" pitchFamily="34" charset="0"/>
                          <a:cs typeface="Lato" panose="020F0502020204030203" pitchFamily="34" charset="0"/>
                        </a:rPr>
                        <a:t>wk</a:t>
                      </a: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/40 </a:t>
                      </a:r>
                      <a:r>
                        <a:rPr lang="en-US" sz="1400" b="0" i="0" u="none" strike="noStrike" dirty="0" err="1">
                          <a:solidFill>
                            <a:srgbClr val="000000"/>
                          </a:solidFill>
                          <a:effectLst/>
                          <a:latin typeface="Lato" panose="020F0502020204030203" pitchFamily="34" charset="0"/>
                          <a:ea typeface="Lato" panose="020F0502020204030203" pitchFamily="34" charset="0"/>
                          <a:cs typeface="Lato" panose="020F0502020204030203" pitchFamily="34" charset="0"/>
                        </a:rPr>
                        <a:t>wks</a:t>
                      </a: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a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$45,000.00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925106"/>
                  </a:ext>
                </a:extLst>
              </a:tr>
              <a:tr h="282849">
                <a:tc>
                  <a:txBody>
                    <a:bodyPr/>
                    <a:lstStyle/>
                    <a:p>
                      <a:pPr algn="l"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Marketing and recruitment: Advertising materials and giveaways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$3,000.00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7606219"/>
                  </a:ext>
                </a:extLst>
              </a:tr>
              <a:tr h="282849">
                <a:tc>
                  <a:txBody>
                    <a:bodyPr/>
                    <a:lstStyle/>
                    <a:p>
                      <a:pPr algn="l"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Professional Development: Mentor and staff training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678630"/>
                  </a:ext>
                </a:extLst>
              </a:tr>
              <a:tr h="282849">
                <a:tc>
                  <a:txBody>
                    <a:bodyPr/>
                    <a:lstStyle/>
                    <a:p>
                      <a:pPr algn="l"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Events: Career Development  and Student Engagement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$2,000.00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5294452"/>
                  </a:ext>
                </a:extLst>
              </a:tr>
              <a:tr h="282849">
                <a:tc>
                  <a:txBody>
                    <a:bodyPr/>
                    <a:lstStyle/>
                    <a:p>
                      <a:pPr algn="l" fontAlgn="ctr"/>
                      <a:r>
                        <a:rPr lang="en-US" sz="1400" b="1" i="0" u="none" strike="noStrike" dirty="0">
                          <a:solidFill>
                            <a:srgbClr val="0068B8"/>
                          </a:solidFill>
                          <a:effectLst/>
                          <a:latin typeface="Lato" panose="020F0502020204030203" pitchFamily="34" charset="0"/>
                          <a:ea typeface="Lato" panose="020F0502020204030203" pitchFamily="34" charset="0"/>
                          <a:cs typeface="Lato" panose="020F0502020204030203"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68B8"/>
                          </a:solidFill>
                          <a:effectLst/>
                          <a:latin typeface="Lato" panose="020F0502020204030203" pitchFamily="34" charset="0"/>
                          <a:ea typeface="Lato" panose="020F0502020204030203" pitchFamily="34" charset="0"/>
                          <a:cs typeface="Lato" panose="020F0502020204030203" pitchFamily="34" charset="0"/>
                        </a:rPr>
                        <a:t>$52,000.00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413133"/>
                  </a:ext>
                </a:extLst>
              </a:tr>
            </a:tbl>
          </a:graphicData>
        </a:graphic>
      </p:graphicFrame>
      <p:sp>
        <p:nvSpPr>
          <p:cNvPr id="2" name="Oval 1">
            <a:extLst>
              <a:ext uri="{FF2B5EF4-FFF2-40B4-BE49-F238E27FC236}">
                <a16:creationId xmlns:a16="http://schemas.microsoft.com/office/drawing/2014/main" id="{358795B7-BFAC-89A8-B03A-5659408EA95F}"/>
              </a:ext>
            </a:extLst>
          </p:cNvPr>
          <p:cNvSpPr/>
          <p:nvPr/>
        </p:nvSpPr>
        <p:spPr>
          <a:xfrm>
            <a:off x="7244633" y="633190"/>
            <a:ext cx="3399693" cy="3136849"/>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E7100D1-3296-F53E-24AE-54507EE5C69C}"/>
              </a:ext>
            </a:extLst>
          </p:cNvPr>
          <p:cNvSpPr txBox="1"/>
          <p:nvPr/>
        </p:nvSpPr>
        <p:spPr>
          <a:xfrm rot="19741351">
            <a:off x="9463508" y="4062131"/>
            <a:ext cx="2151657" cy="502766"/>
          </a:xfrm>
          <a:prstGeom prst="rect">
            <a:avLst/>
          </a:prstGeom>
          <a:noFill/>
        </p:spPr>
        <p:txBody>
          <a:bodyPr wrap="square" rtlCol="0">
            <a:spAutoFit/>
          </a:bodyPr>
          <a:lstStyle/>
          <a:p>
            <a:pPr algn="ctr"/>
            <a:r>
              <a:rPr lang="en-US" sz="2667" b="1" dirty="0">
                <a:solidFill>
                  <a:schemeClr val="bg1"/>
                </a:solidFill>
                <a:latin typeface="Lato" panose="020F0502020204030203" pitchFamily="34" charset="0"/>
                <a:cs typeface="Lato" panose="020F0502020204030203" pitchFamily="34" charset="0"/>
              </a:rPr>
              <a:t>DONATION</a:t>
            </a:r>
          </a:p>
        </p:txBody>
      </p:sp>
      <p:sp>
        <p:nvSpPr>
          <p:cNvPr id="10" name="TextBox 9">
            <a:extLst>
              <a:ext uri="{FF2B5EF4-FFF2-40B4-BE49-F238E27FC236}">
                <a16:creationId xmlns:a16="http://schemas.microsoft.com/office/drawing/2014/main" id="{083455DF-47FC-5F52-E655-90648E84DC60}"/>
              </a:ext>
            </a:extLst>
          </p:cNvPr>
          <p:cNvSpPr txBox="1"/>
          <p:nvPr/>
        </p:nvSpPr>
        <p:spPr>
          <a:xfrm rot="1340153">
            <a:off x="5862341" y="3964553"/>
            <a:ext cx="3586236" cy="913199"/>
          </a:xfrm>
          <a:prstGeom prst="rect">
            <a:avLst/>
          </a:prstGeom>
          <a:noFill/>
        </p:spPr>
        <p:txBody>
          <a:bodyPr wrap="square" rtlCol="0">
            <a:spAutoFit/>
          </a:bodyPr>
          <a:lstStyle/>
          <a:p>
            <a:pPr algn="ctr"/>
            <a:r>
              <a:rPr lang="en-US" sz="2667" b="1" dirty="0">
                <a:solidFill>
                  <a:schemeClr val="bg1"/>
                </a:solidFill>
                <a:latin typeface="Lato" panose="020F0502020204030203" pitchFamily="34" charset="0"/>
                <a:cs typeface="Lato" panose="020F0502020204030203" pitchFamily="34" charset="0"/>
              </a:rPr>
              <a:t>STUDENT SERVICE FEE ALLOCATION</a:t>
            </a:r>
          </a:p>
        </p:txBody>
      </p:sp>
      <p:sp>
        <p:nvSpPr>
          <p:cNvPr id="11" name="TextBox 10">
            <a:extLst>
              <a:ext uri="{FF2B5EF4-FFF2-40B4-BE49-F238E27FC236}">
                <a16:creationId xmlns:a16="http://schemas.microsoft.com/office/drawing/2014/main" id="{CD90DA6D-C4DF-6DAA-9E83-1507F917352D}"/>
              </a:ext>
            </a:extLst>
          </p:cNvPr>
          <p:cNvSpPr txBox="1"/>
          <p:nvPr/>
        </p:nvSpPr>
        <p:spPr>
          <a:xfrm>
            <a:off x="7752556" y="1644730"/>
            <a:ext cx="2578040" cy="502766"/>
          </a:xfrm>
          <a:prstGeom prst="rect">
            <a:avLst/>
          </a:prstGeom>
          <a:noFill/>
        </p:spPr>
        <p:txBody>
          <a:bodyPr wrap="square" rtlCol="0">
            <a:spAutoFit/>
          </a:bodyPr>
          <a:lstStyle/>
          <a:p>
            <a:pPr algn="ctr"/>
            <a:r>
              <a:rPr lang="en-US" sz="2667" b="1" dirty="0">
                <a:solidFill>
                  <a:schemeClr val="bg1"/>
                </a:solidFill>
                <a:latin typeface="Lato" panose="020F0502020204030203" pitchFamily="34" charset="0"/>
                <a:cs typeface="Lato" panose="020F0502020204030203" pitchFamily="34" charset="0"/>
              </a:rPr>
              <a:t>SPONSORSHIP</a:t>
            </a:r>
          </a:p>
        </p:txBody>
      </p:sp>
      <p:sp>
        <p:nvSpPr>
          <p:cNvPr id="5" name="Oval 4">
            <a:extLst>
              <a:ext uri="{FF2B5EF4-FFF2-40B4-BE49-F238E27FC236}">
                <a16:creationId xmlns:a16="http://schemas.microsoft.com/office/drawing/2014/main" id="{43EB0E53-1C81-4BD7-454F-B4CB4EF15196}"/>
              </a:ext>
            </a:extLst>
          </p:cNvPr>
          <p:cNvSpPr/>
          <p:nvPr/>
        </p:nvSpPr>
        <p:spPr>
          <a:xfrm>
            <a:off x="7989806" y="2358707"/>
            <a:ext cx="2103541" cy="193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1650C4C-3F29-9A47-0EE0-EE4FB0310AFF}"/>
              </a:ext>
            </a:extLst>
          </p:cNvPr>
          <p:cNvSpPr txBox="1"/>
          <p:nvPr/>
        </p:nvSpPr>
        <p:spPr>
          <a:xfrm>
            <a:off x="7752556" y="3021946"/>
            <a:ext cx="2578040" cy="502766"/>
          </a:xfrm>
          <a:prstGeom prst="rect">
            <a:avLst/>
          </a:prstGeom>
          <a:noFill/>
        </p:spPr>
        <p:txBody>
          <a:bodyPr wrap="square" rtlCol="0">
            <a:spAutoFit/>
          </a:bodyPr>
          <a:lstStyle/>
          <a:p>
            <a:pPr algn="ctr"/>
            <a:r>
              <a:rPr lang="en-US" sz="2667" b="1" dirty="0">
                <a:solidFill>
                  <a:srgbClr val="0068B8"/>
                </a:solidFill>
                <a:latin typeface="Lato" panose="020F0502020204030203" pitchFamily="34" charset="0"/>
                <a:cs typeface="Lato" panose="020F0502020204030203" pitchFamily="34" charset="0"/>
              </a:rPr>
              <a:t>FUNDING</a:t>
            </a:r>
          </a:p>
        </p:txBody>
      </p:sp>
      <p:pic>
        <p:nvPicPr>
          <p:cNvPr id="18" name="Picture 17" descr="A group of people posing for a photo&#10;&#10;Description automatically generated">
            <a:extLst>
              <a:ext uri="{FF2B5EF4-FFF2-40B4-BE49-F238E27FC236}">
                <a16:creationId xmlns:a16="http://schemas.microsoft.com/office/drawing/2014/main" id="{874C5FCA-7AA7-CDA3-8167-61736BF50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89" y="2883394"/>
            <a:ext cx="4538861" cy="2752003"/>
          </a:xfrm>
          <a:prstGeom prst="rect">
            <a:avLst/>
          </a:prstGeom>
        </p:spPr>
      </p:pic>
    </p:spTree>
    <p:extLst>
      <p:ext uri="{BB962C8B-B14F-4D97-AF65-F5344CB8AC3E}">
        <p14:creationId xmlns:p14="http://schemas.microsoft.com/office/powerpoint/2010/main" val="218207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BB62E5-E8E3-525D-B95E-05E6454BE8EC}"/>
              </a:ext>
            </a:extLst>
          </p:cNvPr>
          <p:cNvSpPr txBox="1"/>
          <p:nvPr/>
        </p:nvSpPr>
        <p:spPr>
          <a:xfrm>
            <a:off x="168270" y="8754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Maintaining/Evolving the Program </a:t>
            </a:r>
          </a:p>
        </p:txBody>
      </p:sp>
      <p:sp>
        <p:nvSpPr>
          <p:cNvPr id="6" name="TextBox 5">
            <a:extLst>
              <a:ext uri="{FF2B5EF4-FFF2-40B4-BE49-F238E27FC236}">
                <a16:creationId xmlns:a16="http://schemas.microsoft.com/office/drawing/2014/main" id="{E611CABE-474D-D2D0-F4CF-14BED78778E3}"/>
              </a:ext>
            </a:extLst>
          </p:cNvPr>
          <p:cNvSpPr txBox="1"/>
          <p:nvPr/>
        </p:nvSpPr>
        <p:spPr>
          <a:xfrm>
            <a:off x="168270" y="845865"/>
            <a:ext cx="8958462" cy="2846933"/>
          </a:xfrm>
          <a:prstGeom prst="rect">
            <a:avLst/>
          </a:prstGeom>
          <a:noFill/>
        </p:spPr>
        <p:txBody>
          <a:bodyPr wrap="square">
            <a:spAutoFit/>
          </a:bodyPr>
          <a:lstStyle/>
          <a:p>
            <a:pPr marL="285750" indent="-28575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Identify Goals that Align with the University/College Strategic Plan</a:t>
            </a:r>
          </a:p>
          <a:p>
            <a:pPr marL="285750" indent="-28575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Create a Clear, Realistic, Flexible, and Easily Understood Vision   </a:t>
            </a:r>
          </a:p>
          <a:p>
            <a:pPr marL="285750" indent="-28575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Student, Guided, Owned, and Operated  </a:t>
            </a:r>
          </a:p>
          <a:p>
            <a:pPr marL="285750" indent="-28575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Tell the Story Frequently and Often </a:t>
            </a:r>
          </a:p>
          <a:p>
            <a:pPr marL="285750" indent="-28575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Seek Various Funding Sources </a:t>
            </a:r>
          </a:p>
          <a:p>
            <a:pPr marL="285750" indent="-285750" defTabSz="91440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Transparent Communication  </a:t>
            </a:r>
          </a:p>
          <a:p>
            <a:pPr marL="285750" indent="-28575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Celebrate Your Students </a:t>
            </a:r>
          </a:p>
          <a:p>
            <a:pPr marL="285750" indent="-285750" defTabSz="914400">
              <a:lnSpc>
                <a:spcPct val="90000"/>
              </a:lnSpc>
              <a:spcAft>
                <a:spcPts val="600"/>
              </a:spcAft>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Engage the Community  </a:t>
            </a:r>
          </a:p>
        </p:txBody>
      </p:sp>
      <p:pic>
        <p:nvPicPr>
          <p:cNvPr id="3" name="Picture 2" descr="A couple of people in graduation gowns and sashes&#10;&#10;Description automatically generated">
            <a:extLst>
              <a:ext uri="{FF2B5EF4-FFF2-40B4-BE49-F238E27FC236}">
                <a16:creationId xmlns:a16="http://schemas.microsoft.com/office/drawing/2014/main" id="{92181D95-CDAF-850B-6CFA-03A5ED0E9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366" y="1844786"/>
            <a:ext cx="6761364" cy="4498185"/>
          </a:xfrm>
          <a:prstGeom prst="rect">
            <a:avLst/>
          </a:prstGeom>
        </p:spPr>
      </p:pic>
    </p:spTree>
    <p:extLst>
      <p:ext uri="{BB962C8B-B14F-4D97-AF65-F5344CB8AC3E}">
        <p14:creationId xmlns:p14="http://schemas.microsoft.com/office/powerpoint/2010/main" val="374559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CBD64-202D-3EFF-3B62-4D7DC4048D1A}"/>
              </a:ext>
            </a:extLst>
          </p:cNvPr>
          <p:cNvSpPr txBox="1"/>
          <p:nvPr/>
        </p:nvSpPr>
        <p:spPr>
          <a:xfrm>
            <a:off x="168270" y="8754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Convincing Leadership </a:t>
            </a:r>
          </a:p>
        </p:txBody>
      </p:sp>
      <p:sp>
        <p:nvSpPr>
          <p:cNvPr id="9" name="TextBox 8">
            <a:extLst>
              <a:ext uri="{FF2B5EF4-FFF2-40B4-BE49-F238E27FC236}">
                <a16:creationId xmlns:a16="http://schemas.microsoft.com/office/drawing/2014/main" id="{2680EC49-01D7-D118-4191-E07B8836E589}"/>
              </a:ext>
            </a:extLst>
          </p:cNvPr>
          <p:cNvSpPr txBox="1"/>
          <p:nvPr/>
        </p:nvSpPr>
        <p:spPr>
          <a:xfrm>
            <a:off x="168270" y="809076"/>
            <a:ext cx="4997117" cy="2949334"/>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Research and Planning:</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Identify the need and demand for a Peer Mentor program. Is there a gap in the current offerings, or is this program essential for addressing emerging trends or student needs?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Gather data and evidence to support your proposal. This might include market research, surveys, or consultations with relevant stakeholders.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Define the program's objectives, expected outcomes, and potential impact on the university and its community.</a:t>
            </a:r>
          </a:p>
        </p:txBody>
      </p:sp>
      <p:sp>
        <p:nvSpPr>
          <p:cNvPr id="11" name="TextBox 10">
            <a:extLst>
              <a:ext uri="{FF2B5EF4-FFF2-40B4-BE49-F238E27FC236}">
                <a16:creationId xmlns:a16="http://schemas.microsoft.com/office/drawing/2014/main" id="{0B3480B5-C415-A24F-1FBC-314949BF65F8}"/>
              </a:ext>
            </a:extLst>
          </p:cNvPr>
          <p:cNvSpPr txBox="1"/>
          <p:nvPr/>
        </p:nvSpPr>
        <p:spPr>
          <a:xfrm>
            <a:off x="6335605" y="809076"/>
            <a:ext cx="5172215" cy="2821413"/>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Create a Detailed Proposal:</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Develop a comprehensive proposal that outlines the program's purpose, curriculum, target audience, and expected benefits.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Include a clear and concise executive summary at the beginning of the proposal for quick understanding.</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Provide a detailed program outline, including learning outcomes, and a timeline for implementation.</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Include a budget that covers both the startup costs and ongoing operational expenses.</a:t>
            </a:r>
          </a:p>
        </p:txBody>
      </p:sp>
      <p:sp>
        <p:nvSpPr>
          <p:cNvPr id="13" name="TextBox 12">
            <a:extLst>
              <a:ext uri="{FF2B5EF4-FFF2-40B4-BE49-F238E27FC236}">
                <a16:creationId xmlns:a16="http://schemas.microsoft.com/office/drawing/2014/main" id="{BF68F274-444C-7651-1E2D-5C2E8A46A187}"/>
              </a:ext>
            </a:extLst>
          </p:cNvPr>
          <p:cNvSpPr txBox="1"/>
          <p:nvPr/>
        </p:nvSpPr>
        <p:spPr>
          <a:xfrm>
            <a:off x="168270" y="3821007"/>
            <a:ext cx="4997117" cy="1924694"/>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Build a Team:</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Assemble a team of highly motivated students, faculty, and staff who will be responsible for designing, implementing, and managing the program.</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Highlight the qualifications and expertise of each team member in the proposal.</a:t>
            </a:r>
          </a:p>
        </p:txBody>
      </p:sp>
      <p:sp>
        <p:nvSpPr>
          <p:cNvPr id="15" name="TextBox 14">
            <a:extLst>
              <a:ext uri="{FF2B5EF4-FFF2-40B4-BE49-F238E27FC236}">
                <a16:creationId xmlns:a16="http://schemas.microsoft.com/office/drawing/2014/main" id="{081A90C7-3442-F609-38D3-A50E0343CA7D}"/>
              </a:ext>
            </a:extLst>
          </p:cNvPr>
          <p:cNvSpPr txBox="1"/>
          <p:nvPr/>
        </p:nvSpPr>
        <p:spPr>
          <a:xfrm>
            <a:off x="6335606" y="3821007"/>
            <a:ext cx="5172215" cy="1463670"/>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Engage Stakeholders:</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Identify and engage key stakeholders, such as faculty members, students, alumni, industry partners, and relevant university committees or departments.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Seek their input and support for the new program.</a:t>
            </a:r>
          </a:p>
        </p:txBody>
      </p:sp>
      <p:cxnSp>
        <p:nvCxnSpPr>
          <p:cNvPr id="3" name="Straight Connector 2">
            <a:extLst>
              <a:ext uri="{FF2B5EF4-FFF2-40B4-BE49-F238E27FC236}">
                <a16:creationId xmlns:a16="http://schemas.microsoft.com/office/drawing/2014/main" id="{3792310A-3A83-514F-2A9C-583416764392}"/>
              </a:ext>
            </a:extLst>
          </p:cNvPr>
          <p:cNvCxnSpPr/>
          <p:nvPr/>
        </p:nvCxnSpPr>
        <p:spPr>
          <a:xfrm>
            <a:off x="5728677" y="648677"/>
            <a:ext cx="0" cy="5283200"/>
          </a:xfrm>
          <a:prstGeom prst="line">
            <a:avLst/>
          </a:prstGeom>
          <a:ln>
            <a:solidFill>
              <a:srgbClr val="0068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4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CBD64-202D-3EFF-3B62-4D7DC4048D1A}"/>
              </a:ext>
            </a:extLst>
          </p:cNvPr>
          <p:cNvSpPr txBox="1"/>
          <p:nvPr/>
        </p:nvSpPr>
        <p:spPr>
          <a:xfrm>
            <a:off x="168270" y="8754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Convincing Leadership </a:t>
            </a:r>
          </a:p>
        </p:txBody>
      </p:sp>
      <p:sp>
        <p:nvSpPr>
          <p:cNvPr id="3" name="TextBox 2">
            <a:extLst>
              <a:ext uri="{FF2B5EF4-FFF2-40B4-BE49-F238E27FC236}">
                <a16:creationId xmlns:a16="http://schemas.microsoft.com/office/drawing/2014/main" id="{3A2AFF05-FE06-E01C-8F80-C4888EAA8BE2}"/>
              </a:ext>
            </a:extLst>
          </p:cNvPr>
          <p:cNvSpPr txBox="1"/>
          <p:nvPr/>
        </p:nvSpPr>
        <p:spPr>
          <a:xfrm>
            <a:off x="168270" y="1015676"/>
            <a:ext cx="5230581" cy="1130566"/>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Alignment with University Goals:</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Clearly demonstrate how the proposed program aligns with the university's mission, vision, and strategic goals.</a:t>
            </a:r>
          </a:p>
        </p:txBody>
      </p:sp>
      <p:sp>
        <p:nvSpPr>
          <p:cNvPr id="6" name="TextBox 5">
            <a:extLst>
              <a:ext uri="{FF2B5EF4-FFF2-40B4-BE49-F238E27FC236}">
                <a16:creationId xmlns:a16="http://schemas.microsoft.com/office/drawing/2014/main" id="{86A0D016-209F-F004-3A6F-5A746373EC8E}"/>
              </a:ext>
            </a:extLst>
          </p:cNvPr>
          <p:cNvSpPr txBox="1"/>
          <p:nvPr/>
        </p:nvSpPr>
        <p:spPr>
          <a:xfrm>
            <a:off x="168270" y="2571605"/>
            <a:ext cx="5230581" cy="1463670"/>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Financial Projections:</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Present a financial plan that includes revenue sources and expected costs.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Highlight potential sources of funding, including grants, donations, or partnerships.</a:t>
            </a:r>
          </a:p>
        </p:txBody>
      </p:sp>
      <p:sp>
        <p:nvSpPr>
          <p:cNvPr id="9" name="TextBox 8">
            <a:extLst>
              <a:ext uri="{FF2B5EF4-FFF2-40B4-BE49-F238E27FC236}">
                <a16:creationId xmlns:a16="http://schemas.microsoft.com/office/drawing/2014/main" id="{98EA4C0E-81D5-F2C5-BD9B-FE5A83354B85}"/>
              </a:ext>
            </a:extLst>
          </p:cNvPr>
          <p:cNvSpPr txBox="1"/>
          <p:nvPr/>
        </p:nvSpPr>
        <p:spPr>
          <a:xfrm>
            <a:off x="321460" y="4460638"/>
            <a:ext cx="5230581" cy="900055"/>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Timeline and Milestones:</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Provide a timeline for the program's development, including key milestones and deadlines.</a:t>
            </a:r>
          </a:p>
        </p:txBody>
      </p:sp>
      <p:sp>
        <p:nvSpPr>
          <p:cNvPr id="11" name="TextBox 10">
            <a:extLst>
              <a:ext uri="{FF2B5EF4-FFF2-40B4-BE49-F238E27FC236}">
                <a16:creationId xmlns:a16="http://schemas.microsoft.com/office/drawing/2014/main" id="{3CC0BE46-79CC-00C1-4F10-77C770B6E3C7}"/>
              </a:ext>
            </a:extLst>
          </p:cNvPr>
          <p:cNvSpPr txBox="1"/>
          <p:nvPr/>
        </p:nvSpPr>
        <p:spPr>
          <a:xfrm>
            <a:off x="6257785" y="1015676"/>
            <a:ext cx="5230581" cy="1130566"/>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Risk Analysis:</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Identify potential challenges and risks associated with the program and explain how you plan to mitigate them.</a:t>
            </a:r>
          </a:p>
        </p:txBody>
      </p:sp>
      <p:sp>
        <p:nvSpPr>
          <p:cNvPr id="13" name="TextBox 12">
            <a:extLst>
              <a:ext uri="{FF2B5EF4-FFF2-40B4-BE49-F238E27FC236}">
                <a16:creationId xmlns:a16="http://schemas.microsoft.com/office/drawing/2014/main" id="{CDE64DC3-6CE7-C802-A1BC-8C45CCB99F1B}"/>
              </a:ext>
            </a:extLst>
          </p:cNvPr>
          <p:cNvSpPr txBox="1"/>
          <p:nvPr/>
        </p:nvSpPr>
        <p:spPr>
          <a:xfrm>
            <a:off x="6257785" y="2571605"/>
            <a:ext cx="5230581" cy="1130566"/>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Implementation Plan:</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If the program is approved, create a detailed plan for its implementation, including hiring staff, marketing, and student recruitment.</a:t>
            </a:r>
          </a:p>
        </p:txBody>
      </p:sp>
      <p:sp>
        <p:nvSpPr>
          <p:cNvPr id="15" name="TextBox 14">
            <a:extLst>
              <a:ext uri="{FF2B5EF4-FFF2-40B4-BE49-F238E27FC236}">
                <a16:creationId xmlns:a16="http://schemas.microsoft.com/office/drawing/2014/main" id="{B7BCDBA2-92C5-720C-0E06-5203F3CB61B8}"/>
              </a:ext>
            </a:extLst>
          </p:cNvPr>
          <p:cNvSpPr txBox="1"/>
          <p:nvPr/>
        </p:nvSpPr>
        <p:spPr>
          <a:xfrm>
            <a:off x="6257785" y="4460638"/>
            <a:ext cx="5230581" cy="1130566"/>
          </a:xfrm>
          <a:prstGeom prst="rect">
            <a:avLst/>
          </a:prstGeom>
          <a:noFill/>
        </p:spPr>
        <p:txBody>
          <a:bodyPr wrap="square">
            <a:spAutoFit/>
          </a:bodyPr>
          <a:lstStyle/>
          <a:p>
            <a:pPr marR="0" lvl="0">
              <a:lnSpc>
                <a:spcPct val="107000"/>
              </a:lnSpc>
              <a:spcBef>
                <a:spcPts val="0"/>
              </a:spcBef>
              <a:spcAft>
                <a:spcPts val="800"/>
              </a:spcAft>
              <a:tabLst>
                <a:tab pos="457200" algn="l"/>
              </a:tabLst>
            </a:pPr>
            <a:r>
              <a:rPr lang="en-US" sz="1600" b="1" dirty="0">
                <a:effectLst/>
                <a:latin typeface="Lato" panose="020F0502020204030203" pitchFamily="34" charset="0"/>
                <a:ea typeface="Lato" panose="020F0502020204030203" pitchFamily="34" charset="0"/>
                <a:cs typeface="Lato" panose="020F0502020204030203" pitchFamily="34" charset="0"/>
              </a:rPr>
              <a:t>Monitoring and Evaluation:</a:t>
            </a:r>
            <a:endParaRPr lang="en-US" sz="1600" dirty="0">
              <a:effectLst/>
              <a:latin typeface="Lato" panose="020F0502020204030203" pitchFamily="34" charset="0"/>
              <a:ea typeface="Lato" panose="020F0502020204030203" pitchFamily="34" charset="0"/>
              <a:cs typeface="Lato" panose="020F0502020204030203" pitchFamily="34"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1400" dirty="0">
                <a:effectLst/>
                <a:latin typeface="Lato" panose="020F0502020204030203" pitchFamily="34" charset="0"/>
                <a:ea typeface="Lato" panose="020F0502020204030203" pitchFamily="34" charset="0"/>
                <a:cs typeface="Lato" panose="020F0502020204030203" pitchFamily="34" charset="0"/>
              </a:rPr>
              <a:t>Establish a system for ongoing monitoring and evaluation to ensure the program's success and make necessary adjustments.</a:t>
            </a:r>
          </a:p>
        </p:txBody>
      </p:sp>
      <p:cxnSp>
        <p:nvCxnSpPr>
          <p:cNvPr id="2" name="Straight Connector 1">
            <a:extLst>
              <a:ext uri="{FF2B5EF4-FFF2-40B4-BE49-F238E27FC236}">
                <a16:creationId xmlns:a16="http://schemas.microsoft.com/office/drawing/2014/main" id="{575BF230-360E-482B-BB55-3C4B8AF33AB5}"/>
              </a:ext>
            </a:extLst>
          </p:cNvPr>
          <p:cNvCxnSpPr/>
          <p:nvPr/>
        </p:nvCxnSpPr>
        <p:spPr>
          <a:xfrm>
            <a:off x="5705231" y="860964"/>
            <a:ext cx="0" cy="5283200"/>
          </a:xfrm>
          <a:prstGeom prst="line">
            <a:avLst/>
          </a:prstGeom>
          <a:ln>
            <a:solidFill>
              <a:srgbClr val="0068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99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4645F-1E57-A5B2-C678-49C98947EFBF}"/>
              </a:ext>
            </a:extLst>
          </p:cNvPr>
          <p:cNvSpPr txBox="1">
            <a:spLocks noChangeArrowheads="1"/>
          </p:cNvSpPr>
          <p:nvPr/>
        </p:nvSpPr>
        <p:spPr bwMode="auto">
          <a:xfrm>
            <a:off x="1" y="1061416"/>
            <a:ext cx="7424614" cy="4735167"/>
          </a:xfrm>
          <a:prstGeom prst="roundRect">
            <a:avLst/>
          </a:prstGeom>
          <a:solidFill>
            <a:schemeClr val="bg1"/>
          </a:solidFill>
        </p:spPr>
        <p:txBody>
          <a:bodyPr vert="horz"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dirty="0">
                <a:solidFill>
                  <a:srgbClr val="0064B1"/>
                </a:solidFill>
              </a:rPr>
              <a:t>“UTA was the last school I applied to and the first school that I heard back from. I have received tremendous support from Veteran Services, faculty, the Political Science Department, and the College of Liberal Arts.” </a:t>
            </a:r>
            <a:endParaRPr lang="en-US" altLang="en-US" sz="3200" dirty="0">
              <a:solidFill>
                <a:srgbClr val="0064B1"/>
              </a:solidFill>
              <a:latin typeface="Frutiger LT Std 45 Light"/>
            </a:endParaRPr>
          </a:p>
          <a:p>
            <a:pPr algn="ctr"/>
            <a:r>
              <a:rPr lang="en-US" altLang="en-US" sz="2000" dirty="0">
                <a:solidFill>
                  <a:srgbClr val="0064B1"/>
                </a:solidFill>
                <a:latin typeface="Frutiger LT Std 45 Light"/>
              </a:rPr>
              <a:t>Derron (Edwin) Gadison</a:t>
            </a:r>
          </a:p>
          <a:p>
            <a:pPr algn="ctr"/>
            <a:r>
              <a:rPr lang="en-US" altLang="en-US" sz="2000" dirty="0">
                <a:solidFill>
                  <a:srgbClr val="0064B1"/>
                </a:solidFill>
                <a:latin typeface="Frutiger LT Std 45 Light"/>
              </a:rPr>
              <a:t>United States Army Retired</a:t>
            </a:r>
          </a:p>
          <a:p>
            <a:pPr algn="ctr"/>
            <a:r>
              <a:rPr lang="en-US" altLang="en-US" sz="2000" dirty="0">
                <a:solidFill>
                  <a:srgbClr val="0064B1"/>
                </a:solidFill>
                <a:latin typeface="Frutiger LT Std 45 Light"/>
              </a:rPr>
              <a:t>UTA 2022 (Political Science)</a:t>
            </a:r>
            <a:endParaRPr lang="en-US" altLang="en-US" sz="1100" dirty="0">
              <a:solidFill>
                <a:srgbClr val="0064B1"/>
              </a:solidFill>
              <a:latin typeface="Frutiger LT Std 45 Light"/>
            </a:endParaRPr>
          </a:p>
        </p:txBody>
      </p:sp>
      <p:pic>
        <p:nvPicPr>
          <p:cNvPr id="1026" name="Picture 2" descr="Picture of U.S. Army Solider in dress uniform giving a speech. ">
            <a:extLst>
              <a:ext uri="{FF2B5EF4-FFF2-40B4-BE49-F238E27FC236}">
                <a16:creationId xmlns:a16="http://schemas.microsoft.com/office/drawing/2014/main" id="{B20B7234-FAD1-A803-36D9-A6F03C82A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028" y="532402"/>
            <a:ext cx="5125704" cy="654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9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85663F-92D9-C93A-6A4C-62BF227BD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102F80-0B2A-0BD3-6955-523433FCE2A1}"/>
              </a:ext>
            </a:extLst>
          </p:cNvPr>
          <p:cNvSpPr txBox="1"/>
          <p:nvPr/>
        </p:nvSpPr>
        <p:spPr>
          <a:xfrm>
            <a:off x="1" y="218653"/>
            <a:ext cx="6060916" cy="1077218"/>
          </a:xfrm>
          <a:prstGeom prst="rect">
            <a:avLst/>
          </a:prstGeom>
          <a:noFill/>
        </p:spPr>
        <p:txBody>
          <a:bodyPr wrap="square" rtlCol="0">
            <a:spAutoFit/>
          </a:bodyPr>
          <a:lstStyle/>
          <a:p>
            <a:r>
              <a:rPr lang="en-US" sz="6400" b="1" dirty="0">
                <a:solidFill>
                  <a:schemeClr val="bg1"/>
                </a:solidFill>
              </a:rPr>
              <a:t>QUESTIONS?</a:t>
            </a:r>
          </a:p>
        </p:txBody>
      </p:sp>
      <p:sp>
        <p:nvSpPr>
          <p:cNvPr id="2" name="TextBox 1">
            <a:extLst>
              <a:ext uri="{FF2B5EF4-FFF2-40B4-BE49-F238E27FC236}">
                <a16:creationId xmlns:a16="http://schemas.microsoft.com/office/drawing/2014/main" id="{E0998B64-4C96-DE9F-83F5-3C31C5175590}"/>
              </a:ext>
            </a:extLst>
          </p:cNvPr>
          <p:cNvSpPr txBox="1"/>
          <p:nvPr/>
        </p:nvSpPr>
        <p:spPr>
          <a:xfrm>
            <a:off x="9523445" y="6502967"/>
            <a:ext cx="2668556" cy="318100"/>
          </a:xfrm>
          <a:prstGeom prst="rect">
            <a:avLst/>
          </a:prstGeom>
          <a:noFill/>
        </p:spPr>
        <p:txBody>
          <a:bodyPr wrap="square" rtlCol="0">
            <a:spAutoFit/>
          </a:bodyPr>
          <a:lstStyle/>
          <a:p>
            <a:r>
              <a:rPr lang="en-US" sz="1467" dirty="0">
                <a:solidFill>
                  <a:schemeClr val="bg1"/>
                </a:solidFill>
              </a:rPr>
              <a:t>Source: Marvel Studios 2013</a:t>
            </a:r>
          </a:p>
        </p:txBody>
      </p:sp>
    </p:spTree>
    <p:extLst>
      <p:ext uri="{BB962C8B-B14F-4D97-AF65-F5344CB8AC3E}">
        <p14:creationId xmlns:p14="http://schemas.microsoft.com/office/powerpoint/2010/main" val="34842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F16F65-1574-BB2A-FFDB-A35A6CD3E68C}"/>
              </a:ext>
            </a:extLst>
          </p:cNvPr>
          <p:cNvSpPr txBox="1"/>
          <p:nvPr/>
        </p:nvSpPr>
        <p:spPr>
          <a:xfrm>
            <a:off x="99423" y="101351"/>
            <a:ext cx="5449731" cy="502766"/>
          </a:xfrm>
          <a:prstGeom prst="rect">
            <a:avLst/>
          </a:prstGeom>
          <a:noFill/>
        </p:spPr>
        <p:txBody>
          <a:bodyPr wrap="square" rtlCol="0">
            <a:spAutoFit/>
          </a:bodyPr>
          <a:lstStyle/>
          <a:p>
            <a:r>
              <a:rPr lang="en-US" sz="2667" b="1" dirty="0">
                <a:solidFill>
                  <a:srgbClr val="00599B"/>
                </a:solidFill>
                <a:latin typeface="Lato" panose="020F0502020204030203" pitchFamily="34" charset="0"/>
                <a:cs typeface="Lato" panose="020F0502020204030203" pitchFamily="34" charset="0"/>
              </a:rPr>
              <a:t>References </a:t>
            </a:r>
          </a:p>
        </p:txBody>
      </p:sp>
      <p:sp>
        <p:nvSpPr>
          <p:cNvPr id="8" name="TextBox 7">
            <a:extLst>
              <a:ext uri="{FF2B5EF4-FFF2-40B4-BE49-F238E27FC236}">
                <a16:creationId xmlns:a16="http://schemas.microsoft.com/office/drawing/2014/main" id="{C410AF1D-8012-6975-C0AC-BD322B981302}"/>
              </a:ext>
            </a:extLst>
          </p:cNvPr>
          <p:cNvSpPr txBox="1"/>
          <p:nvPr/>
        </p:nvSpPr>
        <p:spPr>
          <a:xfrm>
            <a:off x="99423" y="748282"/>
            <a:ext cx="11890839" cy="4381905"/>
          </a:xfrm>
          <a:prstGeom prst="rect">
            <a:avLst/>
          </a:prstGeom>
          <a:noFill/>
        </p:spPr>
        <p:txBody>
          <a:bodyPr wrap="square">
            <a:spAutoFit/>
          </a:bodyPr>
          <a:lstStyle/>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Cseh, M., &amp; Kleve, S. (2018). </a:t>
            </a:r>
            <a:r>
              <a:rPr lang="en-US" sz="1467" b="1" dirty="0">
                <a:latin typeface="Calibri" panose="020F0502020204030204" pitchFamily="34" charset="0"/>
                <a:ea typeface="Calibri" panose="020F0502020204030204" pitchFamily="34" charset="0"/>
                <a:cs typeface="Times New Roman" panose="02020603050405020304" pitchFamily="18" charset="0"/>
              </a:rPr>
              <a:t>The role of peer mentoring in the support of military-connected students in higher education</a:t>
            </a:r>
            <a:r>
              <a:rPr lang="en-US" sz="1467" dirty="0">
                <a:latin typeface="Calibri" panose="020F0502020204030204" pitchFamily="34" charset="0"/>
                <a:ea typeface="Calibri" panose="020F0502020204030204" pitchFamily="34" charset="0"/>
                <a:cs typeface="Times New Roman" panose="02020603050405020304" pitchFamily="18" charset="0"/>
              </a:rPr>
              <a:t>. Journal of Veterans Studies, 4(1), 87-99.</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Hoyt, A., &amp; </a:t>
            </a:r>
            <a:r>
              <a:rPr lang="en-US" sz="1467" dirty="0" err="1">
                <a:latin typeface="Calibri" panose="020F0502020204030204" pitchFamily="34" charset="0"/>
                <a:ea typeface="Calibri" panose="020F0502020204030204" pitchFamily="34" charset="0"/>
                <a:cs typeface="Times New Roman" panose="02020603050405020304" pitchFamily="18" charset="0"/>
              </a:rPr>
              <a:t>Leierer</a:t>
            </a:r>
            <a:r>
              <a:rPr lang="en-US" sz="1467" dirty="0">
                <a:latin typeface="Calibri" panose="020F0502020204030204" pitchFamily="34" charset="0"/>
                <a:ea typeface="Calibri" panose="020F0502020204030204" pitchFamily="34" charset="0"/>
                <a:cs typeface="Times New Roman" panose="02020603050405020304" pitchFamily="18" charset="0"/>
              </a:rPr>
              <a:t>, S. (2016). </a:t>
            </a:r>
            <a:r>
              <a:rPr lang="en-US" sz="1467" b="1" dirty="0">
                <a:latin typeface="Calibri" panose="020F0502020204030204" pitchFamily="34" charset="0"/>
                <a:ea typeface="Calibri" panose="020F0502020204030204" pitchFamily="34" charset="0"/>
                <a:cs typeface="Times New Roman" panose="02020603050405020304" pitchFamily="18" charset="0"/>
              </a:rPr>
              <a:t>Establishing a peer mentor program for military-connected students: Benefits and challenges</a:t>
            </a:r>
            <a:r>
              <a:rPr lang="en-US" sz="1467" dirty="0">
                <a:latin typeface="Calibri" panose="020F0502020204030204" pitchFamily="34" charset="0"/>
                <a:ea typeface="Calibri" panose="020F0502020204030204" pitchFamily="34" charset="0"/>
                <a:cs typeface="Times New Roman" panose="02020603050405020304" pitchFamily="18" charset="0"/>
              </a:rPr>
              <a:t>. Journal of College Student Retention: Research, Theory &amp; Practice, 18(3), 270-284.</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Jasmin, L. K., </a:t>
            </a:r>
            <a:r>
              <a:rPr lang="en-US" sz="1467" dirty="0" err="1">
                <a:latin typeface="Calibri" panose="020F0502020204030204" pitchFamily="34" charset="0"/>
                <a:ea typeface="Calibri" panose="020F0502020204030204" pitchFamily="34" charset="0"/>
                <a:cs typeface="Times New Roman" panose="02020603050405020304" pitchFamily="18" charset="0"/>
              </a:rPr>
              <a:t>Gironda</a:t>
            </a:r>
            <a:r>
              <a:rPr lang="en-US" sz="1467" dirty="0">
                <a:latin typeface="Calibri" panose="020F0502020204030204" pitchFamily="34" charset="0"/>
                <a:ea typeface="Calibri" panose="020F0502020204030204" pitchFamily="34" charset="0"/>
                <a:cs typeface="Times New Roman" panose="02020603050405020304" pitchFamily="18" charset="0"/>
              </a:rPr>
              <a:t>, R. J., &amp; </a:t>
            </a:r>
            <a:r>
              <a:rPr lang="en-US" sz="1467" dirty="0" err="1">
                <a:latin typeface="Calibri" panose="020F0502020204030204" pitchFamily="34" charset="0"/>
                <a:ea typeface="Calibri" panose="020F0502020204030204" pitchFamily="34" charset="0"/>
                <a:cs typeface="Times New Roman" panose="02020603050405020304" pitchFamily="18" charset="0"/>
              </a:rPr>
              <a:t>Rosopa</a:t>
            </a:r>
            <a:r>
              <a:rPr lang="en-US" sz="1467" dirty="0">
                <a:latin typeface="Calibri" panose="020F0502020204030204" pitchFamily="34" charset="0"/>
                <a:ea typeface="Calibri" panose="020F0502020204030204" pitchFamily="34" charset="0"/>
                <a:cs typeface="Times New Roman" panose="02020603050405020304" pitchFamily="18" charset="0"/>
              </a:rPr>
              <a:t>, P. J. (2018). </a:t>
            </a:r>
            <a:r>
              <a:rPr lang="en-US" sz="1467" b="1" dirty="0">
                <a:latin typeface="Calibri" panose="020F0502020204030204" pitchFamily="34" charset="0"/>
                <a:ea typeface="Calibri" panose="020F0502020204030204" pitchFamily="34" charset="0"/>
                <a:cs typeface="Times New Roman" panose="02020603050405020304" pitchFamily="18" charset="0"/>
              </a:rPr>
              <a:t>Impact of a student veteran peer mentoring program on student veteran adaptation to college</a:t>
            </a:r>
            <a:r>
              <a:rPr lang="en-US" sz="1467" dirty="0">
                <a:latin typeface="Calibri" panose="020F0502020204030204" pitchFamily="34" charset="0"/>
                <a:ea typeface="Calibri" panose="020F0502020204030204" pitchFamily="34" charset="0"/>
                <a:cs typeface="Times New Roman" panose="02020603050405020304" pitchFamily="18" charset="0"/>
              </a:rPr>
              <a:t>. Journal of Student Affairs Research and Practice, 55(2), 144-158.</a:t>
            </a:r>
          </a:p>
          <a:p>
            <a:pPr>
              <a:tabLst>
                <a:tab pos="609585" algn="l"/>
              </a:tabLst>
            </a:pPr>
            <a:r>
              <a:rPr lang="en-US" sz="1467" dirty="0" err="1">
                <a:latin typeface="Calibri" panose="020F0502020204030204" pitchFamily="34" charset="0"/>
                <a:ea typeface="Calibri" panose="020F0502020204030204" pitchFamily="34" charset="0"/>
                <a:cs typeface="Times New Roman" panose="02020603050405020304" pitchFamily="18" charset="0"/>
              </a:rPr>
              <a:t>Laanan</a:t>
            </a:r>
            <a:r>
              <a:rPr lang="en-US" sz="1467" dirty="0">
                <a:latin typeface="Calibri" panose="020F0502020204030204" pitchFamily="34" charset="0"/>
                <a:ea typeface="Calibri" panose="020F0502020204030204" pitchFamily="34" charset="0"/>
                <a:cs typeface="Times New Roman" panose="02020603050405020304" pitchFamily="18" charset="0"/>
              </a:rPr>
              <a:t>, F. S., </a:t>
            </a:r>
            <a:r>
              <a:rPr lang="en-US" sz="1467" dirty="0" err="1">
                <a:latin typeface="Calibri" panose="020F0502020204030204" pitchFamily="34" charset="0"/>
                <a:ea typeface="Calibri" panose="020F0502020204030204" pitchFamily="34" charset="0"/>
                <a:cs typeface="Times New Roman" panose="02020603050405020304" pitchFamily="18" charset="0"/>
              </a:rPr>
              <a:t>Starobin</a:t>
            </a:r>
            <a:r>
              <a:rPr lang="en-US" sz="1467" dirty="0">
                <a:latin typeface="Calibri" panose="020F0502020204030204" pitchFamily="34" charset="0"/>
                <a:ea typeface="Calibri" panose="020F0502020204030204" pitchFamily="34" charset="0"/>
                <a:cs typeface="Times New Roman" panose="02020603050405020304" pitchFamily="18" charset="0"/>
              </a:rPr>
              <a:t>, S. S., &amp; Eggleton, T. J. (2010). </a:t>
            </a:r>
            <a:r>
              <a:rPr lang="en-US" sz="1467" b="1" dirty="0">
                <a:latin typeface="Calibri" panose="020F0502020204030204" pitchFamily="34" charset="0"/>
                <a:ea typeface="Calibri" panose="020F0502020204030204" pitchFamily="34" charset="0"/>
                <a:cs typeface="Times New Roman" panose="02020603050405020304" pitchFamily="18" charset="0"/>
              </a:rPr>
              <a:t>An exploration of the relationship between peer mentoring training and student learning outcomes among peer mentors at a public four-year institution of higher education</a:t>
            </a:r>
            <a:r>
              <a:rPr lang="en-US" sz="1467" dirty="0">
                <a:latin typeface="Calibri" panose="020F0502020204030204" pitchFamily="34" charset="0"/>
                <a:ea typeface="Calibri" panose="020F0502020204030204" pitchFamily="34" charset="0"/>
                <a:cs typeface="Times New Roman" panose="02020603050405020304" pitchFamily="18" charset="0"/>
              </a:rPr>
              <a:t>. Journal of The First-Year Experience &amp; Students in Transition, 22(1), 7-27.</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Lis, A. (2012). </a:t>
            </a:r>
            <a:r>
              <a:rPr lang="en-US" sz="1467" b="1" dirty="0">
                <a:latin typeface="Calibri" panose="020F0502020204030204" pitchFamily="34" charset="0"/>
                <a:ea typeface="Calibri" panose="020F0502020204030204" pitchFamily="34" charset="0"/>
                <a:cs typeface="Times New Roman" panose="02020603050405020304" pitchFamily="18" charset="0"/>
              </a:rPr>
              <a:t>Supporting veterans in higher education through peer mentoring</a:t>
            </a:r>
            <a:r>
              <a:rPr lang="en-US" sz="1467" dirty="0">
                <a:latin typeface="Calibri" panose="020F0502020204030204" pitchFamily="34" charset="0"/>
                <a:ea typeface="Calibri" panose="020F0502020204030204" pitchFamily="34" charset="0"/>
                <a:cs typeface="Times New Roman" panose="02020603050405020304" pitchFamily="18" charset="0"/>
              </a:rPr>
              <a:t>. Journal of College Student Retention: Research, Theory &amp; Practice, 13(2), 143-162.</a:t>
            </a:r>
          </a:p>
          <a:p>
            <a:pPr>
              <a:tabLst>
                <a:tab pos="609585" algn="l"/>
              </a:tabLst>
            </a:pPr>
            <a:r>
              <a:rPr lang="en-US" sz="1467" dirty="0" err="1">
                <a:latin typeface="Calibri" panose="020F0502020204030204" pitchFamily="34" charset="0"/>
                <a:ea typeface="Calibri" panose="020F0502020204030204" pitchFamily="34" charset="0"/>
                <a:cs typeface="Times New Roman" panose="02020603050405020304" pitchFamily="18" charset="0"/>
              </a:rPr>
              <a:t>Petkus</a:t>
            </a:r>
            <a:r>
              <a:rPr lang="en-US" sz="1467" dirty="0">
                <a:latin typeface="Calibri" panose="020F0502020204030204" pitchFamily="34" charset="0"/>
                <a:ea typeface="Calibri" panose="020F0502020204030204" pitchFamily="34" charset="0"/>
                <a:cs typeface="Times New Roman" panose="02020603050405020304" pitchFamily="18" charset="0"/>
              </a:rPr>
              <a:t>, E. (2019). </a:t>
            </a:r>
            <a:r>
              <a:rPr lang="en-US" sz="1467" b="1" dirty="0">
                <a:latin typeface="Calibri" panose="020F0502020204030204" pitchFamily="34" charset="0"/>
                <a:ea typeface="Calibri" panose="020F0502020204030204" pitchFamily="34" charset="0"/>
                <a:cs typeface="Times New Roman" panose="02020603050405020304" pitchFamily="18" charset="0"/>
              </a:rPr>
              <a:t>Veteran students and peer mentoring: A study of military cultural competency</a:t>
            </a:r>
            <a:r>
              <a:rPr lang="en-US" sz="1467" dirty="0">
                <a:latin typeface="Calibri" panose="020F0502020204030204" pitchFamily="34" charset="0"/>
                <a:ea typeface="Calibri" panose="020F0502020204030204" pitchFamily="34" charset="0"/>
                <a:cs typeface="Times New Roman" panose="02020603050405020304" pitchFamily="18" charset="0"/>
              </a:rPr>
              <a:t>. Journal of College Student Retention: Research, Theory &amp; Practice, 22(3), 293-309.</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Savarese, M., Sipos, K., &amp; Wooten, N. (2016). </a:t>
            </a:r>
            <a:r>
              <a:rPr lang="en-US" sz="1467" b="1" dirty="0">
                <a:latin typeface="Calibri" panose="020F0502020204030204" pitchFamily="34" charset="0"/>
                <a:ea typeface="Calibri" panose="020F0502020204030204" pitchFamily="34" charset="0"/>
                <a:cs typeface="Times New Roman" panose="02020603050405020304" pitchFamily="18" charset="0"/>
              </a:rPr>
              <a:t>Peer mentorship and veterans transitioning to college: A qualitative examination</a:t>
            </a:r>
            <a:r>
              <a:rPr lang="en-US" sz="1467" dirty="0">
                <a:latin typeface="Calibri" panose="020F0502020204030204" pitchFamily="34" charset="0"/>
                <a:ea typeface="Calibri" panose="020F0502020204030204" pitchFamily="34" charset="0"/>
                <a:cs typeface="Times New Roman" panose="02020603050405020304" pitchFamily="18" charset="0"/>
              </a:rPr>
              <a:t>. Journal of Veterans Studies, 2(2), 1-11.</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Smith, D. (2015). </a:t>
            </a:r>
            <a:r>
              <a:rPr lang="en-US" sz="1467" b="1" dirty="0">
                <a:latin typeface="Calibri" panose="020F0502020204030204" pitchFamily="34" charset="0"/>
                <a:ea typeface="Calibri" panose="020F0502020204030204" pitchFamily="34" charset="0"/>
                <a:cs typeface="Times New Roman" panose="02020603050405020304" pitchFamily="18" charset="0"/>
              </a:rPr>
              <a:t>Exploring the influence of peer mentorship among student veterans in higher education</a:t>
            </a:r>
            <a:r>
              <a:rPr lang="en-US" sz="1467" dirty="0">
                <a:latin typeface="Calibri" panose="020F0502020204030204" pitchFamily="34" charset="0"/>
                <a:ea typeface="Calibri" panose="020F0502020204030204" pitchFamily="34" charset="0"/>
                <a:cs typeface="Times New Roman" panose="02020603050405020304" pitchFamily="18" charset="0"/>
              </a:rPr>
              <a:t>. The Journal of Veterans Studies, 1(1), 68-80.</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Turner, L., &amp; Turner, K. (2018). </a:t>
            </a:r>
            <a:r>
              <a:rPr lang="en-US" sz="1467" b="1" dirty="0">
                <a:latin typeface="Calibri" panose="020F0502020204030204" pitchFamily="34" charset="0"/>
                <a:ea typeface="Calibri" panose="020F0502020204030204" pitchFamily="34" charset="0"/>
                <a:cs typeface="Times New Roman" panose="02020603050405020304" pitchFamily="18" charset="0"/>
              </a:rPr>
              <a:t>Returning military veteran student success: Impact of a student peer mentor program</a:t>
            </a:r>
            <a:r>
              <a:rPr lang="en-US" sz="1467" dirty="0">
                <a:latin typeface="Calibri" panose="020F0502020204030204" pitchFamily="34" charset="0"/>
                <a:ea typeface="Calibri" panose="020F0502020204030204" pitchFamily="34" charset="0"/>
                <a:cs typeface="Times New Roman" panose="02020603050405020304" pitchFamily="18" charset="0"/>
              </a:rPr>
              <a:t>. Journal of Military and Veterans’ Health, 26(1), 37-46.</a:t>
            </a:r>
          </a:p>
          <a:p>
            <a:pPr>
              <a:tabLst>
                <a:tab pos="609585" algn="l"/>
              </a:tabLst>
            </a:pPr>
            <a:r>
              <a:rPr lang="en-US" sz="1467" dirty="0">
                <a:latin typeface="Calibri" panose="020F0502020204030204" pitchFamily="34" charset="0"/>
                <a:ea typeface="Calibri" panose="020F0502020204030204" pitchFamily="34" charset="0"/>
                <a:cs typeface="Times New Roman" panose="02020603050405020304" pitchFamily="18" charset="0"/>
              </a:rPr>
              <a:t>Wright, E., Di Maria, L., Church, M., &amp; Ayers, D. (2018). </a:t>
            </a:r>
            <a:r>
              <a:rPr lang="en-US" sz="1467" b="1" dirty="0">
                <a:latin typeface="Calibri" panose="020F0502020204030204" pitchFamily="34" charset="0"/>
                <a:ea typeface="Calibri" panose="020F0502020204030204" pitchFamily="34" charset="0"/>
                <a:cs typeface="Times New Roman" panose="02020603050405020304" pitchFamily="18" charset="0"/>
              </a:rPr>
              <a:t>Peer mentor programs: An innovative approach to retention</a:t>
            </a:r>
            <a:r>
              <a:rPr lang="en-US" sz="1467" dirty="0">
                <a:latin typeface="Calibri" panose="020F0502020204030204" pitchFamily="34" charset="0"/>
                <a:ea typeface="Calibri" panose="020F0502020204030204" pitchFamily="34" charset="0"/>
                <a:cs typeface="Times New Roman" panose="02020603050405020304" pitchFamily="18" charset="0"/>
              </a:rPr>
              <a:t>. Journal of College Student Retention: Research, Theory &amp; Practice, 20(2), 169-191.</a:t>
            </a:r>
          </a:p>
        </p:txBody>
      </p:sp>
    </p:spTree>
    <p:extLst>
      <p:ext uri="{BB962C8B-B14F-4D97-AF65-F5344CB8AC3E}">
        <p14:creationId xmlns:p14="http://schemas.microsoft.com/office/powerpoint/2010/main" val="244774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B7838E-6FBA-28DC-3F76-A1DDF32D4B9A}"/>
              </a:ext>
            </a:extLst>
          </p:cNvPr>
          <p:cNvPicPr>
            <a:picLocks noChangeAspect="1"/>
          </p:cNvPicPr>
          <p:nvPr/>
        </p:nvPicPr>
        <p:blipFill>
          <a:blip r:embed="rId2"/>
          <a:stretch>
            <a:fillRect/>
          </a:stretch>
        </p:blipFill>
        <p:spPr>
          <a:xfrm>
            <a:off x="5868615" y="1"/>
            <a:ext cx="6715788" cy="7174860"/>
          </a:xfrm>
          <a:prstGeom prst="rect">
            <a:avLst/>
          </a:prstGeom>
        </p:spPr>
      </p:pic>
      <p:sp>
        <p:nvSpPr>
          <p:cNvPr id="6" name="TextBox 5">
            <a:extLst>
              <a:ext uri="{FF2B5EF4-FFF2-40B4-BE49-F238E27FC236}">
                <a16:creationId xmlns:a16="http://schemas.microsoft.com/office/drawing/2014/main" id="{4649F0C7-414C-8355-9A3D-DFDDA8F677AB}"/>
              </a:ext>
            </a:extLst>
          </p:cNvPr>
          <p:cNvSpPr txBox="1"/>
          <p:nvPr/>
        </p:nvSpPr>
        <p:spPr>
          <a:xfrm>
            <a:off x="10516208" y="432275"/>
            <a:ext cx="1576371" cy="748988"/>
          </a:xfrm>
          <a:prstGeom prst="rect">
            <a:avLst/>
          </a:prstGeom>
          <a:noFill/>
        </p:spPr>
        <p:txBody>
          <a:bodyPr wrap="square" rtlCol="0">
            <a:spAutoFit/>
          </a:bodyPr>
          <a:lstStyle/>
          <a:p>
            <a:r>
              <a:rPr lang="en-US" sz="4267" b="1" dirty="0">
                <a:solidFill>
                  <a:schemeClr val="bg1"/>
                </a:solidFill>
                <a:latin typeface="Lato" panose="020F0502020204030203" pitchFamily="34" charset="0"/>
                <a:cs typeface="Lato" panose="020F0502020204030203" pitchFamily="34" charset="0"/>
              </a:rPr>
              <a:t>2018</a:t>
            </a:r>
          </a:p>
        </p:txBody>
      </p:sp>
      <p:sp>
        <p:nvSpPr>
          <p:cNvPr id="7" name="TextBox 6">
            <a:extLst>
              <a:ext uri="{FF2B5EF4-FFF2-40B4-BE49-F238E27FC236}">
                <a16:creationId xmlns:a16="http://schemas.microsoft.com/office/drawing/2014/main" id="{C70FEC8E-897A-B225-64D4-844205D2EE5C}"/>
              </a:ext>
            </a:extLst>
          </p:cNvPr>
          <p:cNvSpPr txBox="1"/>
          <p:nvPr/>
        </p:nvSpPr>
        <p:spPr>
          <a:xfrm>
            <a:off x="99423" y="951500"/>
            <a:ext cx="5391363" cy="3765583"/>
          </a:xfrm>
          <a:prstGeom prst="rect">
            <a:avLst/>
          </a:prstGeom>
          <a:noFill/>
        </p:spPr>
        <p:txBody>
          <a:bodyPr wrap="square">
            <a:spAutoFit/>
          </a:bodyPr>
          <a:lstStyle/>
          <a:p>
            <a:r>
              <a:rPr lang="en-US" sz="2400" b="1" dirty="0">
                <a:solidFill>
                  <a:srgbClr val="00599B"/>
                </a:solidFill>
                <a:latin typeface="Lato" panose="020F0502020204030203" pitchFamily="34" charset="0"/>
              </a:rPr>
              <a:t>Military Sponsorship</a:t>
            </a:r>
          </a:p>
          <a:p>
            <a:endParaRPr lang="en-US" sz="933" dirty="0">
              <a:solidFill>
                <a:srgbClr val="4A4A4A"/>
              </a:solidFill>
              <a:latin typeface="Lato" panose="020F0502020204030203" pitchFamily="34" charset="0"/>
            </a:endParaRPr>
          </a:p>
          <a:p>
            <a:pPr marL="380990" indent="-380990">
              <a:buFont typeface="Arial" panose="020B0604020202020204" pitchFamily="34" charset="0"/>
              <a:buChar char="•"/>
            </a:pPr>
            <a:r>
              <a:rPr lang="en-US" sz="1867" dirty="0">
                <a:solidFill>
                  <a:srgbClr val="4A4A4A"/>
                </a:solidFill>
                <a:latin typeface="Lato" panose="020F0502020204030203" pitchFamily="34" charset="0"/>
              </a:rPr>
              <a:t>A Service Member transferring to a new duty station is typically paired with a sponsor who is similar in rank and family status. </a:t>
            </a:r>
          </a:p>
          <a:p>
            <a:pPr marL="228594" indent="-228594">
              <a:buFont typeface="Arial" panose="020B0604020202020204" pitchFamily="34" charset="0"/>
              <a:buChar char="•"/>
            </a:pPr>
            <a:endParaRPr lang="en-US" sz="933" dirty="0">
              <a:solidFill>
                <a:srgbClr val="4A4A4A"/>
              </a:solidFill>
              <a:latin typeface="Lato" panose="020F0502020204030203" pitchFamily="34" charset="0"/>
            </a:endParaRPr>
          </a:p>
          <a:p>
            <a:pPr marL="380990" indent="-380990">
              <a:buFont typeface="Arial" panose="020B0604020202020204" pitchFamily="34" charset="0"/>
              <a:buChar char="•"/>
            </a:pPr>
            <a:r>
              <a:rPr lang="en-US" sz="1867" dirty="0">
                <a:solidFill>
                  <a:srgbClr val="4A4A4A"/>
                </a:solidFill>
                <a:latin typeface="Lato" panose="020F0502020204030203" pitchFamily="34" charset="0"/>
              </a:rPr>
              <a:t>Service Members will work with their sponsor throughout the moving process. Requirements for sponsors vary by service.</a:t>
            </a:r>
          </a:p>
          <a:p>
            <a:pPr marL="228594" indent="-228594">
              <a:buFont typeface="Arial" panose="020B0604020202020204" pitchFamily="34" charset="0"/>
              <a:buChar char="•"/>
            </a:pPr>
            <a:endParaRPr lang="en-US" sz="933" dirty="0">
              <a:solidFill>
                <a:srgbClr val="4A4A4A"/>
              </a:solidFill>
              <a:latin typeface="Lato" panose="020F0502020204030203" pitchFamily="34" charset="0"/>
            </a:endParaRPr>
          </a:p>
          <a:p>
            <a:pPr marL="380990" indent="-380990">
              <a:buFont typeface="Arial" panose="020B0604020202020204" pitchFamily="34" charset="0"/>
              <a:buChar char="•"/>
            </a:pPr>
            <a:r>
              <a:rPr lang="en-US" sz="1867" dirty="0">
                <a:solidFill>
                  <a:srgbClr val="4A4A4A"/>
                </a:solidFill>
                <a:latin typeface="Lato" panose="020F0502020204030203" pitchFamily="34" charset="0"/>
              </a:rPr>
              <a:t>Once the Service Member arrives, the sponsor will typically want to meet with them and their family to show them around or help them through in-processing.</a:t>
            </a:r>
          </a:p>
        </p:txBody>
      </p:sp>
      <p:sp>
        <p:nvSpPr>
          <p:cNvPr id="12" name="Speech Bubble: Oval 11">
            <a:extLst>
              <a:ext uri="{FF2B5EF4-FFF2-40B4-BE49-F238E27FC236}">
                <a16:creationId xmlns:a16="http://schemas.microsoft.com/office/drawing/2014/main" id="{A78BAF88-E888-48BA-3D51-314875B2D358}"/>
              </a:ext>
            </a:extLst>
          </p:cNvPr>
          <p:cNvSpPr/>
          <p:nvPr/>
        </p:nvSpPr>
        <p:spPr>
          <a:xfrm flipH="1">
            <a:off x="4993018" y="160639"/>
            <a:ext cx="2848455" cy="1518364"/>
          </a:xfrm>
          <a:prstGeom prst="wedgeEllipseCallout">
            <a:avLst>
              <a:gd name="adj1" fmla="val -31494"/>
              <a:gd name="adj2" fmla="val 51524"/>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sp>
        <p:nvSpPr>
          <p:cNvPr id="9" name="TextBox 8">
            <a:extLst>
              <a:ext uri="{FF2B5EF4-FFF2-40B4-BE49-F238E27FC236}">
                <a16:creationId xmlns:a16="http://schemas.microsoft.com/office/drawing/2014/main" id="{5E47B55A-4DF3-BBBD-5AE4-68A859ABCCA8}"/>
              </a:ext>
            </a:extLst>
          </p:cNvPr>
          <p:cNvSpPr txBox="1"/>
          <p:nvPr/>
        </p:nvSpPr>
        <p:spPr>
          <a:xfrm>
            <a:off x="4993019" y="432276"/>
            <a:ext cx="2750111" cy="954300"/>
          </a:xfrm>
          <a:prstGeom prst="rect">
            <a:avLst/>
          </a:prstGeom>
          <a:noFill/>
        </p:spPr>
        <p:txBody>
          <a:bodyPr wrap="square">
            <a:spAutoFit/>
          </a:bodyPr>
          <a:lstStyle/>
          <a:p>
            <a:pPr algn="ctr"/>
            <a:r>
              <a:rPr lang="en-US" sz="1867" b="1" dirty="0">
                <a:solidFill>
                  <a:schemeClr val="bg1"/>
                </a:solidFill>
                <a:latin typeface="Lato" panose="020F0502020204030203" pitchFamily="34" charset="0"/>
              </a:rPr>
              <a:t>Sir do you remember the U.S. Military Sponsor Program? </a:t>
            </a:r>
          </a:p>
        </p:txBody>
      </p:sp>
      <p:sp>
        <p:nvSpPr>
          <p:cNvPr id="13" name="Speech Bubble: Oval 12">
            <a:extLst>
              <a:ext uri="{FF2B5EF4-FFF2-40B4-BE49-F238E27FC236}">
                <a16:creationId xmlns:a16="http://schemas.microsoft.com/office/drawing/2014/main" id="{1F1B17E1-3188-4736-A595-3D4D0A3CED51}"/>
              </a:ext>
            </a:extLst>
          </p:cNvPr>
          <p:cNvSpPr/>
          <p:nvPr/>
        </p:nvSpPr>
        <p:spPr>
          <a:xfrm flipH="1">
            <a:off x="9226508" y="432275"/>
            <a:ext cx="1289699" cy="984885"/>
          </a:xfrm>
          <a:prstGeom prst="wedgeEllipseCallou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panose="020F0502020204030203" pitchFamily="34" charset="0"/>
            </a:endParaRPr>
          </a:p>
        </p:txBody>
      </p:sp>
      <p:sp>
        <p:nvSpPr>
          <p:cNvPr id="11" name="TextBox 10">
            <a:extLst>
              <a:ext uri="{FF2B5EF4-FFF2-40B4-BE49-F238E27FC236}">
                <a16:creationId xmlns:a16="http://schemas.microsoft.com/office/drawing/2014/main" id="{BFEF784D-7F45-185A-3FFD-44FF86E69F8A}"/>
              </a:ext>
            </a:extLst>
          </p:cNvPr>
          <p:cNvSpPr txBox="1"/>
          <p:nvPr/>
        </p:nvSpPr>
        <p:spPr>
          <a:xfrm>
            <a:off x="9187038" y="571007"/>
            <a:ext cx="1368639" cy="666977"/>
          </a:xfrm>
          <a:prstGeom prst="rect">
            <a:avLst/>
          </a:prstGeom>
          <a:noFill/>
        </p:spPr>
        <p:txBody>
          <a:bodyPr wrap="square">
            <a:spAutoFit/>
          </a:bodyPr>
          <a:lstStyle/>
          <a:p>
            <a:pPr algn="ctr"/>
            <a:r>
              <a:rPr lang="en-US" sz="1867" b="1" dirty="0">
                <a:solidFill>
                  <a:schemeClr val="bg1"/>
                </a:solidFill>
                <a:latin typeface="Lato" panose="020F0502020204030203" pitchFamily="34" charset="0"/>
                <a:cs typeface="Lato" panose="020F0502020204030203" pitchFamily="34" charset="0"/>
              </a:rPr>
              <a:t>We need that here!  </a:t>
            </a:r>
          </a:p>
        </p:txBody>
      </p:sp>
      <p:pic>
        <p:nvPicPr>
          <p:cNvPr id="28" name="Picture 27">
            <a:extLst>
              <a:ext uri="{FF2B5EF4-FFF2-40B4-BE49-F238E27FC236}">
                <a16:creationId xmlns:a16="http://schemas.microsoft.com/office/drawing/2014/main" id="{7B0BADE7-FD18-A32C-BC0C-E83E3FA8A4D2}"/>
              </a:ext>
            </a:extLst>
          </p:cNvPr>
          <p:cNvPicPr>
            <a:picLocks noChangeAspect="1"/>
          </p:cNvPicPr>
          <p:nvPr/>
        </p:nvPicPr>
        <p:blipFill>
          <a:blip r:embed="rId3"/>
          <a:stretch>
            <a:fillRect/>
          </a:stretch>
        </p:blipFill>
        <p:spPr>
          <a:xfrm>
            <a:off x="378926" y="4981159"/>
            <a:ext cx="651015" cy="651015"/>
          </a:xfrm>
          <a:prstGeom prst="rect">
            <a:avLst/>
          </a:prstGeom>
        </p:spPr>
      </p:pic>
      <p:pic>
        <p:nvPicPr>
          <p:cNvPr id="29" name="Picture 28">
            <a:extLst>
              <a:ext uri="{FF2B5EF4-FFF2-40B4-BE49-F238E27FC236}">
                <a16:creationId xmlns:a16="http://schemas.microsoft.com/office/drawing/2014/main" id="{B15E0125-F56E-B676-A271-4FE9D6FD6426}"/>
              </a:ext>
            </a:extLst>
          </p:cNvPr>
          <p:cNvPicPr>
            <a:picLocks noChangeAspect="1"/>
          </p:cNvPicPr>
          <p:nvPr/>
        </p:nvPicPr>
        <p:blipFill>
          <a:blip r:embed="rId4"/>
          <a:stretch>
            <a:fillRect/>
          </a:stretch>
        </p:blipFill>
        <p:spPr>
          <a:xfrm>
            <a:off x="1312553" y="5000914"/>
            <a:ext cx="651015" cy="651015"/>
          </a:xfrm>
          <a:prstGeom prst="rect">
            <a:avLst/>
          </a:prstGeom>
        </p:spPr>
      </p:pic>
      <p:pic>
        <p:nvPicPr>
          <p:cNvPr id="30" name="Picture 29">
            <a:extLst>
              <a:ext uri="{FF2B5EF4-FFF2-40B4-BE49-F238E27FC236}">
                <a16:creationId xmlns:a16="http://schemas.microsoft.com/office/drawing/2014/main" id="{17FFFF8A-C1E9-8EDD-FBC3-0AE78EDB64F5}"/>
              </a:ext>
            </a:extLst>
          </p:cNvPr>
          <p:cNvPicPr>
            <a:picLocks noChangeAspect="1"/>
          </p:cNvPicPr>
          <p:nvPr/>
        </p:nvPicPr>
        <p:blipFill>
          <a:blip r:embed="rId5"/>
          <a:stretch>
            <a:fillRect/>
          </a:stretch>
        </p:blipFill>
        <p:spPr>
          <a:xfrm>
            <a:off x="2242113" y="5011654"/>
            <a:ext cx="634361" cy="634361"/>
          </a:xfrm>
          <a:prstGeom prst="rect">
            <a:avLst/>
          </a:prstGeom>
        </p:spPr>
      </p:pic>
      <p:pic>
        <p:nvPicPr>
          <p:cNvPr id="31" name="Picture 30">
            <a:extLst>
              <a:ext uri="{FF2B5EF4-FFF2-40B4-BE49-F238E27FC236}">
                <a16:creationId xmlns:a16="http://schemas.microsoft.com/office/drawing/2014/main" id="{8982AC45-19DA-9927-AF5F-CD5F15677338}"/>
              </a:ext>
            </a:extLst>
          </p:cNvPr>
          <p:cNvPicPr>
            <a:picLocks noChangeAspect="1"/>
          </p:cNvPicPr>
          <p:nvPr/>
        </p:nvPicPr>
        <p:blipFill>
          <a:blip r:embed="rId6"/>
          <a:stretch>
            <a:fillRect/>
          </a:stretch>
        </p:blipFill>
        <p:spPr>
          <a:xfrm>
            <a:off x="3158959" y="4976634"/>
            <a:ext cx="651015" cy="651015"/>
          </a:xfrm>
          <a:prstGeom prst="rect">
            <a:avLst/>
          </a:prstGeom>
        </p:spPr>
      </p:pic>
      <p:pic>
        <p:nvPicPr>
          <p:cNvPr id="32" name="Picture 31">
            <a:extLst>
              <a:ext uri="{FF2B5EF4-FFF2-40B4-BE49-F238E27FC236}">
                <a16:creationId xmlns:a16="http://schemas.microsoft.com/office/drawing/2014/main" id="{5B362709-EBA4-D34D-5798-FDE24ACBDA09}"/>
              </a:ext>
            </a:extLst>
          </p:cNvPr>
          <p:cNvPicPr>
            <a:picLocks noChangeAspect="1"/>
          </p:cNvPicPr>
          <p:nvPr/>
        </p:nvPicPr>
        <p:blipFill>
          <a:blip r:embed="rId7"/>
          <a:stretch>
            <a:fillRect/>
          </a:stretch>
        </p:blipFill>
        <p:spPr>
          <a:xfrm>
            <a:off x="4084017" y="4976634"/>
            <a:ext cx="684329" cy="684329"/>
          </a:xfrm>
          <a:prstGeom prst="rect">
            <a:avLst/>
          </a:prstGeom>
        </p:spPr>
      </p:pic>
      <p:pic>
        <p:nvPicPr>
          <p:cNvPr id="33" name="Picture 32">
            <a:extLst>
              <a:ext uri="{FF2B5EF4-FFF2-40B4-BE49-F238E27FC236}">
                <a16:creationId xmlns:a16="http://schemas.microsoft.com/office/drawing/2014/main" id="{D46776FF-622D-1330-A4A9-7FDBBD0FA686}"/>
              </a:ext>
            </a:extLst>
          </p:cNvPr>
          <p:cNvPicPr>
            <a:picLocks noChangeAspect="1"/>
          </p:cNvPicPr>
          <p:nvPr/>
        </p:nvPicPr>
        <p:blipFill>
          <a:blip r:embed="rId8"/>
          <a:stretch>
            <a:fillRect/>
          </a:stretch>
        </p:blipFill>
        <p:spPr>
          <a:xfrm>
            <a:off x="5034197" y="4967600"/>
            <a:ext cx="684329" cy="684329"/>
          </a:xfrm>
          <a:prstGeom prst="rect">
            <a:avLst/>
          </a:prstGeom>
        </p:spPr>
      </p:pic>
      <p:sp>
        <p:nvSpPr>
          <p:cNvPr id="34" name="TextBox 33">
            <a:extLst>
              <a:ext uri="{FF2B5EF4-FFF2-40B4-BE49-F238E27FC236}">
                <a16:creationId xmlns:a16="http://schemas.microsoft.com/office/drawing/2014/main" id="{1110C0F2-55A3-219C-93DE-7249761A54FC}"/>
              </a:ext>
            </a:extLst>
          </p:cNvPr>
          <p:cNvSpPr txBox="1"/>
          <p:nvPr/>
        </p:nvSpPr>
        <p:spPr>
          <a:xfrm>
            <a:off x="99423" y="101351"/>
            <a:ext cx="4644588" cy="502766"/>
          </a:xfrm>
          <a:prstGeom prst="rect">
            <a:avLst/>
          </a:prstGeom>
          <a:noFill/>
        </p:spPr>
        <p:txBody>
          <a:bodyPr wrap="square" rtlCol="0">
            <a:spAutoFit/>
          </a:bodyPr>
          <a:lstStyle/>
          <a:p>
            <a:r>
              <a:rPr lang="en-US" sz="2667" b="1" dirty="0">
                <a:solidFill>
                  <a:srgbClr val="00599B"/>
                </a:solidFill>
                <a:latin typeface="Lato" panose="020F0502020204030203" pitchFamily="34" charset="0"/>
                <a:cs typeface="Lato" panose="020F0502020204030203" pitchFamily="34" charset="0"/>
              </a:rPr>
              <a:t>How It Began</a:t>
            </a:r>
          </a:p>
        </p:txBody>
      </p:sp>
      <p:sp>
        <p:nvSpPr>
          <p:cNvPr id="38" name="TextBox 37">
            <a:extLst>
              <a:ext uri="{FF2B5EF4-FFF2-40B4-BE49-F238E27FC236}">
                <a16:creationId xmlns:a16="http://schemas.microsoft.com/office/drawing/2014/main" id="{A58AA8CC-CBC7-EAC8-004F-DE58DA6CD821}"/>
              </a:ext>
            </a:extLst>
          </p:cNvPr>
          <p:cNvSpPr txBox="1"/>
          <p:nvPr/>
        </p:nvSpPr>
        <p:spPr>
          <a:xfrm>
            <a:off x="6618650" y="6348549"/>
            <a:ext cx="5573351" cy="543867"/>
          </a:xfrm>
          <a:prstGeom prst="rect">
            <a:avLst/>
          </a:prstGeom>
          <a:noFill/>
        </p:spPr>
        <p:txBody>
          <a:bodyPr wrap="square">
            <a:spAutoFit/>
          </a:bodyPr>
          <a:lstStyle/>
          <a:p>
            <a:r>
              <a:rPr lang="en-US" sz="1467" dirty="0">
                <a:solidFill>
                  <a:schemeClr val="bg1"/>
                </a:solidFill>
                <a:latin typeface="Lato" panose="020F0502020204030203" pitchFamily="34" charset="0"/>
              </a:rPr>
              <a:t>https://www.militaryonesource.mil/benefits/military-sponsorship/</a:t>
            </a:r>
          </a:p>
        </p:txBody>
      </p:sp>
    </p:spTree>
    <p:extLst>
      <p:ext uri="{BB962C8B-B14F-4D97-AF65-F5344CB8AC3E}">
        <p14:creationId xmlns:p14="http://schemas.microsoft.com/office/powerpoint/2010/main" val="385093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238A44-EA8B-C02F-5A5D-096F92C1324A}"/>
              </a:ext>
            </a:extLst>
          </p:cNvPr>
          <p:cNvSpPr>
            <a:spLocks noGrp="1"/>
          </p:cNvSpPr>
          <p:nvPr>
            <p:ph sz="half" idx="1"/>
          </p:nvPr>
        </p:nvSpPr>
        <p:spPr>
          <a:xfrm>
            <a:off x="99423" y="752415"/>
            <a:ext cx="11801644" cy="4358847"/>
          </a:xfrm>
        </p:spPr>
        <p:txBody>
          <a:bodyPr>
            <a:normAutofit fontScale="92500" lnSpcReduction="10000"/>
          </a:bodyPr>
          <a:lstStyle/>
          <a:p>
            <a:pPr marL="0" indent="0" fontAlgn="base">
              <a:buNone/>
            </a:pPr>
            <a:r>
              <a:rPr lang="en-US" b="0" i="0" dirty="0">
                <a:effectLst/>
              </a:rPr>
              <a:t>The </a:t>
            </a:r>
            <a:r>
              <a:rPr lang="en-US" b="1" i="0" u="none" strike="noStrike" dirty="0">
                <a:solidFill>
                  <a:srgbClr val="00599B"/>
                </a:solidFill>
                <a:effectLst/>
                <a:hlinkClick r:id="rId2">
                  <a:extLst>
                    <a:ext uri="{A12FA001-AC4F-418D-AE19-62706E023703}">
                      <ahyp:hlinkClr xmlns:ahyp="http://schemas.microsoft.com/office/drawing/2018/hyperlinkcolor" val="tx"/>
                    </a:ext>
                  </a:extLst>
                </a:hlinkClick>
              </a:rPr>
              <a:t>Total Army Sponsorship Program</a:t>
            </a:r>
            <a:r>
              <a:rPr lang="en-US" b="1" i="0" dirty="0">
                <a:solidFill>
                  <a:srgbClr val="00599B"/>
                </a:solidFill>
                <a:effectLst/>
              </a:rPr>
              <a:t> </a:t>
            </a:r>
            <a:r>
              <a:rPr lang="en-US" b="0" i="0" dirty="0">
                <a:effectLst/>
              </a:rPr>
              <a:t>is designed to help commanders enhance resiliency among Soldiers and Family members and to ensure smooth transitions into the Army or into new units. TASP helps commanders successfully receive and integrate Soldiers and Families into their units, installations, facilities and communities.</a:t>
            </a:r>
          </a:p>
          <a:p>
            <a:pPr marL="0" indent="0" fontAlgn="base">
              <a:buNone/>
            </a:pPr>
            <a:endParaRPr lang="en-US" b="0" i="0" dirty="0">
              <a:effectLst/>
            </a:endParaRPr>
          </a:p>
          <a:p>
            <a:pPr marL="0" indent="0" fontAlgn="base">
              <a:buNone/>
            </a:pPr>
            <a:r>
              <a:rPr lang="en-US" b="1" i="0" dirty="0">
                <a:solidFill>
                  <a:srgbClr val="00599B"/>
                </a:solidFill>
                <a:effectLst/>
              </a:rPr>
              <a:t>Good sponsorship promotes:</a:t>
            </a:r>
          </a:p>
          <a:p>
            <a:pPr algn="l" fontAlgn="base">
              <a:buFont typeface="Arial" panose="020B0604020202020204" pitchFamily="34" charset="0"/>
              <a:buChar char="•"/>
            </a:pPr>
            <a:r>
              <a:rPr lang="en-US" b="0" i="0" dirty="0">
                <a:effectLst/>
              </a:rPr>
              <a:t>Successful adjustment for newcomers</a:t>
            </a:r>
          </a:p>
          <a:p>
            <a:pPr algn="l" fontAlgn="base">
              <a:buFont typeface="Arial" panose="020B0604020202020204" pitchFamily="34" charset="0"/>
              <a:buChar char="•"/>
            </a:pPr>
            <a:r>
              <a:rPr lang="en-US" b="0" i="0" dirty="0">
                <a:effectLst/>
              </a:rPr>
              <a:t>Morale</a:t>
            </a:r>
          </a:p>
          <a:p>
            <a:pPr algn="l" fontAlgn="base">
              <a:buFont typeface="Arial" panose="020B0604020202020204" pitchFamily="34" charset="0"/>
              <a:buChar char="•"/>
            </a:pPr>
            <a:r>
              <a:rPr lang="en-US" b="0" i="0" dirty="0">
                <a:effectLst/>
              </a:rPr>
              <a:t>Well-being</a:t>
            </a:r>
          </a:p>
          <a:p>
            <a:pPr algn="l" fontAlgn="base">
              <a:buFont typeface="Arial" panose="020B0604020202020204" pitchFamily="34" charset="0"/>
              <a:buChar char="•"/>
            </a:pPr>
            <a:r>
              <a:rPr lang="en-US" b="0" i="0" dirty="0">
                <a:effectLst/>
              </a:rPr>
              <a:t>Readiness</a:t>
            </a:r>
          </a:p>
          <a:p>
            <a:pPr algn="l" fontAlgn="base">
              <a:buFont typeface="Arial" panose="020B0604020202020204" pitchFamily="34" charset="0"/>
              <a:buChar char="•"/>
            </a:pPr>
            <a:r>
              <a:rPr lang="en-US" b="0" i="0" dirty="0">
                <a:effectLst/>
              </a:rPr>
              <a:t>Adaptation</a:t>
            </a:r>
          </a:p>
          <a:p>
            <a:pPr algn="l" fontAlgn="base">
              <a:buFont typeface="Arial" panose="020B0604020202020204" pitchFamily="34" charset="0"/>
              <a:buChar char="•"/>
            </a:pPr>
            <a:r>
              <a:rPr lang="en-US" b="0" i="0" dirty="0">
                <a:effectLst/>
              </a:rPr>
              <a:t>Successful missions</a:t>
            </a:r>
          </a:p>
          <a:p>
            <a:pPr marL="0" indent="0">
              <a:buNone/>
            </a:pPr>
            <a:endParaRPr lang="en-US" dirty="0"/>
          </a:p>
        </p:txBody>
      </p:sp>
      <p:sp>
        <p:nvSpPr>
          <p:cNvPr id="6" name="TextBox 5">
            <a:extLst>
              <a:ext uri="{FF2B5EF4-FFF2-40B4-BE49-F238E27FC236}">
                <a16:creationId xmlns:a16="http://schemas.microsoft.com/office/drawing/2014/main" id="{B0E712FE-0EE3-BBF2-9202-725B5865C853}"/>
              </a:ext>
            </a:extLst>
          </p:cNvPr>
          <p:cNvSpPr txBox="1"/>
          <p:nvPr/>
        </p:nvSpPr>
        <p:spPr>
          <a:xfrm>
            <a:off x="6599119" y="4298786"/>
            <a:ext cx="5515553" cy="2061718"/>
          </a:xfrm>
          <a:prstGeom prst="rect">
            <a:avLst/>
          </a:prstGeom>
          <a:noFill/>
        </p:spPr>
        <p:txBody>
          <a:bodyPr wrap="square">
            <a:spAutoFit/>
          </a:bodyPr>
          <a:lstStyle/>
          <a:p>
            <a:pPr algn="ctr"/>
            <a:r>
              <a:rPr lang="en-US" sz="2133" b="1" dirty="0">
                <a:solidFill>
                  <a:srgbClr val="00599B"/>
                </a:solidFill>
                <a:latin typeface="Lato" panose="020F0502020204030203" pitchFamily="34" charset="0"/>
              </a:rPr>
              <a:t>The Role of a Sponsor</a:t>
            </a:r>
          </a:p>
          <a:p>
            <a:pPr algn="ctr" fontAlgn="base"/>
            <a:r>
              <a:rPr lang="en-US" sz="2133" dirty="0">
                <a:latin typeface="Lato" panose="020F0502020204030203" pitchFamily="34" charset="0"/>
              </a:rPr>
              <a:t>Sponsors ease the transition process through familiarity, reliability and trust. Sponsors help lower risk factors that lead to negative experiences for Soldiers and DA Civilians and increase protective factors.</a:t>
            </a:r>
          </a:p>
        </p:txBody>
      </p:sp>
      <p:sp>
        <p:nvSpPr>
          <p:cNvPr id="8" name="TextBox 7">
            <a:extLst>
              <a:ext uri="{FF2B5EF4-FFF2-40B4-BE49-F238E27FC236}">
                <a16:creationId xmlns:a16="http://schemas.microsoft.com/office/drawing/2014/main" id="{E1C73AAC-4B98-2317-D9DC-F7340678A881}"/>
              </a:ext>
            </a:extLst>
          </p:cNvPr>
          <p:cNvSpPr txBox="1"/>
          <p:nvPr/>
        </p:nvSpPr>
        <p:spPr>
          <a:xfrm>
            <a:off x="6838717" y="6438463"/>
            <a:ext cx="6096000" cy="307777"/>
          </a:xfrm>
          <a:prstGeom prst="rect">
            <a:avLst/>
          </a:prstGeom>
          <a:noFill/>
        </p:spPr>
        <p:txBody>
          <a:bodyPr wrap="square">
            <a:spAutoFit/>
          </a:bodyPr>
          <a:lstStyle/>
          <a:p>
            <a:r>
              <a:rPr lang="en-US" sz="1400" dirty="0">
                <a:latin typeface="Lato" panose="020F0502020204030203" pitchFamily="34" charset="0"/>
              </a:rPr>
              <a:t>https://www.armyresilience.army.mil/TASP/role-of-a-sponsor.html</a:t>
            </a:r>
          </a:p>
        </p:txBody>
      </p:sp>
      <p:sp>
        <p:nvSpPr>
          <p:cNvPr id="13" name="TextBox 12">
            <a:extLst>
              <a:ext uri="{FF2B5EF4-FFF2-40B4-BE49-F238E27FC236}">
                <a16:creationId xmlns:a16="http://schemas.microsoft.com/office/drawing/2014/main" id="{BF874821-1606-CCFC-7343-6565DB5B22B9}"/>
              </a:ext>
            </a:extLst>
          </p:cNvPr>
          <p:cNvSpPr txBox="1"/>
          <p:nvPr/>
        </p:nvSpPr>
        <p:spPr>
          <a:xfrm>
            <a:off x="99423" y="101351"/>
            <a:ext cx="5449731" cy="502766"/>
          </a:xfrm>
          <a:prstGeom prst="rect">
            <a:avLst/>
          </a:prstGeom>
          <a:noFill/>
        </p:spPr>
        <p:txBody>
          <a:bodyPr wrap="square" rtlCol="0">
            <a:spAutoFit/>
          </a:bodyPr>
          <a:lstStyle/>
          <a:p>
            <a:r>
              <a:rPr lang="en-US" sz="2667" b="1" dirty="0">
                <a:solidFill>
                  <a:srgbClr val="00599B"/>
                </a:solidFill>
                <a:latin typeface="Lato" panose="020F0502020204030203" pitchFamily="34" charset="0"/>
                <a:cs typeface="Lato" panose="020F0502020204030203" pitchFamily="34" charset="0"/>
              </a:rPr>
              <a:t>The Template</a:t>
            </a:r>
          </a:p>
        </p:txBody>
      </p:sp>
      <p:pic>
        <p:nvPicPr>
          <p:cNvPr id="3" name="Picture 2" descr="A person holding a flag in a box&#10;&#10;Description automatically generated">
            <a:extLst>
              <a:ext uri="{FF2B5EF4-FFF2-40B4-BE49-F238E27FC236}">
                <a16:creationId xmlns:a16="http://schemas.microsoft.com/office/drawing/2014/main" id="{92D9C5B1-4CE7-0B4D-E87C-54006EC70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372" y="1687748"/>
            <a:ext cx="3811048" cy="2540699"/>
          </a:xfrm>
          <a:prstGeom prst="rect">
            <a:avLst/>
          </a:prstGeom>
        </p:spPr>
      </p:pic>
    </p:spTree>
    <p:extLst>
      <p:ext uri="{BB962C8B-B14F-4D97-AF65-F5344CB8AC3E}">
        <p14:creationId xmlns:p14="http://schemas.microsoft.com/office/powerpoint/2010/main" val="1685424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51E1E7-C279-8684-3265-E06AE954C579}"/>
              </a:ext>
            </a:extLst>
          </p:cNvPr>
          <p:cNvSpPr txBox="1"/>
          <p:nvPr/>
        </p:nvSpPr>
        <p:spPr>
          <a:xfrm>
            <a:off x="0" y="323953"/>
            <a:ext cx="11284659" cy="502766"/>
          </a:xfrm>
          <a:prstGeom prst="rect">
            <a:avLst/>
          </a:prstGeom>
          <a:noFill/>
        </p:spPr>
        <p:txBody>
          <a:bodyPr wrap="square" rtlCol="0">
            <a:spAutoFit/>
          </a:bodyPr>
          <a:lstStyle/>
          <a:p>
            <a:r>
              <a:rPr lang="en-US" sz="2667" b="1" dirty="0">
                <a:solidFill>
                  <a:srgbClr val="00599B"/>
                </a:solidFill>
                <a:latin typeface="Lato" panose="020F0502020204030203" pitchFamily="34" charset="0"/>
                <a:ea typeface="Lato" panose="020F0502020204030203" pitchFamily="34" charset="0"/>
                <a:cs typeface="Lato" panose="020F0502020204030203" pitchFamily="34" charset="0"/>
              </a:rPr>
              <a:t>Key benefits of Peer Mentor Programs for Military-Connected Students.</a:t>
            </a:r>
          </a:p>
        </p:txBody>
      </p:sp>
      <p:sp>
        <p:nvSpPr>
          <p:cNvPr id="7" name="TextBox 6">
            <a:extLst>
              <a:ext uri="{FF2B5EF4-FFF2-40B4-BE49-F238E27FC236}">
                <a16:creationId xmlns:a16="http://schemas.microsoft.com/office/drawing/2014/main" id="{3EFBB3A7-AED4-AB18-66BF-74D910AA5A5A}"/>
              </a:ext>
            </a:extLst>
          </p:cNvPr>
          <p:cNvSpPr txBox="1"/>
          <p:nvPr/>
        </p:nvSpPr>
        <p:spPr>
          <a:xfrm>
            <a:off x="45634" y="900104"/>
            <a:ext cx="6050367" cy="4810291"/>
          </a:xfrm>
          <a:prstGeom prst="rect">
            <a:avLst/>
          </a:prstGeom>
          <a:noFill/>
        </p:spPr>
        <p:txBody>
          <a:bodyPr wrap="square">
            <a:spAutoFit/>
          </a:bodyPr>
          <a:lstStyle/>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Smooth Transition to Academic Life</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mentors can help student veterans navigate the transition from military service to the academic environment, providing guidance on academic policies, procedures, and resources (Smith, 2015).</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Enhanced Academic Performance</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Student veterans who participate in peer mentor programs tend to perform better academically due to the support, study strategies, and time management skills they receive (Hoyt &amp; </a:t>
            </a:r>
            <a:r>
              <a:rPr lang="en-US" sz="1333" dirty="0" err="1">
                <a:solidFill>
                  <a:srgbClr val="00599B"/>
                </a:solidFill>
                <a:latin typeface="Lato" panose="020F0502020204030203" pitchFamily="34" charset="0"/>
                <a:ea typeface="Lato" panose="020F0502020204030203" pitchFamily="34" charset="0"/>
                <a:cs typeface="Lato" panose="020F0502020204030203" pitchFamily="34" charset="0"/>
              </a:rPr>
              <a:t>Leierer</a:t>
            </a: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 2016).</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Reduced Sense of Isolation</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mentors can create a sense of belonging and reduce feelings of isolation by fostering connections with fellow student veterans, leading to increased retention rates (</a:t>
            </a:r>
            <a:r>
              <a:rPr lang="en-US" sz="1333" dirty="0" err="1">
                <a:solidFill>
                  <a:srgbClr val="00599B"/>
                </a:solidFill>
                <a:latin typeface="Lato" panose="020F0502020204030203" pitchFamily="34" charset="0"/>
                <a:ea typeface="Lato" panose="020F0502020204030203" pitchFamily="34" charset="0"/>
                <a:cs typeface="Lato" panose="020F0502020204030203" pitchFamily="34" charset="0"/>
              </a:rPr>
              <a:t>Petkus</a:t>
            </a: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 2019).</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Mental Health and Well-being</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 programs can offer a support system for addressing mental health challenges, such as PTSD or anxiety, through shared experiences and access to resources (Savarese et al., 2016).</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Employment and Career Development</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mentors can guide student veterans in career development, resume building, and networking, which can help them successfully transition to civilian careers (Jasmin et al., 2018).</a:t>
            </a:r>
          </a:p>
        </p:txBody>
      </p:sp>
      <p:sp>
        <p:nvSpPr>
          <p:cNvPr id="9" name="TextBox 8">
            <a:extLst>
              <a:ext uri="{FF2B5EF4-FFF2-40B4-BE49-F238E27FC236}">
                <a16:creationId xmlns:a16="http://schemas.microsoft.com/office/drawing/2014/main" id="{DAB2A9A6-B014-81D9-6F25-436F231F2591}"/>
              </a:ext>
            </a:extLst>
          </p:cNvPr>
          <p:cNvSpPr txBox="1"/>
          <p:nvPr/>
        </p:nvSpPr>
        <p:spPr>
          <a:xfrm>
            <a:off x="6567870" y="900103"/>
            <a:ext cx="5578497" cy="5015412"/>
          </a:xfrm>
          <a:prstGeom prst="rect">
            <a:avLst/>
          </a:prstGeom>
          <a:noFill/>
        </p:spPr>
        <p:txBody>
          <a:bodyPr wrap="square">
            <a:spAutoFit/>
          </a:bodyPr>
          <a:lstStyle/>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Access to Campus Resources</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mentors can help student veterans become aware of and effectively utilize campus resources, such as counseling services, disability accommodations, and veteran-specific services (Wright et al., 2018).</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Improved Sense of Self-efficacy</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Interaction with peer mentors can enhance self-confidence and a sense of self-efficacy among student veterans, leading to increased empowerment and engagement (Turner &amp; Turner, 2018).</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Faster Adjustment to College Life</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mentors can facilitate a quicker adjustment to the college environment, helping student veterans become familiar with the campus and its culture (</a:t>
            </a:r>
            <a:r>
              <a:rPr lang="en-US" sz="1333" dirty="0" err="1">
                <a:solidFill>
                  <a:srgbClr val="00599B"/>
                </a:solidFill>
                <a:latin typeface="Lato" panose="020F0502020204030203" pitchFamily="34" charset="0"/>
                <a:ea typeface="Lato" panose="020F0502020204030203" pitchFamily="34" charset="0"/>
                <a:cs typeface="Lato" panose="020F0502020204030203" pitchFamily="34" charset="0"/>
              </a:rPr>
              <a:t>Laanan</a:t>
            </a: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 et al., 2010).</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Enhanced Communication Skills</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As mentors, student veterans can develop improved communication and leadership skills, which can be valuable in their future careers (Cseh &amp; Kleve, 2018).</a:t>
            </a:r>
          </a:p>
          <a:p>
            <a:pPr>
              <a:tabLst>
                <a:tab pos="609585" algn="l"/>
              </a:tabLst>
            </a:pPr>
            <a:r>
              <a:rPr lang="en-US" sz="2133" b="1" dirty="0">
                <a:latin typeface="Lato" panose="020F0502020204030203" pitchFamily="34" charset="0"/>
                <a:ea typeface="Lato" panose="020F0502020204030203" pitchFamily="34" charset="0"/>
                <a:cs typeface="Lato" panose="020F0502020204030203" pitchFamily="34" charset="0"/>
              </a:rPr>
              <a:t>Community and Networking</a:t>
            </a:r>
            <a:r>
              <a:rPr lang="en-US" sz="2133" dirty="0">
                <a:latin typeface="Lato" panose="020F0502020204030203" pitchFamily="34" charset="0"/>
                <a:ea typeface="Lato" panose="020F0502020204030203" pitchFamily="34" charset="0"/>
                <a:cs typeface="Lato" panose="020F0502020204030203" pitchFamily="34" charset="0"/>
              </a:rPr>
              <a:t>:</a:t>
            </a:r>
          </a:p>
          <a:p>
            <a:pPr>
              <a:tabLst>
                <a:tab pos="609585" algn="l"/>
              </a:tabLst>
            </a:pPr>
            <a:r>
              <a:rPr lang="en-US" sz="1333" dirty="0">
                <a:solidFill>
                  <a:srgbClr val="00599B"/>
                </a:solidFill>
                <a:latin typeface="Lato" panose="020F0502020204030203" pitchFamily="34" charset="0"/>
                <a:ea typeface="Lato" panose="020F0502020204030203" pitchFamily="34" charset="0"/>
                <a:cs typeface="Lato" panose="020F0502020204030203" pitchFamily="34" charset="0"/>
              </a:rPr>
              <a:t>Peer mentor programs can foster a sense of community and create opportunities for networking among student veterans, which can be beneficial for academic and career pursuits (Lis, 2012).</a:t>
            </a:r>
          </a:p>
        </p:txBody>
      </p:sp>
    </p:spTree>
    <p:extLst>
      <p:ext uri="{BB962C8B-B14F-4D97-AF65-F5344CB8AC3E}">
        <p14:creationId xmlns:p14="http://schemas.microsoft.com/office/powerpoint/2010/main" val="213322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58012A-F0A6-EDEB-002E-796FF6D65812}"/>
              </a:ext>
            </a:extLst>
          </p:cNvPr>
          <p:cNvSpPr txBox="1"/>
          <p:nvPr/>
        </p:nvSpPr>
        <p:spPr>
          <a:xfrm>
            <a:off x="0" y="0"/>
            <a:ext cx="5449731" cy="502766"/>
          </a:xfrm>
          <a:prstGeom prst="rect">
            <a:avLst/>
          </a:prstGeom>
          <a:noFill/>
        </p:spPr>
        <p:txBody>
          <a:bodyPr wrap="square" rtlCol="0">
            <a:spAutoFit/>
          </a:bodyPr>
          <a:lstStyle/>
          <a:p>
            <a:r>
              <a:rPr lang="en-US" sz="2667" b="1" dirty="0">
                <a:solidFill>
                  <a:srgbClr val="0064B1"/>
                </a:solidFill>
                <a:latin typeface="Lato" panose="020F0502020204030203" pitchFamily="34" charset="0"/>
                <a:cs typeface="Lato" panose="020F0502020204030203" pitchFamily="34" charset="0"/>
              </a:rPr>
              <a:t>Homegrown or Canned?</a:t>
            </a:r>
          </a:p>
        </p:txBody>
      </p:sp>
      <p:sp>
        <p:nvSpPr>
          <p:cNvPr id="7" name="TextBox 6">
            <a:extLst>
              <a:ext uri="{FF2B5EF4-FFF2-40B4-BE49-F238E27FC236}">
                <a16:creationId xmlns:a16="http://schemas.microsoft.com/office/drawing/2014/main" id="{0CF471B1-3D33-2DCA-C00A-C58BEF8D1046}"/>
              </a:ext>
            </a:extLst>
          </p:cNvPr>
          <p:cNvSpPr txBox="1"/>
          <p:nvPr/>
        </p:nvSpPr>
        <p:spPr>
          <a:xfrm>
            <a:off x="5476889" y="1208126"/>
            <a:ext cx="6551525" cy="1815882"/>
          </a:xfrm>
          <a:prstGeom prst="rect">
            <a:avLst/>
          </a:prstGeom>
          <a:noFill/>
        </p:spPr>
        <p:txBody>
          <a:bodyPr wrap="square">
            <a:spAutoFit/>
          </a:bodyPr>
          <a:lstStyle/>
          <a:p>
            <a:pPr algn="l" fontAlgn="base"/>
            <a:r>
              <a:rPr lang="en-US" sz="1600" b="1" i="0" dirty="0">
                <a:solidFill>
                  <a:srgbClr val="6E8553"/>
                </a:solidFill>
                <a:effectLst/>
                <a:latin typeface="Lato" panose="020F0502020204030203" pitchFamily="34" charset="0"/>
              </a:rPr>
              <a:t>PAVE</a:t>
            </a:r>
            <a:r>
              <a:rPr lang="en-US" sz="1600" b="0" i="0" dirty="0">
                <a:effectLst/>
                <a:latin typeface="Lato" panose="020F0502020204030203" pitchFamily="34" charset="0"/>
              </a:rPr>
              <a:t> is a peer support program that connects incoming student veterans on college campuses with student veterans who are trained as Peer Advisors who can help them navigate college life, address challenges they may face, refer them to appropriate resources on and off campus, and provide ongoing support.</a:t>
            </a:r>
          </a:p>
          <a:p>
            <a:pPr algn="l" fontAlgn="base"/>
            <a:r>
              <a:rPr lang="en-US" sz="1600" b="1" i="0" dirty="0">
                <a:solidFill>
                  <a:srgbClr val="6E8553"/>
                </a:solidFill>
                <a:effectLst/>
                <a:latin typeface="Lato" panose="020F0502020204030203" pitchFamily="34" charset="0"/>
              </a:rPr>
              <a:t>PAVE</a:t>
            </a:r>
            <a:r>
              <a:rPr lang="en-US" sz="1600" b="0" i="0" dirty="0">
                <a:effectLst/>
                <a:latin typeface="Lato" panose="020F0502020204030203" pitchFamily="34" charset="0"/>
              </a:rPr>
              <a:t> is a partnership between the </a:t>
            </a:r>
            <a:r>
              <a:rPr lang="en-US" sz="1600" b="0" i="0" u="none" strike="noStrike" dirty="0">
                <a:solidFill>
                  <a:srgbClr val="000066"/>
                </a:solidFill>
                <a:effectLst/>
                <a:latin typeface="Lato" panose="020F0502020204030203" pitchFamily="34" charset="0"/>
                <a:hlinkClick r:id="rId2">
                  <a:extLst>
                    <a:ext uri="{A12FA001-AC4F-418D-AE19-62706E023703}">
                      <ahyp:hlinkClr xmlns:ahyp="http://schemas.microsoft.com/office/drawing/2018/hyperlinkcolor" val="tx"/>
                    </a:ext>
                  </a:extLst>
                </a:hlinkClick>
              </a:rPr>
              <a:t>Eisenberg Family Depression Center at the University of Michigan</a:t>
            </a:r>
            <a:r>
              <a:rPr lang="en-US" sz="1600" b="0" i="0" dirty="0">
                <a:solidFill>
                  <a:srgbClr val="000066"/>
                </a:solidFill>
                <a:effectLst/>
                <a:latin typeface="Lato" panose="020F0502020204030203" pitchFamily="34" charset="0"/>
              </a:rPr>
              <a:t> </a:t>
            </a:r>
            <a:r>
              <a:rPr lang="en-US" sz="1600" b="0" i="0" dirty="0">
                <a:effectLst/>
                <a:latin typeface="Lato" panose="020F0502020204030203" pitchFamily="34" charset="0"/>
              </a:rPr>
              <a:t>and </a:t>
            </a:r>
            <a:r>
              <a:rPr lang="en-US" sz="1600" b="0" i="0" u="none" strike="noStrike" dirty="0">
                <a:solidFill>
                  <a:srgbClr val="C00000"/>
                </a:solidFill>
                <a:effectLst/>
                <a:latin typeface="Lato" panose="020F0502020204030203" pitchFamily="34" charset="0"/>
                <a:hlinkClick r:id="rId3">
                  <a:extLst>
                    <a:ext uri="{A12FA001-AC4F-418D-AE19-62706E023703}">
                      <ahyp:hlinkClr xmlns:ahyp="http://schemas.microsoft.com/office/drawing/2018/hyperlinkcolor" val="tx"/>
                    </a:ext>
                  </a:extLst>
                </a:hlinkClick>
              </a:rPr>
              <a:t>Student Veterans of America</a:t>
            </a:r>
            <a:r>
              <a:rPr lang="en-US" sz="1600" b="0" i="0" dirty="0">
                <a:solidFill>
                  <a:srgbClr val="C00000"/>
                </a:solidFill>
                <a:effectLst/>
                <a:latin typeface="Lato" panose="020F0502020204030203" pitchFamily="34" charset="0"/>
              </a:rPr>
              <a:t>.</a:t>
            </a:r>
          </a:p>
        </p:txBody>
      </p:sp>
      <p:sp>
        <p:nvSpPr>
          <p:cNvPr id="9" name="TextBox 8">
            <a:extLst>
              <a:ext uri="{FF2B5EF4-FFF2-40B4-BE49-F238E27FC236}">
                <a16:creationId xmlns:a16="http://schemas.microsoft.com/office/drawing/2014/main" id="{8222B1C7-ECE8-BBE9-454B-09205162A24B}"/>
              </a:ext>
            </a:extLst>
          </p:cNvPr>
          <p:cNvSpPr txBox="1"/>
          <p:nvPr/>
        </p:nvSpPr>
        <p:spPr>
          <a:xfrm>
            <a:off x="5476889" y="3112987"/>
            <a:ext cx="6611641" cy="3416320"/>
          </a:xfrm>
          <a:prstGeom prst="rect">
            <a:avLst/>
          </a:prstGeom>
          <a:noFill/>
        </p:spPr>
        <p:txBody>
          <a:bodyPr wrap="square">
            <a:spAutoFit/>
          </a:bodyPr>
          <a:lstStyle/>
          <a:p>
            <a:pPr algn="l" fontAlgn="base"/>
            <a:r>
              <a:rPr lang="en-US" sz="1600" b="1" i="0" dirty="0">
                <a:solidFill>
                  <a:srgbClr val="6E8553"/>
                </a:solidFill>
                <a:effectLst/>
                <a:latin typeface="Lato" panose="020F0502020204030203" pitchFamily="34" charset="0"/>
                <a:ea typeface="Lato" panose="020F0502020204030203" pitchFamily="34" charset="0"/>
                <a:cs typeface="Lato" panose="020F0502020204030203" pitchFamily="34" charset="0"/>
              </a:rPr>
              <a:t>Terms of partnership</a:t>
            </a:r>
          </a:p>
          <a:p>
            <a:pPr algn="l" fontAlgn="base"/>
            <a:r>
              <a:rPr lang="en-US" sz="1600" b="0" i="0" dirty="0">
                <a:effectLst/>
                <a:latin typeface="Lato" panose="020F0502020204030203" pitchFamily="34" charset="0"/>
                <a:ea typeface="Lato" panose="020F0502020204030203" pitchFamily="34" charset="0"/>
                <a:cs typeface="Lato" panose="020F0502020204030203" pitchFamily="34" charset="0"/>
              </a:rPr>
              <a:t>Schools selected to become PAVE Partner Campuses </a:t>
            </a:r>
          </a:p>
          <a:p>
            <a:pPr algn="l" fontAlgn="base"/>
            <a:r>
              <a:rPr lang="en-US" sz="1600" b="0" i="0" dirty="0">
                <a:effectLst/>
                <a:latin typeface="Lato" panose="020F0502020204030203" pitchFamily="34" charset="0"/>
                <a:ea typeface="Lato" panose="020F0502020204030203" pitchFamily="34" charset="0"/>
                <a:cs typeface="Lato" panose="020F0502020204030203" pitchFamily="34" charset="0"/>
              </a:rPr>
              <a:t>must agree to the following:</a:t>
            </a:r>
          </a:p>
          <a:p>
            <a:pPr algn="l" fontAlgn="base">
              <a:buFont typeface="Arial" panose="020B0604020202020204" pitchFamily="34" charset="0"/>
              <a:buChar char="•"/>
            </a:pPr>
            <a:r>
              <a:rPr lang="en-US" sz="1400" b="0" i="0" dirty="0">
                <a:effectLst/>
                <a:latin typeface="Lato" panose="020F0502020204030203" pitchFamily="34" charset="0"/>
                <a:ea typeface="Lato" panose="020F0502020204030203" pitchFamily="34" charset="0"/>
                <a:cs typeface="Lato" panose="020F0502020204030203" pitchFamily="34" charset="0"/>
              </a:rPr>
              <a:t>Attend a 1-day virtual training</a:t>
            </a:r>
          </a:p>
          <a:p>
            <a:pPr algn="l" fontAlgn="base">
              <a:buFont typeface="Arial" panose="020B0604020202020204" pitchFamily="34" charset="0"/>
              <a:buChar char="•"/>
            </a:pPr>
            <a:r>
              <a:rPr lang="en-US" sz="1400" b="0" i="0" dirty="0">
                <a:effectLst/>
                <a:latin typeface="Lato" panose="020F0502020204030203" pitchFamily="34" charset="0"/>
                <a:ea typeface="Lato" panose="020F0502020204030203" pitchFamily="34" charset="0"/>
                <a:cs typeface="Lato" panose="020F0502020204030203" pitchFamily="34" charset="0"/>
              </a:rPr>
              <a:t>Sign a brief contract with the University of Michigan that outlines the scope of the program, cost, and terms of use</a:t>
            </a:r>
          </a:p>
          <a:p>
            <a:pPr algn="l" fontAlgn="base">
              <a:buFont typeface="Arial" panose="020B0604020202020204" pitchFamily="34" charset="0"/>
              <a:buChar char="•"/>
            </a:pPr>
            <a:r>
              <a:rPr lang="en-US" sz="1400" b="0" i="0" dirty="0">
                <a:effectLst/>
                <a:latin typeface="Lato" panose="020F0502020204030203" pitchFamily="34" charset="0"/>
                <a:ea typeface="Lato" panose="020F0502020204030203" pitchFamily="34" charset="0"/>
                <a:cs typeface="Lato" panose="020F0502020204030203" pitchFamily="34" charset="0"/>
              </a:rPr>
              <a:t>Agree to keep track of the number of student veterans who get services through the program, the concerns they identify, and the school resources used</a:t>
            </a:r>
          </a:p>
          <a:p>
            <a:pPr algn="l" fontAlgn="base">
              <a:buFont typeface="Arial" panose="020B0604020202020204" pitchFamily="34" charset="0"/>
              <a:buChar char="•"/>
            </a:pPr>
            <a:r>
              <a:rPr lang="en-US" sz="1400" b="0" i="0" dirty="0">
                <a:effectLst/>
                <a:latin typeface="Lato" panose="020F0502020204030203" pitchFamily="34" charset="0"/>
                <a:ea typeface="Lato" panose="020F0502020204030203" pitchFamily="34" charset="0"/>
                <a:cs typeface="Lato" panose="020F0502020204030203" pitchFamily="34" charset="0"/>
              </a:rPr>
              <a:t>Be willing to secure arrangements with on and off campus resources for veterans</a:t>
            </a:r>
          </a:p>
          <a:p>
            <a:pPr algn="l" fontAlgn="base"/>
            <a:endParaRPr lang="en-US" sz="1600" b="1" i="0" dirty="0">
              <a:solidFill>
                <a:srgbClr val="6E8553"/>
              </a:solidFill>
              <a:effectLst/>
              <a:latin typeface="Lato" panose="020F0502020204030203" pitchFamily="34" charset="0"/>
              <a:ea typeface="Lato" panose="020F0502020204030203" pitchFamily="34" charset="0"/>
              <a:cs typeface="Lato" panose="020F0502020204030203" pitchFamily="34" charset="0"/>
            </a:endParaRPr>
          </a:p>
          <a:p>
            <a:pPr algn="l" fontAlgn="base"/>
            <a:r>
              <a:rPr lang="en-US" sz="1600" b="1" i="0" dirty="0">
                <a:solidFill>
                  <a:srgbClr val="6E8553"/>
                </a:solidFill>
                <a:effectLst/>
                <a:latin typeface="Lato" panose="020F0502020204030203" pitchFamily="34" charset="0"/>
                <a:ea typeface="Lato" panose="020F0502020204030203" pitchFamily="34" charset="0"/>
                <a:cs typeface="Lato" panose="020F0502020204030203" pitchFamily="34" charset="0"/>
              </a:rPr>
              <a:t>Licensing fees</a:t>
            </a:r>
          </a:p>
          <a:p>
            <a:pPr algn="l" fontAlgn="base"/>
            <a:r>
              <a:rPr lang="en-US" b="1" i="0" dirty="0">
                <a:effectLst/>
                <a:latin typeface="Lato" panose="020F0502020204030203" pitchFamily="34" charset="0"/>
                <a:ea typeface="Lato" panose="020F0502020204030203" pitchFamily="34" charset="0"/>
                <a:cs typeface="Lato" panose="020F0502020204030203" pitchFamily="34" charset="0"/>
              </a:rPr>
              <a:t>Cost for Year 1: </a:t>
            </a:r>
            <a:r>
              <a:rPr lang="en-US" sz="2400" b="1" i="0" dirty="0">
                <a:solidFill>
                  <a:srgbClr val="C00000"/>
                </a:solidFill>
                <a:effectLst/>
                <a:latin typeface="Lato" panose="020F0502020204030203" pitchFamily="34" charset="0"/>
                <a:ea typeface="Lato" panose="020F0502020204030203" pitchFamily="34" charset="0"/>
                <a:cs typeface="Lato" panose="020F0502020204030203" pitchFamily="34" charset="0"/>
              </a:rPr>
              <a:t>$8,500</a:t>
            </a:r>
            <a:br>
              <a:rPr lang="en-US" b="1" i="0" dirty="0">
                <a:effectLst/>
                <a:latin typeface="Lato" panose="020F0502020204030203" pitchFamily="34" charset="0"/>
                <a:ea typeface="Lato" panose="020F0502020204030203" pitchFamily="34" charset="0"/>
                <a:cs typeface="Lato" panose="020F0502020204030203" pitchFamily="34" charset="0"/>
              </a:rPr>
            </a:br>
            <a:r>
              <a:rPr lang="en-US" b="1" i="0" dirty="0">
                <a:effectLst/>
                <a:latin typeface="Lato" panose="020F0502020204030203" pitchFamily="34" charset="0"/>
                <a:ea typeface="Lato" panose="020F0502020204030203" pitchFamily="34" charset="0"/>
                <a:cs typeface="Lato" panose="020F0502020204030203" pitchFamily="34" charset="0"/>
              </a:rPr>
              <a:t>Cost for Year 2 and each subsequent year: </a:t>
            </a:r>
            <a:r>
              <a:rPr lang="en-US" sz="2400" b="1" i="0" dirty="0">
                <a:solidFill>
                  <a:srgbClr val="C00000"/>
                </a:solidFill>
                <a:effectLst/>
                <a:latin typeface="Lato" panose="020F0502020204030203" pitchFamily="34" charset="0"/>
                <a:ea typeface="Lato" panose="020F0502020204030203" pitchFamily="34" charset="0"/>
                <a:cs typeface="Lato" panose="020F0502020204030203" pitchFamily="34" charset="0"/>
              </a:rPr>
              <a:t>$5,500</a:t>
            </a:r>
            <a:endParaRPr lang="en-US" b="1" i="0" dirty="0">
              <a:solidFill>
                <a:srgbClr val="C00000"/>
              </a:solidFill>
              <a:effectLst/>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88D61257-7F6B-4BF8-5881-F3AAA0A6D93F}"/>
              </a:ext>
            </a:extLst>
          </p:cNvPr>
          <p:cNvSpPr txBox="1"/>
          <p:nvPr/>
        </p:nvSpPr>
        <p:spPr>
          <a:xfrm>
            <a:off x="103470" y="1173743"/>
            <a:ext cx="5286137" cy="4031873"/>
          </a:xfrm>
          <a:prstGeom prst="rect">
            <a:avLst/>
          </a:prstGeom>
          <a:noFill/>
        </p:spPr>
        <p:txBody>
          <a:bodyPr wrap="square">
            <a:spAutoFit/>
          </a:bodyPr>
          <a:lstStyle/>
          <a:p>
            <a:r>
              <a:rPr lang="en-US" sz="1600" b="1" dirty="0">
                <a:solidFill>
                  <a:srgbClr val="FFFFFF"/>
                </a:solidFill>
                <a:latin typeface="Lato" panose="020F0502020204030203" pitchFamily="34" charset="0"/>
                <a:ea typeface="Lato" panose="020F0502020204030203" pitchFamily="34" charset="0"/>
                <a:cs typeface="Lato" panose="020F0502020204030203" pitchFamily="34" charset="0"/>
              </a:rPr>
              <a:t>Our Goals:</a:t>
            </a:r>
          </a:p>
          <a:p>
            <a:r>
              <a:rPr lang="en-US" sz="1600" dirty="0">
                <a:latin typeface="Lato" panose="020F0502020204030203" pitchFamily="34" charset="0"/>
                <a:ea typeface="Lato" panose="020F0502020204030203" pitchFamily="34" charset="0"/>
                <a:cs typeface="Lato" panose="020F0502020204030203" pitchFamily="34" charset="0"/>
              </a:rPr>
              <a:t>Create a free to students resource that mirrors the U.S. Military Sponsor Program allowing Junior &amp; Senior Level Military-Connected Students to help new UTA Military-Connected Students with: </a:t>
            </a:r>
          </a:p>
          <a:p>
            <a:pPr marL="285750" indent="-285750">
              <a:buFont typeface="Arial" panose="020B0604020202020204" pitchFamily="34" charset="0"/>
              <a:buChar char="•"/>
            </a:pPr>
            <a:r>
              <a:rPr lang="en-US" sz="1600" dirty="0">
                <a:solidFill>
                  <a:srgbClr val="F57E1D"/>
                </a:solidFill>
                <a:latin typeface="Lato" panose="020F0502020204030203" pitchFamily="34" charset="0"/>
                <a:ea typeface="Lato" panose="020F0502020204030203" pitchFamily="34" charset="0"/>
                <a:cs typeface="Lato" panose="020F0502020204030203" pitchFamily="34" charset="0"/>
              </a:rPr>
              <a:t>Transitioning into UTA  </a:t>
            </a:r>
          </a:p>
          <a:p>
            <a:pPr marL="285750" indent="-285750">
              <a:buFont typeface="Arial" panose="020B0604020202020204" pitchFamily="34" charset="0"/>
              <a:buChar char="•"/>
            </a:pPr>
            <a:r>
              <a:rPr lang="en-US" sz="1600" dirty="0">
                <a:solidFill>
                  <a:srgbClr val="F57E1D"/>
                </a:solidFill>
                <a:latin typeface="Lato" panose="020F0502020204030203" pitchFamily="34" charset="0"/>
                <a:ea typeface="Lato" panose="020F0502020204030203" pitchFamily="34" charset="0"/>
                <a:cs typeface="Lato" panose="020F0502020204030203" pitchFamily="34" charset="0"/>
              </a:rPr>
              <a:t>Campus Navigation </a:t>
            </a:r>
          </a:p>
          <a:p>
            <a:pPr marL="285750" indent="-285750">
              <a:buFont typeface="Arial" panose="020B0604020202020204" pitchFamily="34" charset="0"/>
              <a:buChar char="•"/>
            </a:pPr>
            <a:r>
              <a:rPr lang="en-US" sz="1600" dirty="0">
                <a:solidFill>
                  <a:srgbClr val="F57E1D"/>
                </a:solidFill>
                <a:latin typeface="Lato" panose="020F0502020204030203" pitchFamily="34" charset="0"/>
                <a:ea typeface="Lato" panose="020F0502020204030203" pitchFamily="34" charset="0"/>
                <a:cs typeface="Lato" panose="020F0502020204030203" pitchFamily="34" charset="0"/>
              </a:rPr>
              <a:t>Involvement &amp; Engagement </a:t>
            </a:r>
          </a:p>
          <a:p>
            <a:pPr marL="285750" indent="-285750">
              <a:buFont typeface="Arial" panose="020B0604020202020204" pitchFamily="34" charset="0"/>
              <a:buChar char="•"/>
            </a:pPr>
            <a:r>
              <a:rPr lang="en-US" sz="1600" dirty="0">
                <a:solidFill>
                  <a:srgbClr val="F57E1D"/>
                </a:solidFill>
                <a:latin typeface="Lato" panose="020F0502020204030203" pitchFamily="34" charset="0"/>
                <a:ea typeface="Lato" panose="020F0502020204030203" pitchFamily="34" charset="0"/>
                <a:cs typeface="Lato" panose="020F0502020204030203" pitchFamily="34" charset="0"/>
              </a:rPr>
              <a:t>Resource Identification/Referral</a:t>
            </a:r>
          </a:p>
          <a:p>
            <a:pPr marL="285750" indent="-285750">
              <a:buFont typeface="Arial" panose="020B0604020202020204" pitchFamily="34" charset="0"/>
              <a:buChar char="•"/>
            </a:pPr>
            <a:r>
              <a:rPr lang="en-US" sz="1600" dirty="0">
                <a:solidFill>
                  <a:srgbClr val="F57E1D"/>
                </a:solidFill>
                <a:latin typeface="Lato" panose="020F0502020204030203" pitchFamily="34" charset="0"/>
                <a:ea typeface="Lato" panose="020F0502020204030203" pitchFamily="34" charset="0"/>
                <a:cs typeface="Lato" panose="020F0502020204030203" pitchFamily="34" charset="0"/>
              </a:rPr>
              <a:t>Academic Assistance </a:t>
            </a:r>
          </a:p>
          <a:p>
            <a:pPr marL="285750" indent="-285750">
              <a:buFont typeface="Arial" panose="020B0604020202020204" pitchFamily="34" charset="0"/>
              <a:buChar char="•"/>
            </a:pPr>
            <a:r>
              <a:rPr lang="en-US" sz="1600" dirty="0">
                <a:solidFill>
                  <a:srgbClr val="F57E1D"/>
                </a:solidFill>
                <a:latin typeface="Lato" panose="020F0502020204030203" pitchFamily="34" charset="0"/>
                <a:ea typeface="Lato" panose="020F0502020204030203" pitchFamily="34" charset="0"/>
                <a:cs typeface="Lato" panose="020F0502020204030203" pitchFamily="34" charset="0"/>
              </a:rPr>
              <a:t>Career Readiness </a:t>
            </a:r>
          </a:p>
          <a:p>
            <a:pPr marL="285750" indent="-285750">
              <a:buFont typeface="Arial" panose="020B0604020202020204" pitchFamily="34" charset="0"/>
              <a:buChar char="•"/>
            </a:pPr>
            <a:endParaRPr lang="en-US" sz="1600" b="1" dirty="0">
              <a:solidFill>
                <a:srgbClr val="00599B"/>
              </a:solidFill>
              <a:latin typeface="Lato" panose="020F0502020204030203" pitchFamily="34" charset="0"/>
              <a:ea typeface="Lato" panose="020F0502020204030203" pitchFamily="34" charset="0"/>
              <a:cs typeface="Lato" panose="020F0502020204030203" pitchFamily="34" charset="0"/>
            </a:endParaRPr>
          </a:p>
          <a:p>
            <a:r>
              <a:rPr lang="en-US" sz="1600" b="1" dirty="0">
                <a:solidFill>
                  <a:srgbClr val="0068B8"/>
                </a:solidFill>
                <a:latin typeface="Lato" panose="020F0502020204030203" pitchFamily="34" charset="0"/>
                <a:ea typeface="Lato" panose="020F0502020204030203" pitchFamily="34" charset="0"/>
                <a:cs typeface="Lato" panose="020F0502020204030203" pitchFamily="34" charset="0"/>
              </a:rPr>
              <a:t>Resources Available in 2018</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$0 Budget </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Two Volunteer Student Veterans</a:t>
            </a:r>
          </a:p>
          <a:p>
            <a:pPr marL="285750" indent="-285750">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MAVS Staff &amp; Three semi intrigued Faculty Members</a:t>
            </a:r>
          </a:p>
        </p:txBody>
      </p:sp>
      <p:cxnSp>
        <p:nvCxnSpPr>
          <p:cNvPr id="16" name="Straight Connector 15">
            <a:extLst>
              <a:ext uri="{FF2B5EF4-FFF2-40B4-BE49-F238E27FC236}">
                <a16:creationId xmlns:a16="http://schemas.microsoft.com/office/drawing/2014/main" id="{1A876108-24B9-2F98-C75C-2107A9338737}"/>
              </a:ext>
            </a:extLst>
          </p:cNvPr>
          <p:cNvCxnSpPr>
            <a:cxnSpLocks/>
          </p:cNvCxnSpPr>
          <p:nvPr/>
        </p:nvCxnSpPr>
        <p:spPr>
          <a:xfrm>
            <a:off x="5374230" y="519276"/>
            <a:ext cx="0" cy="596808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45AC7E2-78F7-0578-06D6-6380CCA52271}"/>
              </a:ext>
            </a:extLst>
          </p:cNvPr>
          <p:cNvPicPr>
            <a:picLocks noChangeAspect="1"/>
          </p:cNvPicPr>
          <p:nvPr/>
        </p:nvPicPr>
        <p:blipFill>
          <a:blip r:embed="rId4"/>
          <a:stretch>
            <a:fillRect/>
          </a:stretch>
        </p:blipFill>
        <p:spPr>
          <a:xfrm>
            <a:off x="5522120" y="561221"/>
            <a:ext cx="2402048" cy="612522"/>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E6D26FF-160B-D065-85D8-EE503BA95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0" y="611505"/>
            <a:ext cx="3762319" cy="470010"/>
          </a:xfrm>
          <a:prstGeom prst="rect">
            <a:avLst/>
          </a:prstGeom>
        </p:spPr>
      </p:pic>
    </p:spTree>
    <p:extLst>
      <p:ext uri="{BB962C8B-B14F-4D97-AF65-F5344CB8AC3E}">
        <p14:creationId xmlns:p14="http://schemas.microsoft.com/office/powerpoint/2010/main" val="279620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CA5C2B-DA5A-EEC4-8CDB-CDEC57BA3001}"/>
              </a:ext>
            </a:extLst>
          </p:cNvPr>
          <p:cNvSpPr txBox="1"/>
          <p:nvPr/>
        </p:nvSpPr>
        <p:spPr>
          <a:xfrm>
            <a:off x="117445" y="401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UTA Veteran’s Edge Peer Mentor Program is Born </a:t>
            </a:r>
          </a:p>
        </p:txBody>
      </p:sp>
      <p:sp>
        <p:nvSpPr>
          <p:cNvPr id="6" name="Content Placeholder 1">
            <a:extLst>
              <a:ext uri="{FF2B5EF4-FFF2-40B4-BE49-F238E27FC236}">
                <a16:creationId xmlns:a16="http://schemas.microsoft.com/office/drawing/2014/main" id="{672E0E49-C3E1-452E-A4E3-BADB083E568D}"/>
              </a:ext>
            </a:extLst>
          </p:cNvPr>
          <p:cNvSpPr txBox="1">
            <a:spLocks/>
          </p:cNvSpPr>
          <p:nvPr/>
        </p:nvSpPr>
        <p:spPr>
          <a:xfrm>
            <a:off x="117445" y="4760697"/>
            <a:ext cx="11794922" cy="3098800"/>
          </a:xfrm>
          <a:prstGeom prst="rect">
            <a:avLst/>
          </a:prstGeom>
        </p:spPr>
        <p:txBody>
          <a:bodyPr vert="horz" lIns="91440" tIns="45720" rIns="91440" bIns="45720" rtlCol="0">
            <a:normAutofit/>
          </a:bodyPr>
          <a:lstStyle>
            <a:lvl1pPr marL="457189" indent="-457189" algn="l" defTabSz="914400" rtl="0" eaLnBrk="1" latinLnBrk="0" hangingPunct="1">
              <a:lnSpc>
                <a:spcPct val="90000"/>
              </a:lnSpc>
              <a:spcBef>
                <a:spcPts val="1000"/>
              </a:spcBef>
              <a:buFont typeface="Wingdings" pitchFamily="2" charset="2"/>
              <a:buChar char="§"/>
              <a:defRPr sz="2133" kern="1200">
                <a:solidFill>
                  <a:schemeClr val="tx1"/>
                </a:solidFill>
                <a:latin typeface="Lato" panose="020F0502020204030203" pitchFamily="34" charset="0"/>
                <a:ea typeface="+mn-ea"/>
                <a:cs typeface="Lato" panose="020F0502020204030203" pitchFamily="34" charset="0"/>
              </a:defRPr>
            </a:lvl1pPr>
            <a:lvl2pPr marL="990575" indent="-380990" algn="l" defTabSz="914400" rtl="0" eaLnBrk="1" latinLnBrk="0" hangingPunct="1">
              <a:lnSpc>
                <a:spcPct val="90000"/>
              </a:lnSpc>
              <a:spcBef>
                <a:spcPts val="500"/>
              </a:spcBef>
              <a:buFont typeface="Wingdings" pitchFamily="2" charset="2"/>
              <a:buChar char="§"/>
              <a:defRPr sz="2133" kern="1200">
                <a:solidFill>
                  <a:schemeClr val="tx1"/>
                </a:solidFill>
                <a:latin typeface="Lato" panose="020F0502020204030203" pitchFamily="34" charset="0"/>
                <a:ea typeface="+mn-ea"/>
                <a:cs typeface="Lato" panose="020F0502020204030203" pitchFamily="34" charset="0"/>
              </a:defRPr>
            </a:lvl2pPr>
            <a:lvl3pPr marL="1523962" indent="-304792" algn="l" defTabSz="914400" rtl="0" eaLnBrk="1" latinLnBrk="0" hangingPunct="1">
              <a:lnSpc>
                <a:spcPct val="90000"/>
              </a:lnSpc>
              <a:spcBef>
                <a:spcPts val="500"/>
              </a:spcBef>
              <a:buFont typeface="Wingdings" pitchFamily="2" charset="2"/>
              <a:buChar char="§"/>
              <a:defRPr sz="2133" kern="1200">
                <a:solidFill>
                  <a:schemeClr val="tx1"/>
                </a:solidFill>
                <a:latin typeface="Lato" panose="020F0502020204030203" pitchFamily="34" charset="0"/>
                <a:ea typeface="+mn-ea"/>
                <a:cs typeface="Lato" panose="020F0502020204030203" pitchFamily="34" charset="0"/>
              </a:defRPr>
            </a:lvl3pPr>
            <a:lvl4pPr marL="2133547" indent="-304792" algn="l" defTabSz="914400" rtl="0" eaLnBrk="1" latinLnBrk="0" hangingPunct="1">
              <a:lnSpc>
                <a:spcPct val="90000"/>
              </a:lnSpc>
              <a:spcBef>
                <a:spcPts val="500"/>
              </a:spcBef>
              <a:buFont typeface="Wingdings" pitchFamily="2" charset="2"/>
              <a:buChar char="§"/>
              <a:defRPr sz="2133" kern="1200">
                <a:solidFill>
                  <a:schemeClr val="tx1"/>
                </a:solidFill>
                <a:latin typeface="Lato" panose="020F0502020204030203" pitchFamily="34" charset="0"/>
                <a:ea typeface="+mn-ea"/>
                <a:cs typeface="+mn-cs"/>
              </a:defRPr>
            </a:lvl4pPr>
            <a:lvl5pPr marL="2743131" indent="-304792" algn="l" defTabSz="914400" rtl="0" eaLnBrk="1" latinLnBrk="0" hangingPunct="1">
              <a:lnSpc>
                <a:spcPct val="90000"/>
              </a:lnSpc>
              <a:spcBef>
                <a:spcPts val="500"/>
              </a:spcBef>
              <a:buFont typeface="Wingdings" pitchFamily="2" charset="2"/>
              <a:buChar char="§"/>
              <a:defRPr sz="24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r>
              <a:rPr lang="en-US" sz="1400" dirty="0"/>
              <a:t>Mentors in the program are military-connected students themselves, who are familiar with and know how to navigate the obstacles many of our military-connected students face in working toward achieving degrees. </a:t>
            </a:r>
          </a:p>
          <a:p>
            <a:r>
              <a:rPr lang="en-US" sz="1400" dirty="0"/>
              <a:t>Veteran’s Edge provides students the opportunity to build camaraderie amongst military-connected students and provides the tools necessary to assist those who may be struggling. </a:t>
            </a:r>
          </a:p>
        </p:txBody>
      </p:sp>
      <p:sp>
        <p:nvSpPr>
          <p:cNvPr id="8" name="TextBox 7">
            <a:extLst>
              <a:ext uri="{FF2B5EF4-FFF2-40B4-BE49-F238E27FC236}">
                <a16:creationId xmlns:a16="http://schemas.microsoft.com/office/drawing/2014/main" id="{B5A13094-3749-E3D4-6675-C767178A1B92}"/>
              </a:ext>
            </a:extLst>
          </p:cNvPr>
          <p:cNvSpPr txBox="1"/>
          <p:nvPr/>
        </p:nvSpPr>
        <p:spPr>
          <a:xfrm>
            <a:off x="117445" y="633193"/>
            <a:ext cx="8338657" cy="4001095"/>
          </a:xfrm>
          <a:prstGeom prst="rect">
            <a:avLst/>
          </a:prstGeom>
          <a:noFill/>
        </p:spPr>
        <p:txBody>
          <a:bodyPr wrap="square">
            <a:spAutoFit/>
          </a:bodyPr>
          <a:lstStyle/>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1" i="0" u="none" strike="noStrike" kern="1200" cap="none" spc="0" normalizeH="0" baseline="0" noProof="0" dirty="0">
                <a:ln>
                  <a:noFill/>
                </a:ln>
                <a:solidFill>
                  <a:srgbClr val="0068B8"/>
                </a:solidFill>
                <a:effectLst/>
                <a:uLnTx/>
                <a:uFillTx/>
                <a:latin typeface="Lato" panose="020F0502020204030203" pitchFamily="34" charset="0"/>
                <a:ea typeface="+mn-ea"/>
                <a:cs typeface="Lato" panose="020F0502020204030203" pitchFamily="34" charset="0"/>
              </a:rPr>
              <a:t>What is Veteran’s Edge Peer Mentorship?</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The Veteran’s Edge Peer Mentorship is a program where established junior and senior level</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military-connected students’ mentor incoming military-connected students. A Peer Mentor</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can help encourage student involvement in any student-oriented activity. From resource</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referral to academic support, mentors provide the necessary tools for student success.</a:t>
            </a:r>
          </a:p>
          <a:p>
            <a:pPr marL="0" marR="0" lvl="0" indent="0" algn="l" defTabSz="457200" rtl="0" eaLnBrk="1" fontAlgn="auto" latinLnBrk="0" hangingPunct="1">
              <a:lnSpc>
                <a:spcPct val="100000"/>
              </a:lnSpc>
              <a:spcAft>
                <a:spcPts val="0"/>
              </a:spcAft>
              <a:buClrTx/>
              <a:buSzTx/>
              <a:buFont typeface="Wingdings" pitchFamily="2" charset="2"/>
              <a:buNone/>
              <a:tabLst/>
              <a:defRPr/>
            </a:pPr>
            <a:endParaRPr kumimoji="0" lang="en-US" sz="7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endParaRP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1" i="0" u="none" strike="noStrike" kern="1200" cap="none" spc="0" normalizeH="0" baseline="0" noProof="0" dirty="0">
                <a:ln>
                  <a:noFill/>
                </a:ln>
                <a:solidFill>
                  <a:srgbClr val="0068B8"/>
                </a:solidFill>
                <a:effectLst/>
                <a:uLnTx/>
                <a:uFillTx/>
                <a:latin typeface="Lato" panose="020F0502020204030203" pitchFamily="34" charset="0"/>
                <a:ea typeface="+mn-ea"/>
                <a:cs typeface="Lato" panose="020F0502020204030203" pitchFamily="34" charset="0"/>
              </a:rPr>
              <a:t>Why Veteran’s Edge Peer Mentorship?</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Military-connected students may need educational assistance, help finding resources, or</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sometimes personal guidance. Peer Mentors are a resource for the UTA military-connected</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student. The program is free, and designed for all Military-Connected Students, but participation is not required.</a:t>
            </a:r>
          </a:p>
          <a:p>
            <a:pPr marL="0" marR="0" lvl="0" indent="0" algn="l" defTabSz="457200" rtl="0" eaLnBrk="1" fontAlgn="auto" latinLnBrk="0" hangingPunct="1">
              <a:lnSpc>
                <a:spcPct val="100000"/>
              </a:lnSpc>
              <a:spcAft>
                <a:spcPts val="0"/>
              </a:spcAft>
              <a:buClrTx/>
              <a:buSzTx/>
              <a:buFont typeface="Wingdings" pitchFamily="2" charset="2"/>
              <a:buNone/>
              <a:tabLst/>
              <a:defRPr/>
            </a:pPr>
            <a:endParaRPr kumimoji="0" lang="en-US" sz="7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endParaRP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1" i="0" u="none" strike="noStrike" kern="1200" cap="none" spc="0" normalizeH="0" baseline="0" noProof="0" dirty="0">
                <a:ln>
                  <a:noFill/>
                </a:ln>
                <a:solidFill>
                  <a:srgbClr val="0068B8"/>
                </a:solidFill>
                <a:effectLst/>
                <a:uLnTx/>
                <a:uFillTx/>
                <a:latin typeface="Lato" panose="020F0502020204030203" pitchFamily="34" charset="0"/>
                <a:ea typeface="+mn-ea"/>
                <a:cs typeface="Lato" panose="020F0502020204030203" pitchFamily="34" charset="0"/>
              </a:rPr>
              <a:t>How Can a Peer Mentor Help?</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Mentors are NOT meant to do their mentees’ homework or help them to bypass set</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University policy and procedures. Rather mentors are meant to be a resource in obtaining</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proper academic assistance, navigating obstacles unique to military-connected students,</a:t>
            </a:r>
          </a:p>
          <a:p>
            <a:pPr marL="0" marR="0" lvl="0" indent="0" algn="l" defTabSz="457200" rtl="0" eaLnBrk="1" fontAlgn="auto" latinLnBrk="0" hangingPunct="1">
              <a:lnSpc>
                <a:spcPct val="100000"/>
              </a:lnSpc>
              <a:spcAft>
                <a:spcPts val="0"/>
              </a:spcAft>
              <a:buClrTx/>
              <a:buSzTx/>
              <a:buFont typeface="Wingdings" pitchFamily="2" charset="2"/>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pitchFamily="34" charset="0"/>
                <a:ea typeface="+mn-ea"/>
                <a:cs typeface="Lato" panose="020F0502020204030203" pitchFamily="34" charset="0"/>
              </a:rPr>
              <a:t>and connecting with campus and community resources.</a:t>
            </a:r>
          </a:p>
        </p:txBody>
      </p:sp>
      <p:pic>
        <p:nvPicPr>
          <p:cNvPr id="3" name="Picture 2" descr="A person smiling with his hands together&#10;&#10;Description automatically generated">
            <a:extLst>
              <a:ext uri="{FF2B5EF4-FFF2-40B4-BE49-F238E27FC236}">
                <a16:creationId xmlns:a16="http://schemas.microsoft.com/office/drawing/2014/main" id="{31C1461A-BACA-6C01-C31D-5BE78BBD3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3088" y="692043"/>
            <a:ext cx="2667016" cy="4001096"/>
          </a:xfrm>
          <a:prstGeom prst="rect">
            <a:avLst/>
          </a:prstGeom>
        </p:spPr>
      </p:pic>
    </p:spTree>
    <p:extLst>
      <p:ext uri="{BB962C8B-B14F-4D97-AF65-F5344CB8AC3E}">
        <p14:creationId xmlns:p14="http://schemas.microsoft.com/office/powerpoint/2010/main" val="57388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8C3B86-17BD-7501-D3A8-8C06537322B0}"/>
              </a:ext>
            </a:extLst>
          </p:cNvPr>
          <p:cNvSpPr txBox="1"/>
          <p:nvPr/>
        </p:nvSpPr>
        <p:spPr>
          <a:xfrm>
            <a:off x="117445" y="401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Mentor Expectations </a:t>
            </a:r>
          </a:p>
        </p:txBody>
      </p:sp>
      <p:sp>
        <p:nvSpPr>
          <p:cNvPr id="11" name="TextBox 10">
            <a:extLst>
              <a:ext uri="{FF2B5EF4-FFF2-40B4-BE49-F238E27FC236}">
                <a16:creationId xmlns:a16="http://schemas.microsoft.com/office/drawing/2014/main" id="{E811B50E-19D2-6C2B-3C7A-E7947479CAA2}"/>
              </a:ext>
            </a:extLst>
          </p:cNvPr>
          <p:cNvSpPr txBox="1"/>
          <p:nvPr/>
        </p:nvSpPr>
        <p:spPr>
          <a:xfrm>
            <a:off x="117445" y="671915"/>
            <a:ext cx="11983766" cy="4462760"/>
          </a:xfrm>
          <a:prstGeom prst="rect">
            <a:avLst/>
          </a:prstGeom>
          <a:noFill/>
        </p:spPr>
        <p:txBody>
          <a:bodyPr wrap="square">
            <a:spAutoFit/>
          </a:bodyPr>
          <a:lstStyle/>
          <a:p>
            <a:r>
              <a:rPr lang="en-US" kern="1200" dirty="0">
                <a:solidFill>
                  <a:srgbClr val="0068B8"/>
                </a:solidFill>
                <a:effectLst/>
                <a:latin typeface="Lato" panose="020F0502020204030203" pitchFamily="34" charset="0"/>
                <a:ea typeface="Lato" panose="020F0502020204030203" pitchFamily="34" charset="0"/>
                <a:cs typeface="Lato" panose="020F0502020204030203" pitchFamily="34" charset="0"/>
              </a:rPr>
              <a:t>Mentors must:</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B</a:t>
            </a:r>
            <a:r>
              <a:rPr lang="en-US"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e currently enrolled at UTA  </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Work an average of 3 hours per week</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maintain a cumulative GPA of 2.5 or better</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Adhere to the UTA Student Code of Conduct </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Create and maintain a Mentee Record of Engagement (MRE) </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Attempt to connect with assigned mentees 3 times a semester</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Be a good representative of UTA Military and Veteran Services </a:t>
            </a:r>
            <a:endParaRPr lang="en-US" sz="14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Arial" panose="020B0604020202020204" pitchFamily="34" charset="0"/>
              <a:buChar char="•"/>
            </a:pPr>
            <a:r>
              <a:rPr lang="en-US"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A</a:t>
            </a: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ttend the Division of Student Affairs Student Employee Training</a:t>
            </a:r>
          </a:p>
          <a:p>
            <a:pPr marL="285750" indent="-285750">
              <a:lnSpc>
                <a:spcPct val="15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Market, encourage, and document participation of mentees at campus programs/events</a:t>
            </a:r>
          </a:p>
          <a:p>
            <a:pPr marL="285750" indent="-285750">
              <a:lnSpc>
                <a:spcPct val="15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Meet with The Military and Veteran Services Coordinator at least once every two weeks</a:t>
            </a:r>
          </a:p>
          <a:p>
            <a:pPr marL="285750" indent="-285750">
              <a:lnSpc>
                <a:spcPct val="15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Participate in additional trainings as needed to acquire a comprehensive knowledge of UTA resources</a:t>
            </a:r>
          </a:p>
          <a:p>
            <a:pPr marL="285750" indent="-285750">
              <a:lnSpc>
                <a:spcPct val="150000"/>
              </a:lnSpc>
              <a:buFont typeface="Arial" panose="020B0604020202020204" pitchFamily="34" charset="0"/>
              <a:buChar char="•"/>
            </a:pP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P</a:t>
            </a:r>
            <a:r>
              <a:rPr lang="en-US"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articipate in a minimum of five Military and Veteran Services supported activities/events each semester </a:t>
            </a:r>
          </a:p>
          <a:p>
            <a:pPr algn="ctr"/>
            <a:r>
              <a:rPr lang="en-US" sz="1400" i="1"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(Fourth of July/Homecoming parades, and all military appreciation sporting events are required for mentors unless prior excusal is received)</a:t>
            </a:r>
          </a:p>
        </p:txBody>
      </p:sp>
      <p:sp>
        <p:nvSpPr>
          <p:cNvPr id="15" name="TextBox 14">
            <a:extLst>
              <a:ext uri="{FF2B5EF4-FFF2-40B4-BE49-F238E27FC236}">
                <a16:creationId xmlns:a16="http://schemas.microsoft.com/office/drawing/2014/main" id="{EA8C1C9C-39A5-144C-41C5-FC0BF0DAD756}"/>
              </a:ext>
            </a:extLst>
          </p:cNvPr>
          <p:cNvSpPr txBox="1"/>
          <p:nvPr/>
        </p:nvSpPr>
        <p:spPr>
          <a:xfrm>
            <a:off x="6903927" y="5299806"/>
            <a:ext cx="5017039" cy="1169551"/>
          </a:xfrm>
          <a:prstGeom prst="rect">
            <a:avLst/>
          </a:prstGeom>
          <a:noFill/>
        </p:spPr>
        <p:txBody>
          <a:bodyPr wrap="square">
            <a:spAutoFit/>
          </a:bodyPr>
          <a:lstStyle/>
          <a:p>
            <a:r>
              <a:rPr lang="en-US" sz="1400" dirty="0">
                <a:latin typeface="Lato" panose="020F0502020204030203" pitchFamily="34" charset="0"/>
                <a:ea typeface="Lato" panose="020F0502020204030203" pitchFamily="34" charset="0"/>
                <a:cs typeface="Lato" panose="020F0502020204030203" pitchFamily="34" charset="0"/>
              </a:rPr>
              <a:t>A Mentor will be terminated immediately from their position if they withdraw from the university, fail to meet listed requirements, violate the UTA student code of conduct, or are found engaging in activities unbecoming of a UTA Military and Veteran Services Veteran’s Edge Peer Mentor.</a:t>
            </a:r>
          </a:p>
        </p:txBody>
      </p:sp>
      <p:sp>
        <p:nvSpPr>
          <p:cNvPr id="17" name="TextBox 16">
            <a:extLst>
              <a:ext uri="{FF2B5EF4-FFF2-40B4-BE49-F238E27FC236}">
                <a16:creationId xmlns:a16="http://schemas.microsoft.com/office/drawing/2014/main" id="{0F4C3D84-472E-FBDF-C05B-8861404ADC8D}"/>
              </a:ext>
            </a:extLst>
          </p:cNvPr>
          <p:cNvSpPr txBox="1"/>
          <p:nvPr/>
        </p:nvSpPr>
        <p:spPr>
          <a:xfrm>
            <a:off x="8239325" y="585663"/>
            <a:ext cx="3015575" cy="995016"/>
          </a:xfrm>
          <a:prstGeom prst="rect">
            <a:avLst/>
          </a:prstGeom>
          <a:noFill/>
        </p:spPr>
        <p:txBody>
          <a:bodyPr wrap="square">
            <a:spAutoFit/>
          </a:bodyPr>
          <a:lstStyle/>
          <a:p>
            <a:pPr marR="0" algn="ctr">
              <a:lnSpc>
                <a:spcPct val="107000"/>
              </a:lnSpc>
              <a:spcBef>
                <a:spcPts val="0"/>
              </a:spcBef>
              <a:spcAft>
                <a:spcPts val="0"/>
              </a:spcAft>
            </a:pPr>
            <a:r>
              <a:rPr lang="en-US"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Peer mentors are subject to all UTA Staff and Student Worker policies, and UTA Military and Veteran Services department expectations.</a:t>
            </a:r>
          </a:p>
        </p:txBody>
      </p:sp>
      <p:pic>
        <p:nvPicPr>
          <p:cNvPr id="3" name="Picture 2" descr="A group of people walking in a street with flags&#10;&#10;Description automatically generated">
            <a:extLst>
              <a:ext uri="{FF2B5EF4-FFF2-40B4-BE49-F238E27FC236}">
                <a16:creationId xmlns:a16="http://schemas.microsoft.com/office/drawing/2014/main" id="{E1FF0DFC-DDDD-F417-5E2D-9D2A73F48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1" y="1580679"/>
            <a:ext cx="3236314" cy="2427235"/>
          </a:xfrm>
          <a:prstGeom prst="rect">
            <a:avLst/>
          </a:prstGeom>
        </p:spPr>
      </p:pic>
    </p:spTree>
    <p:extLst>
      <p:ext uri="{BB962C8B-B14F-4D97-AF65-F5344CB8AC3E}">
        <p14:creationId xmlns:p14="http://schemas.microsoft.com/office/powerpoint/2010/main" val="278669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6C7805-4DE1-DCE9-FEE5-EE2236A5B9CF}"/>
              </a:ext>
            </a:extLst>
          </p:cNvPr>
          <p:cNvSpPr txBox="1"/>
          <p:nvPr/>
        </p:nvSpPr>
        <p:spPr>
          <a:xfrm>
            <a:off x="117445" y="401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Training Mentors </a:t>
            </a:r>
          </a:p>
        </p:txBody>
      </p:sp>
      <p:sp>
        <p:nvSpPr>
          <p:cNvPr id="15" name="TextBox 14">
            <a:extLst>
              <a:ext uri="{FF2B5EF4-FFF2-40B4-BE49-F238E27FC236}">
                <a16:creationId xmlns:a16="http://schemas.microsoft.com/office/drawing/2014/main" id="{70FC4632-A3FB-12C0-0955-4EEB17CBD973}"/>
              </a:ext>
            </a:extLst>
          </p:cNvPr>
          <p:cNvSpPr txBox="1"/>
          <p:nvPr/>
        </p:nvSpPr>
        <p:spPr>
          <a:xfrm>
            <a:off x="117444" y="551030"/>
            <a:ext cx="4269729" cy="3028521"/>
          </a:xfrm>
          <a:prstGeom prst="rect">
            <a:avLst/>
          </a:prstGeom>
          <a:noFill/>
        </p:spPr>
        <p:txBody>
          <a:bodyPr wrap="square">
            <a:spAutoFit/>
          </a:bodyPr>
          <a:lstStyle/>
          <a:p>
            <a:pPr defTabSz="914400">
              <a:lnSpc>
                <a:spcPct val="90000"/>
              </a:lnSpc>
              <a:spcAft>
                <a:spcPts val="600"/>
              </a:spcAft>
            </a:pPr>
            <a:r>
              <a:rPr lang="en-US" b="1" dirty="0">
                <a:solidFill>
                  <a:srgbClr val="0168B5"/>
                </a:solidFill>
                <a:latin typeface="Lato" panose="020F0502020204030203" pitchFamily="34" charset="0"/>
                <a:ea typeface="Lato" panose="020F0502020204030203" pitchFamily="34" charset="0"/>
                <a:cs typeface="Lato" panose="020F0502020204030203" pitchFamily="34" charset="0"/>
              </a:rPr>
              <a:t>UTA Campus Resources/Services</a:t>
            </a:r>
            <a:r>
              <a:rPr lang="en-US" sz="1600" b="1" dirty="0">
                <a:solidFill>
                  <a:srgbClr val="0168B5"/>
                </a:solidFill>
                <a:latin typeface="Lato" panose="020F0502020204030203" pitchFamily="34" charset="0"/>
                <a:ea typeface="Lato" panose="020F0502020204030203" pitchFamily="34" charset="0"/>
                <a:cs typeface="Lato" panose="020F0502020204030203" pitchFamily="34" charset="0"/>
              </a:rPr>
              <a:t>: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The Office for Students with Disabilities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Counseling and Psychological Services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UTA Career Development Center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UTA Division of Student Success</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UTA  Follett Leadership Center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Student Money Management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Veterans Education Benefits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Campus Tutoring Center</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Maverick Advantage</a:t>
            </a:r>
          </a:p>
        </p:txBody>
      </p:sp>
      <p:sp>
        <p:nvSpPr>
          <p:cNvPr id="17" name="TextBox 16">
            <a:extLst>
              <a:ext uri="{FF2B5EF4-FFF2-40B4-BE49-F238E27FC236}">
                <a16:creationId xmlns:a16="http://schemas.microsoft.com/office/drawing/2014/main" id="{56538672-DB9B-9FE9-316E-AE014EA320F8}"/>
              </a:ext>
            </a:extLst>
          </p:cNvPr>
          <p:cNvSpPr txBox="1"/>
          <p:nvPr/>
        </p:nvSpPr>
        <p:spPr>
          <a:xfrm>
            <a:off x="117444" y="3579551"/>
            <a:ext cx="5662308" cy="243143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Off Campus Resources/Services:</a:t>
            </a:r>
          </a:p>
          <a:p>
            <a:pPr marL="285750" indent="-285750">
              <a:lnSpc>
                <a:spcPct val="90000"/>
              </a:lnSpc>
              <a:spcAft>
                <a:spcPts val="600"/>
              </a:spcAft>
              <a:buFont typeface="Arial" panose="020B0604020202020204" pitchFamily="34" charset="0"/>
              <a:buChar char="•"/>
              <a:defRPr/>
            </a:pPr>
            <a:r>
              <a:rPr lang="en-US" sz="1600" dirty="0">
                <a:latin typeface="Lato" panose="020F0502020204030203" pitchFamily="34" charset="0"/>
                <a:ea typeface="Lato" panose="020F0502020204030203" pitchFamily="34" charset="0"/>
                <a:cs typeface="Lato" panose="020F0502020204030203" pitchFamily="34" charset="0"/>
              </a:rPr>
              <a:t>Combined Arms/Texas Veterans Network</a:t>
            </a:r>
          </a:p>
          <a:p>
            <a:pPr marL="285750" indent="-285750">
              <a:lnSpc>
                <a:spcPct val="90000"/>
              </a:lnSpc>
              <a:spcAft>
                <a:spcPts val="600"/>
              </a:spcAft>
              <a:buFont typeface="Arial" panose="020B0604020202020204" pitchFamily="34" charset="0"/>
              <a:buChar char="•"/>
              <a:defRPr/>
            </a:pPr>
            <a:r>
              <a:rPr lang="en-US" sz="1600" dirty="0">
                <a:latin typeface="Lato" panose="020F0502020204030203" pitchFamily="34" charset="0"/>
                <a:ea typeface="Lato" panose="020F0502020204030203" pitchFamily="34" charset="0"/>
                <a:cs typeface="Lato" panose="020F0502020204030203" pitchFamily="34" charset="0"/>
              </a:rPr>
              <a:t>The Department of Veterans Affairs  </a:t>
            </a:r>
          </a:p>
          <a:p>
            <a:pPr marL="285750" indent="-285750">
              <a:lnSpc>
                <a:spcPct val="90000"/>
              </a:lnSpc>
              <a:spcAft>
                <a:spcPts val="600"/>
              </a:spcAft>
              <a:buFont typeface="Arial" panose="020B0604020202020204" pitchFamily="34" charset="0"/>
              <a:buChar char="•"/>
              <a:defRPr/>
            </a:pPr>
            <a:r>
              <a:rPr lang="en-US" sz="1600" dirty="0">
                <a:latin typeface="Lato" panose="020F0502020204030203" pitchFamily="34" charset="0"/>
                <a:ea typeface="Lato" panose="020F0502020204030203" pitchFamily="34" charset="0"/>
                <a:cs typeface="Lato" panose="020F0502020204030203" pitchFamily="34" charset="0"/>
              </a:rPr>
              <a:t>Texas Veterans Commission</a:t>
            </a:r>
          </a:p>
          <a:p>
            <a:pPr marL="285750" indent="-285750">
              <a:lnSpc>
                <a:spcPct val="90000"/>
              </a:lnSpc>
              <a:spcAft>
                <a:spcPts val="600"/>
              </a:spcAft>
              <a:buFont typeface="Arial" panose="020B0604020202020204" pitchFamily="34" charset="0"/>
              <a:buChar char="•"/>
              <a:defRPr/>
            </a:pPr>
            <a:r>
              <a:rPr lang="en-US" sz="1600" dirty="0">
                <a:latin typeface="Lato" panose="020F0502020204030203" pitchFamily="34" charset="0"/>
                <a:ea typeface="Lato" panose="020F0502020204030203" pitchFamily="34" charset="0"/>
                <a:cs typeface="Lato" panose="020F0502020204030203" pitchFamily="34" charset="0"/>
              </a:rPr>
              <a:t>Wounded Warrior Project</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latin typeface="Lato" panose="020F0502020204030203" pitchFamily="34" charset="0"/>
                <a:ea typeface="Lato" panose="020F0502020204030203" pitchFamily="34" charset="0"/>
                <a:cs typeface="Lato" panose="020F0502020204030203" pitchFamily="34" charset="0"/>
              </a:rPr>
              <a:t>The Mission Continues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600" dirty="0">
                <a:latin typeface="Lato" panose="020F0502020204030203" pitchFamily="34" charset="0"/>
                <a:ea typeface="Lato" panose="020F0502020204030203" pitchFamily="34" charset="0"/>
                <a:cs typeface="Lato" panose="020F0502020204030203" pitchFamily="34" charset="0"/>
              </a:rPr>
              <a:t>Arlington </a:t>
            </a:r>
            <a:r>
              <a:rPr lang="en-US" sz="1600" dirty="0" err="1">
                <a:latin typeface="Lato" panose="020F0502020204030203" pitchFamily="34" charset="0"/>
                <a:ea typeface="Lato" panose="020F0502020204030203" pitchFamily="34" charset="0"/>
                <a:cs typeface="Lato" panose="020F0502020204030203" pitchFamily="34" charset="0"/>
              </a:rPr>
              <a:t>VetCenter</a:t>
            </a:r>
            <a:r>
              <a:rPr lang="en-US" sz="1600" dirty="0">
                <a:latin typeface="Lato" panose="020F0502020204030203" pitchFamily="34" charset="0"/>
                <a:ea typeface="Lato" panose="020F0502020204030203" pitchFamily="34" charset="0"/>
                <a:cs typeface="Lato" panose="020F0502020204030203" pitchFamily="34" charset="0"/>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 </a:t>
            </a:r>
          </a:p>
        </p:txBody>
      </p:sp>
      <p:sp>
        <p:nvSpPr>
          <p:cNvPr id="19" name="TextBox 18">
            <a:extLst>
              <a:ext uri="{FF2B5EF4-FFF2-40B4-BE49-F238E27FC236}">
                <a16:creationId xmlns:a16="http://schemas.microsoft.com/office/drawing/2014/main" id="{C47BF1B0-9144-AF54-7C2D-9C1BFB31F5A3}"/>
              </a:ext>
            </a:extLst>
          </p:cNvPr>
          <p:cNvSpPr txBox="1"/>
          <p:nvPr/>
        </p:nvSpPr>
        <p:spPr>
          <a:xfrm>
            <a:off x="4675572" y="551030"/>
            <a:ext cx="6483887" cy="2729978"/>
          </a:xfrm>
          <a:prstGeom prst="rect">
            <a:avLst/>
          </a:prstGeom>
          <a:noFill/>
        </p:spPr>
        <p:txBody>
          <a:bodyPr wrap="square">
            <a:spAutoFit/>
          </a:bodyPr>
          <a:lstStyle/>
          <a:p>
            <a:pPr defTabSz="914400">
              <a:lnSpc>
                <a:spcPct val="90000"/>
              </a:lnSpc>
              <a:spcAft>
                <a:spcPts val="600"/>
              </a:spcAft>
            </a:pPr>
            <a:r>
              <a:rPr lang="en-US" b="1" dirty="0">
                <a:solidFill>
                  <a:srgbClr val="0168B5"/>
                </a:solidFill>
                <a:latin typeface="Lato" panose="020F0502020204030203" pitchFamily="34" charset="0"/>
                <a:ea typeface="Lato" panose="020F0502020204030203" pitchFamily="34" charset="0"/>
                <a:cs typeface="Lato" panose="020F0502020204030203" pitchFamily="34" charset="0"/>
              </a:rPr>
              <a:t>Participation in Key Campus Events</a:t>
            </a:r>
          </a:p>
          <a:p>
            <a:pPr marL="285750" indent="-28575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Faculty/Staff Recognition of Military Service Breakfast</a:t>
            </a:r>
          </a:p>
          <a:p>
            <a:pPr marL="285750" indent="-28575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Beginning of the Semester Calling Campaign</a:t>
            </a:r>
          </a:p>
          <a:p>
            <a:pPr marL="285750" indent="-28575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UTA Military Appreciation Athletics Events</a:t>
            </a:r>
          </a:p>
          <a:p>
            <a:pPr marL="285750" indent="-28575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UTA Homecoming Parade/Activities </a:t>
            </a:r>
          </a:p>
          <a:p>
            <a:pPr marL="285750" indent="-28575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Arlington Independence Day Parade </a:t>
            </a:r>
          </a:p>
          <a:p>
            <a:pPr marL="285750" indent="-28575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Fall Resource Fair/Welcome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National Night Out </a:t>
            </a:r>
          </a:p>
          <a:p>
            <a:pPr marL="285750" indent="-285750" defTabSz="914400">
              <a:lnSpc>
                <a:spcPct val="90000"/>
              </a:lnSpc>
              <a:spcAft>
                <a:spcPts val="600"/>
              </a:spcAft>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Fresh Check Day </a:t>
            </a:r>
            <a:endParaRPr lang="en-US" b="1" dirty="0">
              <a:solidFill>
                <a:srgbClr val="0168B5"/>
              </a:solidFill>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EA12C515-7F7A-157D-DB97-0693B3C5D353}"/>
              </a:ext>
            </a:extLst>
          </p:cNvPr>
          <p:cNvSpPr txBox="1"/>
          <p:nvPr/>
        </p:nvSpPr>
        <p:spPr>
          <a:xfrm>
            <a:off x="4064000" y="5558557"/>
            <a:ext cx="8128000" cy="771750"/>
          </a:xfrm>
          <a:prstGeom prst="rect">
            <a:avLst/>
          </a:prstGeom>
          <a:noFill/>
        </p:spPr>
        <p:txBody>
          <a:bodyPr wrap="square">
            <a:spAutoFit/>
          </a:bodyPr>
          <a:lstStyle/>
          <a:p>
            <a:pPr marR="0" lvl="0">
              <a:lnSpc>
                <a:spcPct val="107000"/>
              </a:lnSpc>
              <a:spcBef>
                <a:spcPts val="0"/>
              </a:spcBef>
              <a:spcAft>
                <a:spcPts val="0"/>
              </a:spcAft>
              <a:tabLst>
                <a:tab pos="347980" algn="l"/>
              </a:tabLst>
            </a:pPr>
            <a:r>
              <a:rPr lang="en-US"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Peer mentors </a:t>
            </a:r>
            <a:r>
              <a:rPr lang="en-US" sz="1400" dirty="0">
                <a:solidFill>
                  <a:srgbClr val="000000"/>
                </a:solidFill>
                <a:latin typeface="Lato" panose="020F0502020204030203" pitchFamily="34" charset="0"/>
                <a:ea typeface="Lato" panose="020F0502020204030203" pitchFamily="34" charset="0"/>
                <a:cs typeface="Lato" panose="020F0502020204030203" pitchFamily="34" charset="0"/>
              </a:rPr>
              <a:t>are trained to</a:t>
            </a:r>
            <a:r>
              <a:rPr lang="en-US" sz="1400" kern="1200" dirty="0">
                <a:solidFill>
                  <a:srgbClr val="000000"/>
                </a:solidFill>
                <a:effectLst/>
                <a:latin typeface="Lato" panose="020F0502020204030203" pitchFamily="34" charset="0"/>
                <a:ea typeface="Lato" panose="020F0502020204030203" pitchFamily="34" charset="0"/>
                <a:cs typeface="Lato" panose="020F0502020204030203" pitchFamily="34" charset="0"/>
              </a:rPr>
              <a:t> assist mentees in areas they are having difficulty related to student success at UTA, to include but not limited to being their first point of contact in referring/connecting with UTA campus resources, marketing events and opportunities, and reporting signs of struggle.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group of people covered in mud&#10;&#10;Description automatically generated">
            <a:extLst>
              <a:ext uri="{FF2B5EF4-FFF2-40B4-BE49-F238E27FC236}">
                <a16:creationId xmlns:a16="http://schemas.microsoft.com/office/drawing/2014/main" id="{8552F345-5149-0485-A179-3367EDCA0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400" y="2815297"/>
            <a:ext cx="4376261" cy="2729978"/>
          </a:xfrm>
          <a:prstGeom prst="rect">
            <a:avLst/>
          </a:prstGeom>
        </p:spPr>
      </p:pic>
    </p:spTree>
    <p:extLst>
      <p:ext uri="{BB962C8B-B14F-4D97-AF65-F5344CB8AC3E}">
        <p14:creationId xmlns:p14="http://schemas.microsoft.com/office/powerpoint/2010/main" val="235336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0465F3-C1C9-D32B-0539-812F0D1F1C11}"/>
              </a:ext>
            </a:extLst>
          </p:cNvPr>
          <p:cNvSpPr txBox="1"/>
          <p:nvPr/>
        </p:nvSpPr>
        <p:spPr>
          <a:xfrm>
            <a:off x="117445" y="4018"/>
            <a:ext cx="9295002" cy="502766"/>
          </a:xfrm>
          <a:prstGeom prst="rect">
            <a:avLst/>
          </a:prstGeom>
          <a:noFill/>
        </p:spPr>
        <p:txBody>
          <a:bodyPr wrap="square" rtlCol="0">
            <a:spAutoFit/>
          </a:bodyPr>
          <a:lstStyle/>
          <a:p>
            <a:r>
              <a:rPr lang="en-US" sz="2667" b="1" dirty="0">
                <a:solidFill>
                  <a:srgbClr val="0068B8"/>
                </a:solidFill>
                <a:latin typeface="Lato" panose="020F0502020204030203" pitchFamily="34" charset="0"/>
                <a:cs typeface="Lato" panose="020F0502020204030203" pitchFamily="34" charset="0"/>
              </a:rPr>
              <a:t>Impact</a:t>
            </a:r>
          </a:p>
        </p:txBody>
      </p:sp>
      <p:pic>
        <p:nvPicPr>
          <p:cNvPr id="6" name="Picture 5">
            <a:extLst>
              <a:ext uri="{FF2B5EF4-FFF2-40B4-BE49-F238E27FC236}">
                <a16:creationId xmlns:a16="http://schemas.microsoft.com/office/drawing/2014/main" id="{9DAFE3C9-675F-E874-02C7-011CDC2F25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7445" y="719846"/>
            <a:ext cx="7470129" cy="4815191"/>
          </a:xfrm>
          <a:prstGeom prst="rect">
            <a:avLst/>
          </a:prstGeom>
        </p:spPr>
      </p:pic>
      <p:sp>
        <p:nvSpPr>
          <p:cNvPr id="20" name="Rectangle 13">
            <a:extLst>
              <a:ext uri="{FF2B5EF4-FFF2-40B4-BE49-F238E27FC236}">
                <a16:creationId xmlns:a16="http://schemas.microsoft.com/office/drawing/2014/main" id="{3FC2CF7D-6F10-6CD7-3287-76079713252B}"/>
              </a:ext>
            </a:extLst>
          </p:cNvPr>
          <p:cNvSpPr>
            <a:spLocks noChangeArrowheads="1"/>
          </p:cNvSpPr>
          <p:nvPr/>
        </p:nvSpPr>
        <p:spPr bwMode="auto">
          <a:xfrm>
            <a:off x="8593953" y="319843"/>
            <a:ext cx="1636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4000" b="1" u="sng" dirty="0">
                <a:solidFill>
                  <a:srgbClr val="0168B5"/>
                </a:solidFill>
                <a:latin typeface="Lato" panose="020F0502020204030203" pitchFamily="34" charset="0"/>
                <a:ea typeface="Lato" panose="020F0502020204030203" pitchFamily="34" charset="0"/>
                <a:cs typeface="Lato" panose="020F0502020204030203" pitchFamily="34" charset="0"/>
              </a:rPr>
              <a:t>17</a:t>
            </a:r>
            <a:endParaRPr kumimoji="0" lang="en-US" altLang="en-US" sz="4000" b="1" i="0" u="sng"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Peer Mentors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dirty="0">
                <a:solidFill>
                  <a:srgbClr val="0168B5"/>
                </a:solidFill>
                <a:latin typeface="Lato" panose="020F0502020204030203" pitchFamily="34" charset="0"/>
                <a:ea typeface="Lato" panose="020F0502020204030203" pitchFamily="34" charset="0"/>
                <a:cs typeface="Lato" panose="020F0502020204030203" pitchFamily="34" charset="0"/>
              </a:rPr>
              <a:t>5 Per Semester</a:t>
            </a:r>
            <a:endPar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6" name="Picture 25">
            <a:extLst>
              <a:ext uri="{FF2B5EF4-FFF2-40B4-BE49-F238E27FC236}">
                <a16:creationId xmlns:a16="http://schemas.microsoft.com/office/drawing/2014/main" id="{FA234384-4C03-153E-D224-612E52A62E0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614403" y="3114126"/>
            <a:ext cx="1291160" cy="1291160"/>
          </a:xfrm>
          <a:prstGeom prst="rect">
            <a:avLst/>
          </a:prstGeom>
        </p:spPr>
      </p:pic>
      <p:grpSp>
        <p:nvGrpSpPr>
          <p:cNvPr id="34" name="Group 33">
            <a:extLst>
              <a:ext uri="{FF2B5EF4-FFF2-40B4-BE49-F238E27FC236}">
                <a16:creationId xmlns:a16="http://schemas.microsoft.com/office/drawing/2014/main" id="{D3104ED4-4B14-A866-AF18-0C8D0CB4CE2E}"/>
              </a:ext>
            </a:extLst>
          </p:cNvPr>
          <p:cNvGrpSpPr/>
          <p:nvPr/>
        </p:nvGrpSpPr>
        <p:grpSpPr>
          <a:xfrm>
            <a:off x="7587574" y="1502736"/>
            <a:ext cx="3429126" cy="5185637"/>
            <a:chOff x="7597860" y="954861"/>
            <a:chExt cx="3710670" cy="5689925"/>
          </a:xfrm>
        </p:grpSpPr>
        <p:grpSp>
          <p:nvGrpSpPr>
            <p:cNvPr id="30" name="Group 29">
              <a:extLst>
                <a:ext uri="{FF2B5EF4-FFF2-40B4-BE49-F238E27FC236}">
                  <a16:creationId xmlns:a16="http://schemas.microsoft.com/office/drawing/2014/main" id="{A9E1089C-5FA9-C995-FBFE-5D42DD573B29}"/>
                </a:ext>
              </a:extLst>
            </p:cNvPr>
            <p:cNvGrpSpPr/>
            <p:nvPr/>
          </p:nvGrpSpPr>
          <p:grpSpPr>
            <a:xfrm>
              <a:off x="7597860" y="2079094"/>
              <a:ext cx="3710670" cy="4565692"/>
              <a:chOff x="8424255" y="1923451"/>
              <a:chExt cx="3710670" cy="4565692"/>
            </a:xfrm>
          </p:grpSpPr>
          <p:sp>
            <p:nvSpPr>
              <p:cNvPr id="10" name="Rectangle 7">
                <a:extLst>
                  <a:ext uri="{FF2B5EF4-FFF2-40B4-BE49-F238E27FC236}">
                    <a16:creationId xmlns:a16="http://schemas.microsoft.com/office/drawing/2014/main" id="{877075D0-F7FB-CC21-5FAD-6F86B92AC6C5}"/>
                  </a:ext>
                </a:extLst>
              </p:cNvPr>
              <p:cNvSpPr>
                <a:spLocks noChangeArrowheads="1"/>
              </p:cNvSpPr>
              <p:nvPr/>
            </p:nvSpPr>
            <p:spPr bwMode="auto">
              <a:xfrm>
                <a:off x="8917235" y="1932306"/>
                <a:ext cx="990424"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1" u="sng" dirty="0">
                    <a:solidFill>
                      <a:srgbClr val="0168B5"/>
                    </a:solidFill>
                    <a:latin typeface="Lato" panose="020F0502020204030203" pitchFamily="34" charset="0"/>
                    <a:ea typeface="Lato" panose="020F0502020204030203" pitchFamily="34" charset="0"/>
                    <a:cs typeface="Lato" panose="020F0502020204030203" pitchFamily="34" charset="0"/>
                  </a:rPr>
                  <a:t>65</a:t>
                </a:r>
                <a:r>
                  <a:rPr kumimoji="0" lang="en-US" altLang="en-US" sz="1800" b="1" i="0" u="sng"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Male</a:t>
                </a:r>
              </a:p>
            </p:txBody>
          </p:sp>
          <p:sp>
            <p:nvSpPr>
              <p:cNvPr id="14" name="Rectangle 13">
                <a:extLst>
                  <a:ext uri="{FF2B5EF4-FFF2-40B4-BE49-F238E27FC236}">
                    <a16:creationId xmlns:a16="http://schemas.microsoft.com/office/drawing/2014/main" id="{459921F5-6722-FB2E-E3C2-6B944A7273ED}"/>
                  </a:ext>
                </a:extLst>
              </p:cNvPr>
              <p:cNvSpPr>
                <a:spLocks noChangeArrowheads="1"/>
              </p:cNvSpPr>
              <p:nvPr/>
            </p:nvSpPr>
            <p:spPr bwMode="auto">
              <a:xfrm>
                <a:off x="10813318" y="1923451"/>
                <a:ext cx="990424" cy="7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1" u="sng" dirty="0">
                    <a:solidFill>
                      <a:srgbClr val="0168B5"/>
                    </a:solidFill>
                    <a:latin typeface="Lato" panose="020F0502020204030203" pitchFamily="34" charset="0"/>
                    <a:ea typeface="Lato" panose="020F0502020204030203" pitchFamily="34" charset="0"/>
                    <a:cs typeface="Lato" panose="020F0502020204030203" pitchFamily="34" charset="0"/>
                  </a:rPr>
                  <a:t>35%</a:t>
                </a:r>
                <a:endParaRPr kumimoji="0" lang="en-US" altLang="en-US" sz="2400" b="1" i="0" u="sng"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Female</a:t>
                </a:r>
              </a:p>
            </p:txBody>
          </p:sp>
          <p:grpSp>
            <p:nvGrpSpPr>
              <p:cNvPr id="29" name="Group 28">
                <a:extLst>
                  <a:ext uri="{FF2B5EF4-FFF2-40B4-BE49-F238E27FC236}">
                    <a16:creationId xmlns:a16="http://schemas.microsoft.com/office/drawing/2014/main" id="{17B9DABD-2D2B-8CAB-7DEF-E31C21135F75}"/>
                  </a:ext>
                </a:extLst>
              </p:cNvPr>
              <p:cNvGrpSpPr/>
              <p:nvPr/>
            </p:nvGrpSpPr>
            <p:grpSpPr>
              <a:xfrm>
                <a:off x="8424255" y="2508606"/>
                <a:ext cx="3710670" cy="3980537"/>
                <a:chOff x="8424255" y="2508606"/>
                <a:chExt cx="3710670" cy="3980537"/>
              </a:xfrm>
            </p:grpSpPr>
            <p:sp>
              <p:nvSpPr>
                <p:cNvPr id="8" name="TextBox 6">
                  <a:extLst>
                    <a:ext uri="{FF2B5EF4-FFF2-40B4-BE49-F238E27FC236}">
                      <a16:creationId xmlns:a16="http://schemas.microsoft.com/office/drawing/2014/main" id="{35BDB29F-17C9-6E57-8F84-BC3083760F81}"/>
                    </a:ext>
                  </a:extLst>
                </p:cNvPr>
                <p:cNvSpPr txBox="1">
                  <a:spLocks noChangeArrowheads="1"/>
                </p:cNvSpPr>
                <p:nvPr/>
              </p:nvSpPr>
              <p:spPr bwMode="auto">
                <a:xfrm>
                  <a:off x="10537109" y="5535036"/>
                  <a:ext cx="15978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1" u="sng" dirty="0">
                      <a:solidFill>
                        <a:srgbClr val="0168B5"/>
                      </a:solidFill>
                      <a:latin typeface="Lato" panose="020F0502020204030203" pitchFamily="34" charset="0"/>
                      <a:ea typeface="Lato" panose="020F0502020204030203" pitchFamily="34" charset="0"/>
                      <a:cs typeface="Lato" panose="020F0502020204030203" pitchFamily="34" charset="0"/>
                    </a:rPr>
                    <a:t>76.5%</a:t>
                  </a:r>
                  <a:endParaRPr kumimoji="0" lang="en-US" altLang="en-US" sz="2400" b="1" i="0" u="sng"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600" dirty="0">
                      <a:solidFill>
                        <a:srgbClr val="0168B5"/>
                      </a:solidFill>
                      <a:latin typeface="Lato" panose="020F0502020204030203" pitchFamily="34" charset="0"/>
                      <a:ea typeface="Lato" panose="020F0502020204030203" pitchFamily="34" charset="0"/>
                      <a:cs typeface="Lato" panose="020F0502020204030203" pitchFamily="34" charset="0"/>
                    </a:rPr>
                    <a:t>First Generation</a:t>
                  </a:r>
                  <a:endPar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Rectangle 11">
                  <a:extLst>
                    <a:ext uri="{FF2B5EF4-FFF2-40B4-BE49-F238E27FC236}">
                      <a16:creationId xmlns:a16="http://schemas.microsoft.com/office/drawing/2014/main" id="{13B0E416-60D8-66C8-7D75-B874E25BF30A}"/>
                    </a:ext>
                  </a:extLst>
                </p:cNvPr>
                <p:cNvSpPr>
                  <a:spLocks noChangeArrowheads="1"/>
                </p:cNvSpPr>
                <p:nvPr/>
              </p:nvSpPr>
              <p:spPr bwMode="auto">
                <a:xfrm>
                  <a:off x="8702382" y="5535036"/>
                  <a:ext cx="1636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1" u="sng" dirty="0">
                      <a:solidFill>
                        <a:srgbClr val="0168B5"/>
                      </a:solidFill>
                      <a:latin typeface="Lato" panose="020F0502020204030203" pitchFamily="34" charset="0"/>
                      <a:ea typeface="Lato" panose="020F0502020204030203" pitchFamily="34" charset="0"/>
                      <a:cs typeface="Lato" panose="020F0502020204030203" pitchFamily="34" charset="0"/>
                    </a:rPr>
                    <a:t>97.9%</a:t>
                  </a:r>
                  <a:endParaRPr kumimoji="0" lang="en-US" altLang="en-US" sz="2400" b="1" i="0" u="sng"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Undergraduates</a:t>
                  </a:r>
                  <a:endParaRPr kumimoji="0" lang="en-US" altLang="en-US" sz="11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Rectangle 12">
                  <a:extLst>
                    <a:ext uri="{FF2B5EF4-FFF2-40B4-BE49-F238E27FC236}">
                      <a16:creationId xmlns:a16="http://schemas.microsoft.com/office/drawing/2014/main" id="{06A91A2E-E2FC-9B9C-872A-23904A39EEE8}"/>
                    </a:ext>
                  </a:extLst>
                </p:cNvPr>
                <p:cNvSpPr>
                  <a:spLocks noChangeArrowheads="1"/>
                </p:cNvSpPr>
                <p:nvPr/>
              </p:nvSpPr>
              <p:spPr bwMode="auto">
                <a:xfrm>
                  <a:off x="8424255" y="3733262"/>
                  <a:ext cx="2193239" cy="7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2400" b="1" u="sng" dirty="0">
                      <a:solidFill>
                        <a:srgbClr val="0168B5"/>
                      </a:solidFill>
                      <a:latin typeface="Lato" panose="020F0502020204030203" pitchFamily="34" charset="0"/>
                      <a:ea typeface="Lato" panose="020F0502020204030203" pitchFamily="34" charset="0"/>
                      <a:cs typeface="Lato" panose="020F0502020204030203" pitchFamily="34" charset="0"/>
                    </a:rPr>
                    <a:t>88.2% </a:t>
                  </a:r>
                  <a:endParaRPr kumimoji="0" lang="en-US" altLang="en-US" sz="2400" b="1" i="0" u="sng"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168B5"/>
                      </a:solidFill>
                      <a:effectLst/>
                      <a:uLnTx/>
                      <a:uFillTx/>
                      <a:latin typeface="Lato" panose="020F0502020204030203" pitchFamily="34" charset="0"/>
                      <a:ea typeface="Lato" panose="020F0502020204030203" pitchFamily="34" charset="0"/>
                      <a:cs typeface="Lato" panose="020F0502020204030203" pitchFamily="34" charset="0"/>
                    </a:rPr>
                    <a:t>Veteran </a:t>
                  </a:r>
                </a:p>
              </p:txBody>
            </p:sp>
            <p:sp>
              <p:nvSpPr>
                <p:cNvPr id="16" name="Rectangle 15">
                  <a:extLst>
                    <a:ext uri="{FF2B5EF4-FFF2-40B4-BE49-F238E27FC236}">
                      <a16:creationId xmlns:a16="http://schemas.microsoft.com/office/drawing/2014/main" id="{49A4084E-478B-D591-19CF-D35375DBA904}"/>
                    </a:ext>
                  </a:extLst>
                </p:cNvPr>
                <p:cNvSpPr/>
                <p:nvPr/>
              </p:nvSpPr>
              <p:spPr>
                <a:xfrm>
                  <a:off x="10668225" y="3719484"/>
                  <a:ext cx="1335581" cy="707886"/>
                </a:xfrm>
                <a:prstGeom prst="rect">
                  <a:avLst/>
                </a:prstGeom>
              </p:spPr>
              <p:txBody>
                <a:bodyPr wrap="square">
                  <a:spAutoFit/>
                </a:bodyPr>
                <a:lstStyle/>
                <a:p>
                  <a:pPr lvl="0" algn="ctr">
                    <a:defRPr/>
                  </a:pPr>
                  <a:r>
                    <a:rPr lang="en-US" altLang="en-US" sz="2400" b="1" u="sng" dirty="0">
                      <a:solidFill>
                        <a:srgbClr val="0168B5"/>
                      </a:solidFill>
                      <a:latin typeface="Lato" panose="020F0502020204030203" pitchFamily="34" charset="0"/>
                      <a:ea typeface="Lato" panose="020F0502020204030203" pitchFamily="34" charset="0"/>
                      <a:cs typeface="Lato" panose="020F0502020204030203" pitchFamily="34" charset="0"/>
                    </a:rPr>
                    <a:t>11.8% </a:t>
                  </a:r>
                </a:p>
                <a:p>
                  <a:pPr lvl="0" algn="ctr">
                    <a:defRPr/>
                  </a:pPr>
                  <a:r>
                    <a:rPr lang="en-US" altLang="en-US" sz="1600" dirty="0">
                      <a:solidFill>
                        <a:srgbClr val="0168B5"/>
                      </a:solidFill>
                      <a:latin typeface="Lato" panose="020F0502020204030203" pitchFamily="34" charset="0"/>
                      <a:ea typeface="Lato" panose="020F0502020204030203" pitchFamily="34" charset="0"/>
                      <a:cs typeface="Lato" panose="020F0502020204030203" pitchFamily="34" charset="0"/>
                    </a:rPr>
                    <a:t>Dependent </a:t>
                  </a:r>
                </a:p>
              </p:txBody>
            </p:sp>
            <p:pic>
              <p:nvPicPr>
                <p:cNvPr id="18" name="Picture 4" descr="Image result for undergraduate icon">
                  <a:extLst>
                    <a:ext uri="{FF2B5EF4-FFF2-40B4-BE49-F238E27FC236}">
                      <a16:creationId xmlns:a16="http://schemas.microsoft.com/office/drawing/2014/main" id="{817F3380-CE95-114B-62DC-288FBAD36EA1}"/>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86485" y="4647633"/>
                  <a:ext cx="1268779" cy="9552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CEC93B8-3A88-423B-6B71-34B97D878B04}"/>
                    </a:ext>
                  </a:extLst>
                </p:cNvPr>
                <p:cNvPicPr>
                  <a:picLocks noChangeAspect="1"/>
                </p:cNvPicPr>
                <p:nvPr/>
              </p:nvPicPr>
              <p:blipFill>
                <a:blip r:embed="rId7">
                  <a:duotone>
                    <a:schemeClr val="accent2">
                      <a:shade val="45000"/>
                      <a:satMod val="135000"/>
                    </a:schemeClr>
                    <a:prstClr val="white"/>
                  </a:duotone>
                </a:blip>
                <a:stretch>
                  <a:fillRect/>
                </a:stretch>
              </p:blipFill>
              <p:spPr>
                <a:xfrm>
                  <a:off x="10836944" y="4579778"/>
                  <a:ext cx="998145" cy="955258"/>
                </a:xfrm>
                <a:prstGeom prst="rect">
                  <a:avLst/>
                </a:prstGeom>
              </p:spPr>
            </p:pic>
            <p:pic>
              <p:nvPicPr>
                <p:cNvPr id="11266" name="Picture 2" descr="Military Salute Icon Images – Browse 31,337 Stock Photos, Vectors, and  Video | Adobe Stock">
                  <a:extLst>
                    <a:ext uri="{FF2B5EF4-FFF2-40B4-BE49-F238E27FC236}">
                      <a16:creationId xmlns:a16="http://schemas.microsoft.com/office/drawing/2014/main" id="{64A85246-14AA-A33B-9926-F5BE09B6C049}"/>
                    </a:ext>
                  </a:extLst>
                </p:cNvPr>
                <p:cNvPicPr>
                  <a:picLocks noChangeAspect="1" noChangeArrowheads="1"/>
                </p:cNvPicPr>
                <p:nvPr/>
              </p:nvPicPr>
              <p:blipFill>
                <a:blip r:embed="rId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18277" y="2508606"/>
                  <a:ext cx="1636987" cy="163698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2" name="Picture 31">
              <a:extLst>
                <a:ext uri="{FF2B5EF4-FFF2-40B4-BE49-F238E27FC236}">
                  <a16:creationId xmlns:a16="http://schemas.microsoft.com/office/drawing/2014/main" id="{DA8C4844-67D3-7F91-3106-FF9A18EBA6C3}"/>
                </a:ext>
              </a:extLst>
            </p:cNvPr>
            <p:cNvPicPr>
              <a:picLocks noChangeAspect="1"/>
            </p:cNvPicPr>
            <p:nvPr/>
          </p:nvPicPr>
          <p:blipFill>
            <a:blip r:embed="rId9"/>
            <a:stretch>
              <a:fillRect/>
            </a:stretch>
          </p:blipFill>
          <p:spPr>
            <a:xfrm>
              <a:off x="7928832" y="986684"/>
              <a:ext cx="1382073" cy="1382073"/>
            </a:xfrm>
            <a:prstGeom prst="rect">
              <a:avLst/>
            </a:prstGeom>
          </p:spPr>
        </p:pic>
        <p:pic>
          <p:nvPicPr>
            <p:cNvPr id="33" name="Picture 32">
              <a:extLst>
                <a:ext uri="{FF2B5EF4-FFF2-40B4-BE49-F238E27FC236}">
                  <a16:creationId xmlns:a16="http://schemas.microsoft.com/office/drawing/2014/main" id="{8338BCD9-5F67-6383-6101-0BAC82DE0511}"/>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783880" y="954861"/>
              <a:ext cx="1382073" cy="1382073"/>
            </a:xfrm>
            <a:prstGeom prst="rect">
              <a:avLst/>
            </a:prstGeom>
          </p:spPr>
        </p:pic>
      </p:grpSp>
    </p:spTree>
    <p:extLst>
      <p:ext uri="{BB962C8B-B14F-4D97-AF65-F5344CB8AC3E}">
        <p14:creationId xmlns:p14="http://schemas.microsoft.com/office/powerpoint/2010/main" val="174925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2505</Words>
  <Application>Microsoft Office PowerPoint</Application>
  <PresentationFormat>Widescreen</PresentationFormat>
  <Paragraphs>233</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Frutiger LT Std 45 Light</vt:lpstr>
      <vt:lpstr>Lato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Kumm, James M</dc:creator>
  <cp:lastModifiedBy>Kumm, James M</cp:lastModifiedBy>
  <cp:revision>2</cp:revision>
  <dcterms:created xsi:type="dcterms:W3CDTF">2023-10-12T15:34:08Z</dcterms:created>
  <dcterms:modified xsi:type="dcterms:W3CDTF">2023-10-13T20:27:31Z</dcterms:modified>
</cp:coreProperties>
</file>