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947" r:id="rId1"/>
  </p:sldMasterIdLst>
  <p:notesMasterIdLst>
    <p:notesMasterId r:id="rId19"/>
  </p:notesMasterIdLst>
  <p:sldIdLst>
    <p:sldId id="354" r:id="rId2"/>
    <p:sldId id="263" r:id="rId3"/>
    <p:sldId id="389" r:id="rId4"/>
    <p:sldId id="383" r:id="rId5"/>
    <p:sldId id="401" r:id="rId6"/>
    <p:sldId id="404" r:id="rId7"/>
    <p:sldId id="384" r:id="rId8"/>
    <p:sldId id="388" r:id="rId9"/>
    <p:sldId id="883" r:id="rId10"/>
    <p:sldId id="884" r:id="rId11"/>
    <p:sldId id="405" r:id="rId12"/>
    <p:sldId id="342" r:id="rId13"/>
    <p:sldId id="343" r:id="rId14"/>
    <p:sldId id="350" r:id="rId15"/>
    <p:sldId id="885" r:id="rId16"/>
    <p:sldId id="341" r:id="rId17"/>
    <p:sldId id="320" r:id="rId18"/>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1C82B8"/>
    <a:srgbClr val="28427C"/>
    <a:srgbClr val="4472C4"/>
    <a:srgbClr val="960048"/>
    <a:srgbClr val="767679"/>
    <a:srgbClr val="00B28A"/>
    <a:srgbClr val="93A4ED"/>
    <a:srgbClr val="070E2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6835B86-1C29-4751-BB58-3D2391ACDB61}" v="13" dt="2023-10-19T21:29:51.991"/>
  </p1510:revLst>
</p1510:revInfo>
</file>

<file path=ppt/tableStyles.xml><?xml version="1.0" encoding="utf-8"?>
<a:tblStyleLst xmlns:a="http://schemas.openxmlformats.org/drawingml/2006/main" def="{5C22544A-7EE6-4342-B048-85BDC9FD1C3A}">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9"/>
    <p:restoredTop sz="93767" autoAdjust="0"/>
  </p:normalViewPr>
  <p:slideViewPr>
    <p:cSldViewPr snapToGrid="0" snapToObjects="1">
      <p:cViewPr varScale="1">
        <p:scale>
          <a:sx n="63" d="100"/>
          <a:sy n="63" d="100"/>
        </p:scale>
        <p:origin x="72" y="56"/>
      </p:cViewPr>
      <p:guideLst/>
    </p:cSldViewPr>
  </p:slideViewPr>
  <p:notesTextViewPr>
    <p:cViewPr>
      <p:scale>
        <a:sx n="3" d="2"/>
        <a:sy n="3" d="2"/>
      </p:scale>
      <p:origin x="0" y="0"/>
    </p:cViewPr>
  </p:notesTextViewPr>
  <p:sorterViewPr>
    <p:cViewPr>
      <p:scale>
        <a:sx n="100" d="100"/>
        <a:sy n="100" d="100"/>
      </p:scale>
      <p:origin x="0" y="0"/>
    </p:cViewPr>
  </p:sorterViewPr>
  <p:notesViewPr>
    <p:cSldViewPr snapToGrid="0" snapToObjects="1">
      <p:cViewPr varScale="1">
        <p:scale>
          <a:sx n="49" d="100"/>
          <a:sy n="49" d="100"/>
        </p:scale>
        <p:origin x="2700" y="5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469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022725" y="0"/>
            <a:ext cx="3078163" cy="469900"/>
          </a:xfrm>
          <a:prstGeom prst="rect">
            <a:avLst/>
          </a:prstGeom>
        </p:spPr>
        <p:txBody>
          <a:bodyPr vert="horz" lIns="91440" tIns="45720" rIns="91440" bIns="45720" rtlCol="0"/>
          <a:lstStyle>
            <a:lvl1pPr algn="r">
              <a:defRPr sz="1200"/>
            </a:lvl1pPr>
          </a:lstStyle>
          <a:p>
            <a:fld id="{62AF7141-4900-45FB-85A3-9789123F51F5}" type="datetimeFigureOut">
              <a:rPr lang="en-US" smtClean="0"/>
              <a:t>10/19/2023</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9613" y="4518025"/>
            <a:ext cx="5683250" cy="369728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8575"/>
            <a:ext cx="3078163" cy="469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022725" y="8918575"/>
            <a:ext cx="3078163" cy="469900"/>
          </a:xfrm>
          <a:prstGeom prst="rect">
            <a:avLst/>
          </a:prstGeom>
        </p:spPr>
        <p:txBody>
          <a:bodyPr vert="horz" lIns="91440" tIns="45720" rIns="91440" bIns="45720" rtlCol="0" anchor="b"/>
          <a:lstStyle>
            <a:lvl1pPr algn="r">
              <a:defRPr sz="1200"/>
            </a:lvl1pPr>
          </a:lstStyle>
          <a:p>
            <a:fld id="{AF322991-1F14-4672-AD2E-D764BCC895C5}" type="slidenum">
              <a:rPr lang="en-US" smtClean="0"/>
              <a:t>‹#›</a:t>
            </a:fld>
            <a:endParaRPr lang="en-US"/>
          </a:p>
        </p:txBody>
      </p:sp>
    </p:spTree>
    <p:extLst>
      <p:ext uri="{BB962C8B-B14F-4D97-AF65-F5344CB8AC3E}">
        <p14:creationId xmlns:p14="http://schemas.microsoft.com/office/powerpoint/2010/main" val="4772543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Hello everyone and thank you for joining us today. I am very excited to tell you about the Veterans Local Government Management Fellowship and how it can help you create a new talent pipeline. </a:t>
            </a:r>
          </a:p>
        </p:txBody>
      </p:sp>
      <p:sp>
        <p:nvSpPr>
          <p:cNvPr id="4" name="Slide Number Placeholder 3"/>
          <p:cNvSpPr>
            <a:spLocks noGrp="1"/>
          </p:cNvSpPr>
          <p:nvPr>
            <p:ph type="sldNum" sz="quarter" idx="5"/>
          </p:nvPr>
        </p:nvSpPr>
        <p:spPr/>
        <p:txBody>
          <a:bodyPr/>
          <a:lstStyle/>
          <a:p>
            <a:fld id="{AF322991-1F14-4672-AD2E-D764BCC895C5}" type="slidenum">
              <a:rPr lang="en-US" smtClean="0"/>
              <a:t>2</a:t>
            </a:fld>
            <a:endParaRPr lang="en-US"/>
          </a:p>
        </p:txBody>
      </p:sp>
    </p:spTree>
    <p:extLst>
      <p:ext uri="{BB962C8B-B14F-4D97-AF65-F5344CB8AC3E}">
        <p14:creationId xmlns:p14="http://schemas.microsoft.com/office/powerpoint/2010/main" val="1597884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CC470E-ED96-4F49-9889-86023EBBFF7F}" type="slidenum">
              <a:rPr lang="en-US" smtClean="0"/>
              <a:t>3</a:t>
            </a:fld>
            <a:endParaRPr lang="en-US"/>
          </a:p>
        </p:txBody>
      </p:sp>
    </p:spTree>
    <p:extLst>
      <p:ext uri="{BB962C8B-B14F-4D97-AF65-F5344CB8AC3E}">
        <p14:creationId xmlns:p14="http://schemas.microsoft.com/office/powerpoint/2010/main" val="34584228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Communications </a:t>
            </a:r>
          </a:p>
          <a:p>
            <a:pPr marL="742950" lvl="1" indent="-285750">
              <a:buFont typeface="Courier New" panose="02070309020205020404" pitchFamily="49" charset="0"/>
              <a:buChar char="o"/>
            </a:pPr>
            <a:r>
              <a:rPr lang="en-US" sz="2400" dirty="0">
                <a:latin typeface="Arial" panose="020B0604020202020204" pitchFamily="34" charset="0"/>
                <a:cs typeface="Arial" panose="020B0604020202020204" pitchFamily="34" charset="0"/>
              </a:rPr>
              <a:t>Bring awareness and tools to members on hiring Veterans</a:t>
            </a:r>
          </a:p>
          <a:p>
            <a:pPr marL="742950" lvl="1" indent="-285750">
              <a:buFont typeface="Courier New" panose="02070309020205020404" pitchFamily="49" charset="0"/>
              <a:buChar char="o"/>
            </a:pPr>
            <a:r>
              <a:rPr lang="en-US" sz="2400" dirty="0">
                <a:latin typeface="Arial" panose="020B0604020202020204" pitchFamily="34" charset="0"/>
                <a:cs typeface="Arial" panose="020B0604020202020204" pitchFamily="34" charset="0"/>
              </a:rPr>
              <a:t>Bring awareness to Veterans of local government career</a:t>
            </a:r>
          </a:p>
          <a:p>
            <a:endParaRPr lang="en-US" dirty="0"/>
          </a:p>
        </p:txBody>
      </p:sp>
      <p:sp>
        <p:nvSpPr>
          <p:cNvPr id="4" name="Slide Number Placeholder 3"/>
          <p:cNvSpPr>
            <a:spLocks noGrp="1"/>
          </p:cNvSpPr>
          <p:nvPr>
            <p:ph type="sldNum" sz="quarter" idx="5"/>
          </p:nvPr>
        </p:nvSpPr>
        <p:spPr/>
        <p:txBody>
          <a:bodyPr/>
          <a:lstStyle/>
          <a:p>
            <a:fld id="{7ACC470E-ED96-4F49-9889-86023EBBFF7F}" type="slidenum">
              <a:rPr lang="en-US" smtClean="0"/>
              <a:t>6</a:t>
            </a:fld>
            <a:endParaRPr lang="en-US"/>
          </a:p>
        </p:txBody>
      </p:sp>
    </p:spTree>
    <p:extLst>
      <p:ext uri="{BB962C8B-B14F-4D97-AF65-F5344CB8AC3E}">
        <p14:creationId xmlns:p14="http://schemas.microsoft.com/office/powerpoint/2010/main" val="426122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Main Effort to recruit military talent to local government</a:t>
            </a:r>
          </a:p>
        </p:txBody>
      </p:sp>
      <p:sp>
        <p:nvSpPr>
          <p:cNvPr id="4" name="Slide Number Placeholder 3"/>
          <p:cNvSpPr>
            <a:spLocks noGrp="1"/>
          </p:cNvSpPr>
          <p:nvPr>
            <p:ph type="sldNum" sz="quarter" idx="5"/>
          </p:nvPr>
        </p:nvSpPr>
        <p:spPr/>
        <p:txBody>
          <a:bodyPr/>
          <a:lstStyle/>
          <a:p>
            <a:fld id="{7ACC470E-ED96-4F49-9889-86023EBBFF7F}" type="slidenum">
              <a:rPr lang="en-US" smtClean="0"/>
              <a:t>8</a:t>
            </a:fld>
            <a:endParaRPr lang="en-US"/>
          </a:p>
        </p:txBody>
      </p:sp>
    </p:spTree>
    <p:extLst>
      <p:ext uri="{BB962C8B-B14F-4D97-AF65-F5344CB8AC3E}">
        <p14:creationId xmlns:p14="http://schemas.microsoft.com/office/powerpoint/2010/main" val="9021579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a Department of Defense </a:t>
            </a:r>
            <a:r>
              <a:rPr lang="en-US" dirty="0" err="1"/>
              <a:t>SkillBridge</a:t>
            </a:r>
            <a:r>
              <a:rPr lang="en-US" dirty="0"/>
              <a:t> program, which means that the fellowship is marketed to transitioning servicemembers in the Army, Air Force, Navy, and Marines. </a:t>
            </a:r>
          </a:p>
          <a:p>
            <a:endParaRPr lang="en-US" dirty="0"/>
          </a:p>
          <a:p>
            <a:r>
              <a:rPr lang="en-US" dirty="0"/>
              <a:t>If your organization has been trying to become part of the </a:t>
            </a:r>
            <a:r>
              <a:rPr lang="en-US" dirty="0" err="1"/>
              <a:t>SkillBridge</a:t>
            </a:r>
            <a:r>
              <a:rPr lang="en-US" dirty="0"/>
              <a:t> program on your own, we are happy to assist you by allowing you to use </a:t>
            </a:r>
            <a:r>
              <a:rPr lang="en-US" dirty="0" err="1"/>
              <a:t>ICMA’s</a:t>
            </a:r>
            <a:r>
              <a:rPr lang="en-US" dirty="0"/>
              <a:t> Memorandum of Understanding with DoD while allowing you to do your own recruiting.</a:t>
            </a:r>
          </a:p>
          <a:p>
            <a:endParaRPr lang="en-US" dirty="0"/>
          </a:p>
          <a:p>
            <a:r>
              <a:rPr lang="en-US" dirty="0"/>
              <a:t>The program assigns a fellow to work in your office for as few as 12 weeks and up to 20 weeks depending on the fellow’s command and transition timeline.  They work with your organization much like a grant funded volunteer. </a:t>
            </a:r>
          </a:p>
          <a:p>
            <a:endParaRPr lang="en-US" dirty="0"/>
          </a:p>
          <a:p>
            <a:r>
              <a:rPr lang="en-US" dirty="0"/>
              <a:t>When you are contacted to host a fellow in your community, you have the opportunity to review the application and resume, and interview the fellow prior to the final agreement.</a:t>
            </a:r>
          </a:p>
        </p:txBody>
      </p:sp>
      <p:sp>
        <p:nvSpPr>
          <p:cNvPr id="4" name="Slide Number Placeholder 3"/>
          <p:cNvSpPr>
            <a:spLocks noGrp="1"/>
          </p:cNvSpPr>
          <p:nvPr>
            <p:ph type="sldNum" sz="quarter" idx="5"/>
          </p:nvPr>
        </p:nvSpPr>
        <p:spPr/>
        <p:txBody>
          <a:bodyPr/>
          <a:lstStyle/>
          <a:p>
            <a:fld id="{AF322991-1F14-4672-AD2E-D764BCC895C5}" type="slidenum">
              <a:rPr lang="en-US" smtClean="0"/>
              <a:t>12</a:t>
            </a:fld>
            <a:endParaRPr lang="en-US"/>
          </a:p>
        </p:txBody>
      </p:sp>
    </p:spTree>
    <p:extLst>
      <p:ext uri="{BB962C8B-B14F-4D97-AF65-F5344CB8AC3E}">
        <p14:creationId xmlns:p14="http://schemas.microsoft.com/office/powerpoint/2010/main" val="17724762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program was originally designed to focus on senior enlisted and officers (CSM/</a:t>
            </a:r>
            <a:r>
              <a:rPr lang="en-US" dirty="0" err="1"/>
              <a:t>O6</a:t>
            </a:r>
            <a:r>
              <a:rPr lang="en-US" dirty="0"/>
              <a:t>) who wanted to become a town/city/county manager or assistant manager. Since that time the program has grown to also include those in early to mid-career stages.</a:t>
            </a:r>
          </a:p>
          <a:p>
            <a:endParaRPr lang="en-US" dirty="0"/>
          </a:p>
          <a:p>
            <a:r>
              <a:rPr lang="en-US" dirty="0"/>
              <a:t>They have as little as three years on the job leadership experience and as much 20+ years. Most junior enlisted (</a:t>
            </a:r>
            <a:r>
              <a:rPr lang="en-US" dirty="0" err="1"/>
              <a:t>E4</a:t>
            </a:r>
            <a:r>
              <a:rPr lang="en-US" dirty="0"/>
              <a:t>) have at least led small groups of 3-4 or been responsible for training up to </a:t>
            </a:r>
            <a:r>
              <a:rPr lang="en-US" dirty="0" err="1"/>
              <a:t>100s</a:t>
            </a:r>
            <a:r>
              <a:rPr lang="en-US" dirty="0"/>
              <a:t> of people. Some have Masters degrees while some are still completing their Bachelors. </a:t>
            </a:r>
          </a:p>
          <a:p>
            <a:endParaRPr lang="en-US" dirty="0"/>
          </a:p>
          <a:p>
            <a:r>
              <a:rPr lang="en-US" dirty="0"/>
              <a:t>Many of them have never applied for a job or worked in a civilian organization. They have gone where the military needed them and never had to manage their own career. This is where your mentorship can greatly benefit them. </a:t>
            </a:r>
          </a:p>
          <a:p>
            <a:endParaRPr lang="en-US" dirty="0"/>
          </a:p>
        </p:txBody>
      </p:sp>
      <p:sp>
        <p:nvSpPr>
          <p:cNvPr id="4" name="Slide Number Placeholder 3"/>
          <p:cNvSpPr>
            <a:spLocks noGrp="1"/>
          </p:cNvSpPr>
          <p:nvPr>
            <p:ph type="sldNum" sz="quarter" idx="5"/>
          </p:nvPr>
        </p:nvSpPr>
        <p:spPr/>
        <p:txBody>
          <a:bodyPr/>
          <a:lstStyle/>
          <a:p>
            <a:fld id="{AF322991-1F14-4672-AD2E-D764BCC895C5}" type="slidenum">
              <a:rPr lang="en-US" smtClean="0"/>
              <a:t>13</a:t>
            </a:fld>
            <a:endParaRPr lang="en-US"/>
          </a:p>
        </p:txBody>
      </p:sp>
    </p:spTree>
    <p:extLst>
      <p:ext uri="{BB962C8B-B14F-4D97-AF65-F5344CB8AC3E}">
        <p14:creationId xmlns:p14="http://schemas.microsoft.com/office/powerpoint/2010/main" val="21941419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check out the webpages listed here, we have several great resources, one of which is the human resources guide to hiring veterans into local government positions</a:t>
            </a:r>
          </a:p>
        </p:txBody>
      </p:sp>
      <p:sp>
        <p:nvSpPr>
          <p:cNvPr id="4" name="Slide Number Placeholder 3"/>
          <p:cNvSpPr>
            <a:spLocks noGrp="1"/>
          </p:cNvSpPr>
          <p:nvPr>
            <p:ph type="sldNum" sz="quarter" idx="5"/>
          </p:nvPr>
        </p:nvSpPr>
        <p:spPr/>
        <p:txBody>
          <a:bodyPr/>
          <a:lstStyle/>
          <a:p>
            <a:fld id="{AF322991-1F14-4672-AD2E-D764BCC895C5}" type="slidenum">
              <a:rPr lang="en-US" smtClean="0"/>
              <a:t>14</a:t>
            </a:fld>
            <a:endParaRPr lang="en-US"/>
          </a:p>
        </p:txBody>
      </p:sp>
    </p:spTree>
    <p:extLst>
      <p:ext uri="{BB962C8B-B14F-4D97-AF65-F5344CB8AC3E}">
        <p14:creationId xmlns:p14="http://schemas.microsoft.com/office/powerpoint/2010/main" val="37068611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322991-1F14-4672-AD2E-D764BCC895C5}" type="slidenum">
              <a:rPr lang="en-US" smtClean="0"/>
              <a:t>17</a:t>
            </a:fld>
            <a:endParaRPr lang="en-US"/>
          </a:p>
        </p:txBody>
      </p:sp>
    </p:spTree>
    <p:extLst>
      <p:ext uri="{BB962C8B-B14F-4D97-AF65-F5344CB8AC3E}">
        <p14:creationId xmlns:p14="http://schemas.microsoft.com/office/powerpoint/2010/main" val="3713934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rgbClr val="28427C"/>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A442423-478C-C146-92EA-6C8AA618F886}"/>
              </a:ext>
            </a:extLst>
          </p:cNvPr>
          <p:cNvSpPr>
            <a:spLocks noGrp="1"/>
          </p:cNvSpPr>
          <p:nvPr>
            <p:ph type="dt" sz="half" idx="10"/>
          </p:nvPr>
        </p:nvSpPr>
        <p:spPr>
          <a:xfrm>
            <a:off x="1371600" y="6316594"/>
            <a:ext cx="2754726" cy="365125"/>
          </a:xfrm>
          <a:prstGeom prst="rect">
            <a:avLst/>
          </a:prstGeom>
        </p:spPr>
        <p:txBody>
          <a:bodyPr/>
          <a:lstStyle/>
          <a:p>
            <a:fld id="{F8DDD65E-630D-214E-9585-EB0455A1C475}" type="datetimeFigureOut">
              <a:rPr lang="en-US" smtClean="0"/>
              <a:t>10/19/2023</a:t>
            </a:fld>
            <a:endParaRPr lang="en-US"/>
          </a:p>
        </p:txBody>
      </p:sp>
      <p:sp>
        <p:nvSpPr>
          <p:cNvPr id="5" name="Footer Placeholder 4">
            <a:extLst>
              <a:ext uri="{FF2B5EF4-FFF2-40B4-BE49-F238E27FC236}">
                <a16:creationId xmlns:a16="http://schemas.microsoft.com/office/drawing/2014/main" id="{004DE605-D10C-704B-98AA-5BDFC10E8E42}"/>
              </a:ext>
            </a:extLst>
          </p:cNvPr>
          <p:cNvSpPr>
            <a:spLocks noGrp="1"/>
          </p:cNvSpPr>
          <p:nvPr>
            <p:ph type="ftr" sz="quarter" idx="11"/>
          </p:nvPr>
        </p:nvSpPr>
        <p:spPr>
          <a:xfrm>
            <a:off x="4295374" y="6316594"/>
            <a:ext cx="3858025"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59D38D4-554B-9549-96AA-EFA2A36D3849}"/>
              </a:ext>
            </a:extLst>
          </p:cNvPr>
          <p:cNvSpPr>
            <a:spLocks noGrp="1"/>
          </p:cNvSpPr>
          <p:nvPr>
            <p:ph type="sldNum" sz="quarter" idx="12"/>
          </p:nvPr>
        </p:nvSpPr>
        <p:spPr>
          <a:xfrm>
            <a:off x="8322447" y="6316594"/>
            <a:ext cx="2650352" cy="365125"/>
          </a:xfrm>
          <a:prstGeom prst="rect">
            <a:avLst/>
          </a:prstGeom>
        </p:spPr>
        <p:txBody>
          <a:bodyPr/>
          <a:lstStyle/>
          <a:p>
            <a:fld id="{E5D2E16A-5B9D-6A4B-A950-A9D836B79FCC}" type="slidenum">
              <a:rPr lang="en-US" smtClean="0"/>
              <a:t>‹#›</a:t>
            </a:fld>
            <a:endParaRPr lang="en-US"/>
          </a:p>
        </p:txBody>
      </p:sp>
      <p:sp>
        <p:nvSpPr>
          <p:cNvPr id="7" name="Rectangle 6">
            <a:extLst>
              <a:ext uri="{FF2B5EF4-FFF2-40B4-BE49-F238E27FC236}">
                <a16:creationId xmlns:a16="http://schemas.microsoft.com/office/drawing/2014/main" id="{1956E0A8-C0DB-614F-89A4-1474E4F949FF}"/>
              </a:ext>
            </a:extLst>
          </p:cNvPr>
          <p:cNvSpPr/>
          <p:nvPr userDrawn="1"/>
        </p:nvSpPr>
        <p:spPr>
          <a:xfrm>
            <a:off x="0" y="5867400"/>
            <a:ext cx="121920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9" name="Title 1">
            <a:extLst>
              <a:ext uri="{FF2B5EF4-FFF2-40B4-BE49-F238E27FC236}">
                <a16:creationId xmlns:a16="http://schemas.microsoft.com/office/drawing/2014/main" id="{275BF4F0-D10A-E74C-BBC0-51DC84744EAD}"/>
              </a:ext>
            </a:extLst>
          </p:cNvPr>
          <p:cNvSpPr>
            <a:spLocks noGrp="1"/>
          </p:cNvSpPr>
          <p:nvPr>
            <p:ph type="ctrTitle"/>
          </p:nvPr>
        </p:nvSpPr>
        <p:spPr>
          <a:xfrm>
            <a:off x="1371600" y="685800"/>
            <a:ext cx="9601200" cy="3200880"/>
          </a:xfrm>
        </p:spPr>
        <p:txBody>
          <a:bodyPr anchor="b">
            <a:noAutofit/>
          </a:bodyPr>
          <a:lstStyle>
            <a:lvl1pPr algn="l">
              <a:defRPr sz="6000" b="1" cap="all" baseline="0">
                <a:solidFill>
                  <a:schemeClr val="bg1"/>
                </a:solidFill>
              </a:defRPr>
            </a:lvl1pPr>
          </a:lstStyle>
          <a:p>
            <a:r>
              <a:rPr lang="en-US" dirty="0"/>
              <a:t>Click to edit Master title style</a:t>
            </a:r>
          </a:p>
        </p:txBody>
      </p:sp>
      <p:sp>
        <p:nvSpPr>
          <p:cNvPr id="10" name="Subtitle 2">
            <a:extLst>
              <a:ext uri="{FF2B5EF4-FFF2-40B4-BE49-F238E27FC236}">
                <a16:creationId xmlns:a16="http://schemas.microsoft.com/office/drawing/2014/main" id="{F7D8B63D-BAB9-2347-B5DF-6AD9A29418C4}"/>
              </a:ext>
            </a:extLst>
          </p:cNvPr>
          <p:cNvSpPr>
            <a:spLocks noGrp="1"/>
          </p:cNvSpPr>
          <p:nvPr>
            <p:ph type="subTitle" idx="1"/>
          </p:nvPr>
        </p:nvSpPr>
        <p:spPr>
          <a:xfrm>
            <a:off x="1371600" y="4114800"/>
            <a:ext cx="9601200" cy="1086237"/>
          </a:xfrm>
        </p:spPr>
        <p:txBody>
          <a:bodyPr>
            <a:noAutofit/>
          </a:bodyPr>
          <a:lstStyle>
            <a:lvl1pPr marL="0" indent="0" algn="l">
              <a:lnSpc>
                <a:spcPct val="112000"/>
              </a:lnSpc>
              <a:spcBef>
                <a:spcPts val="0"/>
              </a:spcBef>
              <a:spcAft>
                <a:spcPts val="0"/>
              </a:spcAft>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158899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1_Picture with Caption">
    <p:bg>
      <p:bgPr>
        <a:solidFill>
          <a:srgbClr val="1C82B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057D6-D12A-4244-ABD4-1FE06DACB3AB}"/>
              </a:ext>
            </a:extLst>
          </p:cNvPr>
          <p:cNvSpPr>
            <a:spLocks noGrp="1"/>
          </p:cNvSpPr>
          <p:nvPr>
            <p:ph type="title"/>
          </p:nvPr>
        </p:nvSpPr>
        <p:spPr>
          <a:xfrm>
            <a:off x="1371600" y="967547"/>
            <a:ext cx="4313583" cy="1600200"/>
          </a:xfrm>
        </p:spPr>
        <p:txBody>
          <a:bodyPr anchor="t" anchorCtr="0"/>
          <a:lstStyle>
            <a:lvl1pPr>
              <a:defRPr sz="3200">
                <a:solidFill>
                  <a:srgbClr val="FFFFFF"/>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1D4AA9E5-4FCE-A448-A7D5-66B566D9C0D6}"/>
              </a:ext>
            </a:extLst>
          </p:cNvPr>
          <p:cNvSpPr>
            <a:spLocks noGrp="1"/>
          </p:cNvSpPr>
          <p:nvPr>
            <p:ph type="pic" idx="1"/>
          </p:nvPr>
        </p:nvSpPr>
        <p:spPr>
          <a:xfrm>
            <a:off x="6096000" y="1"/>
            <a:ext cx="6095999" cy="5861050"/>
          </a:xfrm>
          <a:solidFill>
            <a:schemeClr val="bg2"/>
          </a:solidFill>
        </p:spPr>
        <p:txBody>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DE3059F-20B0-9641-AE2C-629C0C7BFDFD}"/>
              </a:ext>
            </a:extLst>
          </p:cNvPr>
          <p:cNvSpPr>
            <a:spLocks noGrp="1"/>
          </p:cNvSpPr>
          <p:nvPr>
            <p:ph type="body" sz="half" idx="2"/>
          </p:nvPr>
        </p:nvSpPr>
        <p:spPr>
          <a:xfrm>
            <a:off x="1371600" y="2777902"/>
            <a:ext cx="4313583" cy="3091086"/>
          </a:xfrm>
        </p:spPr>
        <p:txBody>
          <a:bodyPr/>
          <a:lstStyle>
            <a:lvl1pPr marL="0" indent="0">
              <a:buNone/>
              <a:defRPr sz="24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Rectangle 7">
            <a:extLst>
              <a:ext uri="{FF2B5EF4-FFF2-40B4-BE49-F238E27FC236}">
                <a16:creationId xmlns:a16="http://schemas.microsoft.com/office/drawing/2014/main" id="{CC3E564A-8FCA-2740-9C71-76198191102C}"/>
              </a:ext>
            </a:extLst>
          </p:cNvPr>
          <p:cNvSpPr/>
          <p:nvPr userDrawn="1"/>
        </p:nvSpPr>
        <p:spPr>
          <a:xfrm>
            <a:off x="0" y="5867400"/>
            <a:ext cx="12192000" cy="990600"/>
          </a:xfrm>
          <a:prstGeom prst="rect">
            <a:avLst/>
          </a:prstGeom>
          <a:solidFill>
            <a:srgbClr val="767679">
              <a:alpha val="941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7" name="Rectangle 6">
            <a:extLst>
              <a:ext uri="{FF2B5EF4-FFF2-40B4-BE49-F238E27FC236}">
                <a16:creationId xmlns:a16="http://schemas.microsoft.com/office/drawing/2014/main" id="{9B6A76F0-ACBD-0341-A417-05396691B041}"/>
              </a:ext>
            </a:extLst>
          </p:cNvPr>
          <p:cNvSpPr/>
          <p:nvPr userDrawn="1"/>
        </p:nvSpPr>
        <p:spPr>
          <a:xfrm>
            <a:off x="0" y="5867400"/>
            <a:ext cx="121920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pic>
        <p:nvPicPr>
          <p:cNvPr id="9" name="Picture 8" descr="A picture containing meter&#10;&#10;Description automatically generated">
            <a:extLst>
              <a:ext uri="{FF2B5EF4-FFF2-40B4-BE49-F238E27FC236}">
                <a16:creationId xmlns:a16="http://schemas.microsoft.com/office/drawing/2014/main" id="{9F3F916A-AD59-E14F-B169-2F49D4EE5F66}"/>
              </a:ext>
            </a:extLst>
          </p:cNvPr>
          <p:cNvPicPr>
            <a:picLocks noChangeAspect="1"/>
          </p:cNvPicPr>
          <p:nvPr userDrawn="1"/>
        </p:nvPicPr>
        <p:blipFill>
          <a:blip r:embed="rId2"/>
          <a:stretch>
            <a:fillRect/>
          </a:stretch>
        </p:blipFill>
        <p:spPr>
          <a:xfrm>
            <a:off x="1285706" y="5961625"/>
            <a:ext cx="3444846" cy="794775"/>
          </a:xfrm>
          <a:prstGeom prst="rect">
            <a:avLst/>
          </a:prstGeom>
        </p:spPr>
      </p:pic>
    </p:spTree>
    <p:extLst>
      <p:ext uri="{BB962C8B-B14F-4D97-AF65-F5344CB8AC3E}">
        <p14:creationId xmlns:p14="http://schemas.microsoft.com/office/powerpoint/2010/main" val="33456888"/>
      </p:ext>
    </p:extLst>
  </p:cSld>
  <p:clrMapOvr>
    <a:masterClrMapping/>
  </p:clrMapOvr>
  <p:hf sldNum="0" hdr="0" ftr="0" dt="0"/>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upcoming webinars">
    <p:bg>
      <p:bgPr>
        <a:solidFill>
          <a:srgbClr val="1C82B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189E5-953B-0C4E-9B0D-5791B29A0810}"/>
              </a:ext>
            </a:extLst>
          </p:cNvPr>
          <p:cNvSpPr>
            <a:spLocks noGrp="1"/>
          </p:cNvSpPr>
          <p:nvPr>
            <p:ph type="title"/>
          </p:nvPr>
        </p:nvSpPr>
        <p:spPr>
          <a:xfrm>
            <a:off x="1371599" y="1702191"/>
            <a:ext cx="4607169" cy="1325563"/>
          </a:xfrm>
        </p:spPr>
        <p:txBody>
          <a:bodyPr/>
          <a:lstStyle>
            <a:lvl1pPr>
              <a:defRPr>
                <a:solidFill>
                  <a:schemeClr val="bg1"/>
                </a:solidFill>
              </a:defRPr>
            </a:lvl1pPr>
          </a:lstStyle>
          <a:p>
            <a:r>
              <a:rPr lang="en-US" dirty="0"/>
              <a:t>Click to edit Master title style</a:t>
            </a:r>
          </a:p>
        </p:txBody>
      </p:sp>
      <p:sp>
        <p:nvSpPr>
          <p:cNvPr id="3" name="Text Placeholder 3">
            <a:extLst>
              <a:ext uri="{FF2B5EF4-FFF2-40B4-BE49-F238E27FC236}">
                <a16:creationId xmlns:a16="http://schemas.microsoft.com/office/drawing/2014/main" id="{27CB8102-752D-974E-A6EA-071362588856}"/>
              </a:ext>
            </a:extLst>
          </p:cNvPr>
          <p:cNvSpPr>
            <a:spLocks noGrp="1"/>
          </p:cNvSpPr>
          <p:nvPr>
            <p:ph type="body" sz="half" idx="2"/>
          </p:nvPr>
        </p:nvSpPr>
        <p:spPr>
          <a:xfrm>
            <a:off x="1371599" y="3256203"/>
            <a:ext cx="4607169" cy="2338685"/>
          </a:xfrm>
        </p:spPr>
        <p:txBody>
          <a:bodyPr/>
          <a:lstStyle>
            <a:lvl1pPr marL="0" indent="0">
              <a:buNone/>
              <a:defRPr sz="24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6" name="Text Placeholder 3">
            <a:extLst>
              <a:ext uri="{FF2B5EF4-FFF2-40B4-BE49-F238E27FC236}">
                <a16:creationId xmlns:a16="http://schemas.microsoft.com/office/drawing/2014/main" id="{92A47ACD-9DB2-A249-8C90-1666F4B10633}"/>
              </a:ext>
            </a:extLst>
          </p:cNvPr>
          <p:cNvSpPr>
            <a:spLocks noGrp="1"/>
          </p:cNvSpPr>
          <p:nvPr>
            <p:ph type="body" sz="half" idx="10"/>
          </p:nvPr>
        </p:nvSpPr>
        <p:spPr>
          <a:xfrm>
            <a:off x="6236679" y="777710"/>
            <a:ext cx="2330547" cy="1824578"/>
          </a:xfrm>
          <a:solidFill>
            <a:srgbClr val="FFFFFF"/>
          </a:solidFill>
        </p:spPr>
        <p:txBody>
          <a:bodyPr lIns="182880" tIns="182880" rIns="91440" bIns="91440"/>
          <a:lstStyle>
            <a:lvl1pPr marL="0" indent="0">
              <a:lnSpc>
                <a:spcPct val="100000"/>
              </a:lnSpc>
              <a:spcBef>
                <a:spcPts val="0"/>
              </a:spcBef>
              <a:buNone/>
              <a:defRPr sz="1800">
                <a:solidFill>
                  <a:srgbClr val="767679"/>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7" name="Text Placeholder 3">
            <a:extLst>
              <a:ext uri="{FF2B5EF4-FFF2-40B4-BE49-F238E27FC236}">
                <a16:creationId xmlns:a16="http://schemas.microsoft.com/office/drawing/2014/main" id="{00154133-A90C-2D4C-AAA8-5C7C3FBE0E59}"/>
              </a:ext>
            </a:extLst>
          </p:cNvPr>
          <p:cNvSpPr>
            <a:spLocks noGrp="1"/>
          </p:cNvSpPr>
          <p:nvPr>
            <p:ph type="body" sz="half" idx="11"/>
          </p:nvPr>
        </p:nvSpPr>
        <p:spPr>
          <a:xfrm>
            <a:off x="6234333" y="2503814"/>
            <a:ext cx="2330547" cy="548639"/>
          </a:xfrm>
          <a:solidFill>
            <a:srgbClr val="960048"/>
          </a:solidFill>
        </p:spPr>
        <p:txBody>
          <a:bodyPr lIns="182880" tIns="91440" rIns="0" bIns="0" anchor="ctr" anchorCtr="0"/>
          <a:lstStyle>
            <a:lvl1pPr marL="0" indent="0">
              <a:buNone/>
              <a:defRPr sz="1400" b="1">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8" name="Text Placeholder 3">
            <a:extLst>
              <a:ext uri="{FF2B5EF4-FFF2-40B4-BE49-F238E27FC236}">
                <a16:creationId xmlns:a16="http://schemas.microsoft.com/office/drawing/2014/main" id="{EA8B0D69-D0B0-FC45-8A4F-03D423A69E25}"/>
              </a:ext>
            </a:extLst>
          </p:cNvPr>
          <p:cNvSpPr>
            <a:spLocks noGrp="1"/>
          </p:cNvSpPr>
          <p:nvPr>
            <p:ph type="body" sz="half" idx="12"/>
          </p:nvPr>
        </p:nvSpPr>
        <p:spPr>
          <a:xfrm>
            <a:off x="8864991" y="777710"/>
            <a:ext cx="2330547" cy="1824578"/>
          </a:xfrm>
          <a:solidFill>
            <a:srgbClr val="FFFFFF"/>
          </a:solidFill>
        </p:spPr>
        <p:txBody>
          <a:bodyPr lIns="182880" tIns="182880" rIns="91440" bIns="91440"/>
          <a:lstStyle>
            <a:lvl1pPr marL="0" indent="0">
              <a:lnSpc>
                <a:spcPct val="100000"/>
              </a:lnSpc>
              <a:spcBef>
                <a:spcPts val="0"/>
              </a:spcBef>
              <a:buNone/>
              <a:defRPr sz="1800">
                <a:solidFill>
                  <a:srgbClr val="767679"/>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9" name="Text Placeholder 3">
            <a:extLst>
              <a:ext uri="{FF2B5EF4-FFF2-40B4-BE49-F238E27FC236}">
                <a16:creationId xmlns:a16="http://schemas.microsoft.com/office/drawing/2014/main" id="{CEC9622F-6901-E744-A898-9B5935956688}"/>
              </a:ext>
            </a:extLst>
          </p:cNvPr>
          <p:cNvSpPr>
            <a:spLocks noGrp="1"/>
          </p:cNvSpPr>
          <p:nvPr>
            <p:ph type="body" sz="half" idx="13"/>
          </p:nvPr>
        </p:nvSpPr>
        <p:spPr>
          <a:xfrm>
            <a:off x="8862645" y="2503814"/>
            <a:ext cx="2330547" cy="548639"/>
          </a:xfrm>
          <a:solidFill>
            <a:srgbClr val="960048"/>
          </a:solidFill>
        </p:spPr>
        <p:txBody>
          <a:bodyPr lIns="182880" tIns="91440" rIns="0" bIns="0" anchor="ctr" anchorCtr="0"/>
          <a:lstStyle>
            <a:lvl1pPr marL="0" indent="0">
              <a:buNone/>
              <a:defRPr sz="1400" b="1">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0" name="Text Placeholder 3">
            <a:extLst>
              <a:ext uri="{FF2B5EF4-FFF2-40B4-BE49-F238E27FC236}">
                <a16:creationId xmlns:a16="http://schemas.microsoft.com/office/drawing/2014/main" id="{75DBB5D3-B708-4D43-B6F6-128EFA2A61A3}"/>
              </a:ext>
            </a:extLst>
          </p:cNvPr>
          <p:cNvSpPr>
            <a:spLocks noGrp="1"/>
          </p:cNvSpPr>
          <p:nvPr>
            <p:ph type="body" sz="half" idx="14"/>
          </p:nvPr>
        </p:nvSpPr>
        <p:spPr>
          <a:xfrm>
            <a:off x="6236679" y="3303726"/>
            <a:ext cx="2330547" cy="1824578"/>
          </a:xfrm>
          <a:solidFill>
            <a:srgbClr val="FFFFFF"/>
          </a:solidFill>
        </p:spPr>
        <p:txBody>
          <a:bodyPr lIns="182880" tIns="182880" rIns="91440" bIns="91440"/>
          <a:lstStyle>
            <a:lvl1pPr marL="0" indent="0">
              <a:lnSpc>
                <a:spcPct val="100000"/>
              </a:lnSpc>
              <a:spcBef>
                <a:spcPts val="0"/>
              </a:spcBef>
              <a:buNone/>
              <a:defRPr sz="1800">
                <a:solidFill>
                  <a:srgbClr val="767679"/>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1" name="Text Placeholder 3">
            <a:extLst>
              <a:ext uri="{FF2B5EF4-FFF2-40B4-BE49-F238E27FC236}">
                <a16:creationId xmlns:a16="http://schemas.microsoft.com/office/drawing/2014/main" id="{58C749C8-3DDA-4940-B885-524CEBCAEA42}"/>
              </a:ext>
            </a:extLst>
          </p:cNvPr>
          <p:cNvSpPr>
            <a:spLocks noGrp="1"/>
          </p:cNvSpPr>
          <p:nvPr>
            <p:ph type="body" sz="half" idx="15"/>
          </p:nvPr>
        </p:nvSpPr>
        <p:spPr>
          <a:xfrm>
            <a:off x="6234333" y="5029830"/>
            <a:ext cx="2330547" cy="548639"/>
          </a:xfrm>
          <a:solidFill>
            <a:srgbClr val="960048"/>
          </a:solidFill>
        </p:spPr>
        <p:txBody>
          <a:bodyPr lIns="182880" tIns="91440" rIns="0" bIns="0" anchor="ctr" anchorCtr="0"/>
          <a:lstStyle>
            <a:lvl1pPr marL="0" indent="0">
              <a:buNone/>
              <a:defRPr sz="1400" b="1">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2" name="Text Placeholder 3">
            <a:extLst>
              <a:ext uri="{FF2B5EF4-FFF2-40B4-BE49-F238E27FC236}">
                <a16:creationId xmlns:a16="http://schemas.microsoft.com/office/drawing/2014/main" id="{A4A7DD44-CA0F-4146-AA09-148807F31F5F}"/>
              </a:ext>
            </a:extLst>
          </p:cNvPr>
          <p:cNvSpPr>
            <a:spLocks noGrp="1"/>
          </p:cNvSpPr>
          <p:nvPr>
            <p:ph type="body" sz="half" idx="16"/>
          </p:nvPr>
        </p:nvSpPr>
        <p:spPr>
          <a:xfrm>
            <a:off x="8864991" y="3303726"/>
            <a:ext cx="2330547" cy="1824578"/>
          </a:xfrm>
          <a:solidFill>
            <a:srgbClr val="FFFFFF"/>
          </a:solidFill>
        </p:spPr>
        <p:txBody>
          <a:bodyPr lIns="182880" tIns="182880" rIns="91440" bIns="91440"/>
          <a:lstStyle>
            <a:lvl1pPr marL="0" indent="0">
              <a:lnSpc>
                <a:spcPct val="100000"/>
              </a:lnSpc>
              <a:spcBef>
                <a:spcPts val="0"/>
              </a:spcBef>
              <a:buNone/>
              <a:defRPr sz="1800">
                <a:solidFill>
                  <a:srgbClr val="767679"/>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3" name="Text Placeholder 3">
            <a:extLst>
              <a:ext uri="{FF2B5EF4-FFF2-40B4-BE49-F238E27FC236}">
                <a16:creationId xmlns:a16="http://schemas.microsoft.com/office/drawing/2014/main" id="{08E27C32-B668-6945-BA34-11E5F9357CD8}"/>
              </a:ext>
            </a:extLst>
          </p:cNvPr>
          <p:cNvSpPr>
            <a:spLocks noGrp="1"/>
          </p:cNvSpPr>
          <p:nvPr>
            <p:ph type="body" sz="half" idx="17"/>
          </p:nvPr>
        </p:nvSpPr>
        <p:spPr>
          <a:xfrm>
            <a:off x="8862645" y="5029830"/>
            <a:ext cx="2330547" cy="548639"/>
          </a:xfrm>
          <a:solidFill>
            <a:srgbClr val="960048"/>
          </a:solidFill>
        </p:spPr>
        <p:txBody>
          <a:bodyPr lIns="182880" tIns="91440" rIns="0" bIns="0" anchor="ctr" anchorCtr="0"/>
          <a:lstStyle>
            <a:lvl1pPr marL="0" indent="0">
              <a:buNone/>
              <a:defRPr sz="1400" b="1">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24" name="Graphic 23" descr="Daily calendar">
            <a:extLst>
              <a:ext uri="{FF2B5EF4-FFF2-40B4-BE49-F238E27FC236}">
                <a16:creationId xmlns:a16="http://schemas.microsoft.com/office/drawing/2014/main" id="{38F777B6-9AF1-B64A-A4D1-B34811A2BB1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192" y="605971"/>
            <a:ext cx="914400" cy="914400"/>
          </a:xfrm>
          <a:prstGeom prst="rect">
            <a:avLst/>
          </a:prstGeom>
        </p:spPr>
      </p:pic>
      <p:sp>
        <p:nvSpPr>
          <p:cNvPr id="25" name="Rectangle 24">
            <a:extLst>
              <a:ext uri="{FF2B5EF4-FFF2-40B4-BE49-F238E27FC236}">
                <a16:creationId xmlns:a16="http://schemas.microsoft.com/office/drawing/2014/main" id="{CF55CB1D-AA35-924B-9EB2-90D59A21A20E}"/>
              </a:ext>
            </a:extLst>
          </p:cNvPr>
          <p:cNvSpPr/>
          <p:nvPr userDrawn="1"/>
        </p:nvSpPr>
        <p:spPr>
          <a:xfrm>
            <a:off x="0" y="5867400"/>
            <a:ext cx="121920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pic>
        <p:nvPicPr>
          <p:cNvPr id="15" name="Picture 14" descr="A picture containing meter&#10;&#10;Description automatically generated">
            <a:extLst>
              <a:ext uri="{FF2B5EF4-FFF2-40B4-BE49-F238E27FC236}">
                <a16:creationId xmlns:a16="http://schemas.microsoft.com/office/drawing/2014/main" id="{F1F45C88-00F3-1D4C-B182-3EAE2F8B8028}"/>
              </a:ext>
            </a:extLst>
          </p:cNvPr>
          <p:cNvPicPr>
            <a:picLocks noChangeAspect="1"/>
          </p:cNvPicPr>
          <p:nvPr userDrawn="1"/>
        </p:nvPicPr>
        <p:blipFill>
          <a:blip r:embed="rId4"/>
          <a:stretch>
            <a:fillRect/>
          </a:stretch>
        </p:blipFill>
        <p:spPr>
          <a:xfrm>
            <a:off x="1285706" y="5961625"/>
            <a:ext cx="3444846" cy="794775"/>
          </a:xfrm>
          <a:prstGeom prst="rect">
            <a:avLst/>
          </a:prstGeom>
        </p:spPr>
      </p:pic>
    </p:spTree>
    <p:extLst>
      <p:ext uri="{BB962C8B-B14F-4D97-AF65-F5344CB8AC3E}">
        <p14:creationId xmlns:p14="http://schemas.microsoft.com/office/powerpoint/2010/main" val="11881083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28427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92D0B-66CE-BB42-935B-5AE0AE80F6F6}"/>
              </a:ext>
            </a:extLst>
          </p:cNvPr>
          <p:cNvSpPr>
            <a:spLocks noGrp="1"/>
          </p:cNvSpPr>
          <p:nvPr>
            <p:ph type="title"/>
          </p:nvPr>
        </p:nvSpPr>
        <p:spPr>
          <a:xfrm>
            <a:off x="1813302" y="3340360"/>
            <a:ext cx="8804935" cy="1783994"/>
          </a:xfrm>
        </p:spPr>
        <p:txBody>
          <a:bodyPr anchor="t" anchorCtr="0"/>
          <a:lstStyle>
            <a:lvl1pPr algn="l">
              <a:lnSpc>
                <a:spcPct val="110000"/>
              </a:lnSpc>
              <a:spcAft>
                <a:spcPts val="1200"/>
              </a:spcAft>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2058012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58991-418E-B84A-BA54-368063A05D39}"/>
              </a:ext>
            </a:extLst>
          </p:cNvPr>
          <p:cNvSpPr>
            <a:spLocks noGrp="1"/>
          </p:cNvSpPr>
          <p:nvPr>
            <p:ph type="title"/>
          </p:nvPr>
        </p:nvSpPr>
        <p:spPr>
          <a:xfrm>
            <a:off x="1463040" y="640080"/>
            <a:ext cx="9144000" cy="1325563"/>
          </a:xfrm>
        </p:spPr>
        <p:txBody>
          <a:bodyPr/>
          <a:lstStyle>
            <a:lvl1pPr>
              <a:defRPr sz="3600" b="1" i="0" cap="all" baseline="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2E4EB10E-D514-534B-9D01-6C1F54E19A69}"/>
              </a:ext>
            </a:extLst>
          </p:cNvPr>
          <p:cNvSpPr>
            <a:spLocks noGrp="1"/>
          </p:cNvSpPr>
          <p:nvPr>
            <p:ph idx="1"/>
          </p:nvPr>
        </p:nvSpPr>
        <p:spPr>
          <a:xfrm>
            <a:off x="1463040" y="2194560"/>
            <a:ext cx="91440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A picture containing meter&#10;&#10;Description automatically generated">
            <a:extLst>
              <a:ext uri="{FF2B5EF4-FFF2-40B4-BE49-F238E27FC236}">
                <a16:creationId xmlns:a16="http://schemas.microsoft.com/office/drawing/2014/main" id="{3D087B64-6C5D-478C-A3FC-7D51A8037D95}"/>
              </a:ext>
            </a:extLst>
          </p:cNvPr>
          <p:cNvPicPr>
            <a:picLocks noChangeAspect="1"/>
          </p:cNvPicPr>
          <p:nvPr userDrawn="1"/>
        </p:nvPicPr>
        <p:blipFill>
          <a:blip r:embed="rId2"/>
          <a:stretch>
            <a:fillRect/>
          </a:stretch>
        </p:blipFill>
        <p:spPr>
          <a:xfrm>
            <a:off x="1285706" y="5961625"/>
            <a:ext cx="3444846" cy="794775"/>
          </a:xfrm>
          <a:prstGeom prst="rect">
            <a:avLst/>
          </a:prstGeom>
        </p:spPr>
      </p:pic>
    </p:spTree>
    <p:extLst>
      <p:ext uri="{BB962C8B-B14F-4D97-AF65-F5344CB8AC3E}">
        <p14:creationId xmlns:p14="http://schemas.microsoft.com/office/powerpoint/2010/main" val="21123900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bg1"/>
        </a:solidFill>
        <a:effectLst/>
      </p:bgPr>
    </p:bg>
    <p:spTree>
      <p:nvGrpSpPr>
        <p:cNvPr id="1" name=""/>
        <p:cNvGrpSpPr/>
        <p:nvPr/>
      </p:nvGrpSpPr>
      <p:grpSpPr>
        <a:xfrm>
          <a:off x="0" y="0"/>
          <a:ext cx="0" cy="0"/>
          <a:chOff x="0" y="0"/>
          <a:chExt cx="0" cy="0"/>
        </a:xfrm>
      </p:grpSpPr>
      <p:sp>
        <p:nvSpPr>
          <p:cNvPr id="9" name="Picture Placeholder 4">
            <a:extLst>
              <a:ext uri="{FF2B5EF4-FFF2-40B4-BE49-F238E27FC236}">
                <a16:creationId xmlns:a16="http://schemas.microsoft.com/office/drawing/2014/main" id="{5545E144-3B31-774C-844F-D6E9EB9BC58C}"/>
              </a:ext>
            </a:extLst>
          </p:cNvPr>
          <p:cNvSpPr>
            <a:spLocks noGrp="1"/>
          </p:cNvSpPr>
          <p:nvPr>
            <p:ph type="pic" sz="quarter" idx="10"/>
          </p:nvPr>
        </p:nvSpPr>
        <p:spPr>
          <a:xfrm>
            <a:off x="0" y="3094"/>
            <a:ext cx="12192000" cy="5867400"/>
          </a:xfrm>
          <a:solidFill>
            <a:schemeClr val="bg1">
              <a:lumMod val="85000"/>
            </a:schemeClr>
          </a:solidFill>
        </p:spPr>
        <p:txBody>
          <a:bodyPr/>
          <a:lstStyle>
            <a:lvl1pPr marL="0" indent="0">
              <a:buFontTx/>
              <a:buNone/>
              <a:defRPr/>
            </a:lvl1pPr>
          </a:lstStyle>
          <a:p>
            <a:endParaRPr lang="en-US" dirty="0"/>
          </a:p>
        </p:txBody>
      </p:sp>
      <p:sp>
        <p:nvSpPr>
          <p:cNvPr id="40" name="Rectangle 39">
            <a:extLst>
              <a:ext uri="{FF2B5EF4-FFF2-40B4-BE49-F238E27FC236}">
                <a16:creationId xmlns:a16="http://schemas.microsoft.com/office/drawing/2014/main" id="{3143A035-3434-7042-94E0-95B2EDC9C93C}"/>
              </a:ext>
            </a:extLst>
          </p:cNvPr>
          <p:cNvSpPr/>
          <p:nvPr userDrawn="1"/>
        </p:nvSpPr>
        <p:spPr>
          <a:xfrm>
            <a:off x="0" y="0"/>
            <a:ext cx="12192000" cy="5840963"/>
          </a:xfrm>
          <a:prstGeom prst="rect">
            <a:avLst/>
          </a:prstGeom>
          <a:solidFill>
            <a:srgbClr val="28427C">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2" name="Title 1"/>
          <p:cNvSpPr>
            <a:spLocks noGrp="1"/>
          </p:cNvSpPr>
          <p:nvPr>
            <p:ph type="ctrTitle"/>
          </p:nvPr>
        </p:nvSpPr>
        <p:spPr>
          <a:xfrm>
            <a:off x="1371600" y="685800"/>
            <a:ext cx="9601200" cy="3200880"/>
          </a:xfrm>
        </p:spPr>
        <p:txBody>
          <a:bodyPr anchor="b">
            <a:noAutofit/>
          </a:bodyPr>
          <a:lstStyle>
            <a:lvl1pPr algn="l">
              <a:defRPr sz="6000" b="1" cap="all" baseline="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371600" y="4114800"/>
            <a:ext cx="9601200" cy="1086237"/>
          </a:xfrm>
        </p:spPr>
        <p:txBody>
          <a:bodyPr>
            <a:noAutofit/>
          </a:bodyPr>
          <a:lstStyle>
            <a:lvl1pPr marL="0" indent="0" algn="l">
              <a:lnSpc>
                <a:spcPct val="112000"/>
              </a:lnSpc>
              <a:spcBef>
                <a:spcPts val="0"/>
              </a:spcBef>
              <a:spcAft>
                <a:spcPts val="0"/>
              </a:spcAft>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Rectangle 11">
            <a:extLst>
              <a:ext uri="{FF2B5EF4-FFF2-40B4-BE49-F238E27FC236}">
                <a16:creationId xmlns:a16="http://schemas.microsoft.com/office/drawing/2014/main" id="{203A189B-767C-1C49-BBFC-4339347AF55D}"/>
              </a:ext>
            </a:extLst>
          </p:cNvPr>
          <p:cNvSpPr/>
          <p:nvPr userDrawn="1"/>
        </p:nvSpPr>
        <p:spPr>
          <a:xfrm>
            <a:off x="0" y="5867400"/>
            <a:ext cx="121920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Tree>
    <p:extLst>
      <p:ext uri="{BB962C8B-B14F-4D97-AF65-F5344CB8AC3E}">
        <p14:creationId xmlns:p14="http://schemas.microsoft.com/office/powerpoint/2010/main" val="948737344"/>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2_Title Slide">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6484945A-B127-D541-A47C-2F69B3101595}"/>
              </a:ext>
            </a:extLst>
          </p:cNvPr>
          <p:cNvSpPr>
            <a:spLocks noGrp="1"/>
          </p:cNvSpPr>
          <p:nvPr>
            <p:ph type="pic" sz="quarter" idx="10"/>
          </p:nvPr>
        </p:nvSpPr>
        <p:spPr>
          <a:xfrm>
            <a:off x="0" y="0"/>
            <a:ext cx="12192000" cy="5867400"/>
          </a:xfrm>
          <a:solidFill>
            <a:schemeClr val="bg1">
              <a:lumMod val="85000"/>
            </a:schemeClr>
          </a:solidFill>
        </p:spPr>
        <p:txBody>
          <a:bodyPr/>
          <a:lstStyle>
            <a:lvl1pPr marL="0" indent="0">
              <a:buFontTx/>
              <a:buNone/>
              <a:defRPr/>
            </a:lvl1pPr>
          </a:lstStyle>
          <a:p>
            <a:endParaRPr lang="en-US"/>
          </a:p>
        </p:txBody>
      </p:sp>
      <p:sp>
        <p:nvSpPr>
          <p:cNvPr id="2" name="Title 1"/>
          <p:cNvSpPr>
            <a:spLocks noGrp="1"/>
          </p:cNvSpPr>
          <p:nvPr>
            <p:ph type="ctrTitle"/>
          </p:nvPr>
        </p:nvSpPr>
        <p:spPr>
          <a:xfrm>
            <a:off x="1371600" y="685800"/>
            <a:ext cx="9601200" cy="3200880"/>
          </a:xfrm>
        </p:spPr>
        <p:txBody>
          <a:bodyPr anchor="b">
            <a:noAutofit/>
          </a:bodyPr>
          <a:lstStyle>
            <a:lvl1pPr algn="l">
              <a:defRPr sz="6000" b="1" cap="all" baseline="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371600" y="4114800"/>
            <a:ext cx="9601200" cy="1086237"/>
          </a:xfrm>
        </p:spPr>
        <p:txBody>
          <a:bodyPr>
            <a:noAutofit/>
          </a:bodyPr>
          <a:lstStyle>
            <a:lvl1pPr marL="0" indent="0" algn="l">
              <a:lnSpc>
                <a:spcPct val="112000"/>
              </a:lnSpc>
              <a:spcBef>
                <a:spcPts val="0"/>
              </a:spcBef>
              <a:spcAft>
                <a:spcPts val="0"/>
              </a:spcAft>
              <a:buNone/>
              <a:defRPr sz="2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Rectangle 11">
            <a:extLst>
              <a:ext uri="{FF2B5EF4-FFF2-40B4-BE49-F238E27FC236}">
                <a16:creationId xmlns:a16="http://schemas.microsoft.com/office/drawing/2014/main" id="{203A189B-767C-1C49-BBFC-4339347AF55D}"/>
              </a:ext>
            </a:extLst>
          </p:cNvPr>
          <p:cNvSpPr/>
          <p:nvPr userDrawn="1"/>
        </p:nvSpPr>
        <p:spPr>
          <a:xfrm>
            <a:off x="0" y="5867400"/>
            <a:ext cx="121920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pic>
        <p:nvPicPr>
          <p:cNvPr id="7" name="Picture 6" descr="A picture containing meter&#10;&#10;Description automatically generated">
            <a:extLst>
              <a:ext uri="{FF2B5EF4-FFF2-40B4-BE49-F238E27FC236}">
                <a16:creationId xmlns:a16="http://schemas.microsoft.com/office/drawing/2014/main" id="{BA26F153-3EBF-7340-993B-544892D75211}"/>
              </a:ext>
            </a:extLst>
          </p:cNvPr>
          <p:cNvPicPr>
            <a:picLocks noChangeAspect="1"/>
          </p:cNvPicPr>
          <p:nvPr userDrawn="1"/>
        </p:nvPicPr>
        <p:blipFill>
          <a:blip r:embed="rId2"/>
          <a:stretch>
            <a:fillRect/>
          </a:stretch>
        </p:blipFill>
        <p:spPr>
          <a:xfrm>
            <a:off x="1285706" y="5961625"/>
            <a:ext cx="3444846" cy="794775"/>
          </a:xfrm>
          <a:prstGeom prst="rect">
            <a:avLst/>
          </a:prstGeom>
        </p:spPr>
      </p:pic>
    </p:spTree>
    <p:extLst>
      <p:ext uri="{BB962C8B-B14F-4D97-AF65-F5344CB8AC3E}">
        <p14:creationId xmlns:p14="http://schemas.microsoft.com/office/powerpoint/2010/main" val="719960995"/>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rgbClr val="28427C"/>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A442423-478C-C146-92EA-6C8AA618F886}"/>
              </a:ext>
            </a:extLst>
          </p:cNvPr>
          <p:cNvSpPr>
            <a:spLocks noGrp="1"/>
          </p:cNvSpPr>
          <p:nvPr>
            <p:ph type="dt" sz="half" idx="10"/>
          </p:nvPr>
        </p:nvSpPr>
        <p:spPr>
          <a:xfrm>
            <a:off x="1371600" y="6316594"/>
            <a:ext cx="2754726" cy="365125"/>
          </a:xfrm>
          <a:prstGeom prst="rect">
            <a:avLst/>
          </a:prstGeom>
        </p:spPr>
        <p:txBody>
          <a:bodyPr/>
          <a:lstStyle/>
          <a:p>
            <a:fld id="{F8DDD65E-630D-214E-9585-EB0455A1C475}" type="datetimeFigureOut">
              <a:rPr lang="en-US" smtClean="0"/>
              <a:t>10/19/2023</a:t>
            </a:fld>
            <a:endParaRPr lang="en-US"/>
          </a:p>
        </p:txBody>
      </p:sp>
      <p:sp>
        <p:nvSpPr>
          <p:cNvPr id="5" name="Footer Placeholder 4">
            <a:extLst>
              <a:ext uri="{FF2B5EF4-FFF2-40B4-BE49-F238E27FC236}">
                <a16:creationId xmlns:a16="http://schemas.microsoft.com/office/drawing/2014/main" id="{004DE605-D10C-704B-98AA-5BDFC10E8E42}"/>
              </a:ext>
            </a:extLst>
          </p:cNvPr>
          <p:cNvSpPr>
            <a:spLocks noGrp="1"/>
          </p:cNvSpPr>
          <p:nvPr>
            <p:ph type="ftr" sz="quarter" idx="11"/>
          </p:nvPr>
        </p:nvSpPr>
        <p:spPr>
          <a:xfrm>
            <a:off x="4295374" y="6316594"/>
            <a:ext cx="3858025"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59D38D4-554B-9549-96AA-EFA2A36D3849}"/>
              </a:ext>
            </a:extLst>
          </p:cNvPr>
          <p:cNvSpPr>
            <a:spLocks noGrp="1"/>
          </p:cNvSpPr>
          <p:nvPr>
            <p:ph type="sldNum" sz="quarter" idx="12"/>
          </p:nvPr>
        </p:nvSpPr>
        <p:spPr>
          <a:xfrm>
            <a:off x="8322447" y="6316594"/>
            <a:ext cx="2650352" cy="365125"/>
          </a:xfrm>
          <a:prstGeom prst="rect">
            <a:avLst/>
          </a:prstGeom>
        </p:spPr>
        <p:txBody>
          <a:bodyPr/>
          <a:lstStyle/>
          <a:p>
            <a:fld id="{E5D2E16A-5B9D-6A4B-A950-A9D836B79FCC}" type="slidenum">
              <a:rPr lang="en-US" smtClean="0"/>
              <a:t>‹#›</a:t>
            </a:fld>
            <a:endParaRPr lang="en-US"/>
          </a:p>
        </p:txBody>
      </p:sp>
      <p:sp>
        <p:nvSpPr>
          <p:cNvPr id="7" name="Rectangle 6">
            <a:extLst>
              <a:ext uri="{FF2B5EF4-FFF2-40B4-BE49-F238E27FC236}">
                <a16:creationId xmlns:a16="http://schemas.microsoft.com/office/drawing/2014/main" id="{1956E0A8-C0DB-614F-89A4-1474E4F949FF}"/>
              </a:ext>
            </a:extLst>
          </p:cNvPr>
          <p:cNvSpPr/>
          <p:nvPr userDrawn="1"/>
        </p:nvSpPr>
        <p:spPr>
          <a:xfrm>
            <a:off x="0" y="5867400"/>
            <a:ext cx="121920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9" name="Title 1">
            <a:extLst>
              <a:ext uri="{FF2B5EF4-FFF2-40B4-BE49-F238E27FC236}">
                <a16:creationId xmlns:a16="http://schemas.microsoft.com/office/drawing/2014/main" id="{275BF4F0-D10A-E74C-BBC0-51DC84744EAD}"/>
              </a:ext>
            </a:extLst>
          </p:cNvPr>
          <p:cNvSpPr>
            <a:spLocks noGrp="1"/>
          </p:cNvSpPr>
          <p:nvPr>
            <p:ph type="ctrTitle"/>
          </p:nvPr>
        </p:nvSpPr>
        <p:spPr>
          <a:xfrm>
            <a:off x="1371600" y="914400"/>
            <a:ext cx="9601200" cy="3937518"/>
          </a:xfrm>
        </p:spPr>
        <p:txBody>
          <a:bodyPr anchor="t" anchorCtr="0">
            <a:noAutofit/>
          </a:bodyPr>
          <a:lstStyle>
            <a:lvl1pPr algn="l">
              <a:defRPr sz="4800" b="0" cap="all" baseline="0">
                <a:solidFill>
                  <a:schemeClr val="bg1"/>
                </a:solidFill>
              </a:defRPr>
            </a:lvl1pPr>
          </a:lstStyle>
          <a:p>
            <a:r>
              <a:rPr lang="en-US" dirty="0"/>
              <a:t>Click to edit Master title style</a:t>
            </a:r>
          </a:p>
        </p:txBody>
      </p:sp>
      <p:pic>
        <p:nvPicPr>
          <p:cNvPr id="2" name="Picture 1" descr="A picture containing meter&#10;&#10;Description automatically generated">
            <a:extLst>
              <a:ext uri="{FF2B5EF4-FFF2-40B4-BE49-F238E27FC236}">
                <a16:creationId xmlns:a16="http://schemas.microsoft.com/office/drawing/2014/main" id="{65D8003E-0BFF-3B6A-954C-B40F44971168}"/>
              </a:ext>
            </a:extLst>
          </p:cNvPr>
          <p:cNvPicPr>
            <a:picLocks noChangeAspect="1"/>
          </p:cNvPicPr>
          <p:nvPr userDrawn="1"/>
        </p:nvPicPr>
        <p:blipFill>
          <a:blip r:embed="rId2"/>
          <a:stretch>
            <a:fillRect/>
          </a:stretch>
        </p:blipFill>
        <p:spPr>
          <a:xfrm>
            <a:off x="1285706" y="5961625"/>
            <a:ext cx="3444846" cy="794775"/>
          </a:xfrm>
          <a:prstGeom prst="rect">
            <a:avLst/>
          </a:prstGeom>
        </p:spPr>
      </p:pic>
    </p:spTree>
    <p:extLst>
      <p:ext uri="{BB962C8B-B14F-4D97-AF65-F5344CB8AC3E}">
        <p14:creationId xmlns:p14="http://schemas.microsoft.com/office/powerpoint/2010/main" val="841385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rgbClr val="960048"/>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A442423-478C-C146-92EA-6C8AA618F886}"/>
              </a:ext>
            </a:extLst>
          </p:cNvPr>
          <p:cNvSpPr>
            <a:spLocks noGrp="1"/>
          </p:cNvSpPr>
          <p:nvPr>
            <p:ph type="dt" sz="half" idx="10"/>
          </p:nvPr>
        </p:nvSpPr>
        <p:spPr>
          <a:xfrm>
            <a:off x="1371600" y="6316594"/>
            <a:ext cx="2754726" cy="365125"/>
          </a:xfrm>
          <a:prstGeom prst="rect">
            <a:avLst/>
          </a:prstGeom>
        </p:spPr>
        <p:txBody>
          <a:bodyPr/>
          <a:lstStyle/>
          <a:p>
            <a:fld id="{F8DDD65E-630D-214E-9585-EB0455A1C475}" type="datetimeFigureOut">
              <a:rPr lang="en-US" smtClean="0"/>
              <a:t>10/19/2023</a:t>
            </a:fld>
            <a:endParaRPr lang="en-US"/>
          </a:p>
        </p:txBody>
      </p:sp>
      <p:sp>
        <p:nvSpPr>
          <p:cNvPr id="5" name="Footer Placeholder 4">
            <a:extLst>
              <a:ext uri="{FF2B5EF4-FFF2-40B4-BE49-F238E27FC236}">
                <a16:creationId xmlns:a16="http://schemas.microsoft.com/office/drawing/2014/main" id="{004DE605-D10C-704B-98AA-5BDFC10E8E42}"/>
              </a:ext>
            </a:extLst>
          </p:cNvPr>
          <p:cNvSpPr>
            <a:spLocks noGrp="1"/>
          </p:cNvSpPr>
          <p:nvPr>
            <p:ph type="ftr" sz="quarter" idx="11"/>
          </p:nvPr>
        </p:nvSpPr>
        <p:spPr>
          <a:xfrm>
            <a:off x="4295374" y="6316594"/>
            <a:ext cx="3858025"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59D38D4-554B-9549-96AA-EFA2A36D3849}"/>
              </a:ext>
            </a:extLst>
          </p:cNvPr>
          <p:cNvSpPr>
            <a:spLocks noGrp="1"/>
          </p:cNvSpPr>
          <p:nvPr>
            <p:ph type="sldNum" sz="quarter" idx="12"/>
          </p:nvPr>
        </p:nvSpPr>
        <p:spPr>
          <a:xfrm>
            <a:off x="8322447" y="6316594"/>
            <a:ext cx="2650352" cy="365125"/>
          </a:xfrm>
          <a:prstGeom prst="rect">
            <a:avLst/>
          </a:prstGeom>
        </p:spPr>
        <p:txBody>
          <a:bodyPr/>
          <a:lstStyle/>
          <a:p>
            <a:fld id="{E5D2E16A-5B9D-6A4B-A950-A9D836B79FCC}" type="slidenum">
              <a:rPr lang="en-US" smtClean="0"/>
              <a:t>‹#›</a:t>
            </a:fld>
            <a:endParaRPr lang="en-US"/>
          </a:p>
        </p:txBody>
      </p:sp>
      <p:sp>
        <p:nvSpPr>
          <p:cNvPr id="7" name="Rectangle 6">
            <a:extLst>
              <a:ext uri="{FF2B5EF4-FFF2-40B4-BE49-F238E27FC236}">
                <a16:creationId xmlns:a16="http://schemas.microsoft.com/office/drawing/2014/main" id="{1956E0A8-C0DB-614F-89A4-1474E4F949FF}"/>
              </a:ext>
            </a:extLst>
          </p:cNvPr>
          <p:cNvSpPr/>
          <p:nvPr userDrawn="1"/>
        </p:nvSpPr>
        <p:spPr>
          <a:xfrm>
            <a:off x="0" y="5867400"/>
            <a:ext cx="121920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9" name="Title 1">
            <a:extLst>
              <a:ext uri="{FF2B5EF4-FFF2-40B4-BE49-F238E27FC236}">
                <a16:creationId xmlns:a16="http://schemas.microsoft.com/office/drawing/2014/main" id="{275BF4F0-D10A-E74C-BBC0-51DC84744EAD}"/>
              </a:ext>
            </a:extLst>
          </p:cNvPr>
          <p:cNvSpPr>
            <a:spLocks noGrp="1"/>
          </p:cNvSpPr>
          <p:nvPr>
            <p:ph type="ctrTitle"/>
          </p:nvPr>
        </p:nvSpPr>
        <p:spPr>
          <a:xfrm>
            <a:off x="4295374" y="685800"/>
            <a:ext cx="6677426" cy="3200880"/>
          </a:xfrm>
        </p:spPr>
        <p:txBody>
          <a:bodyPr anchor="b">
            <a:noAutofit/>
          </a:bodyPr>
          <a:lstStyle>
            <a:lvl1pPr algn="l">
              <a:spcAft>
                <a:spcPts val="1200"/>
              </a:spcAft>
              <a:defRPr sz="4800" b="1" cap="all" baseline="0">
                <a:solidFill>
                  <a:schemeClr val="bg1"/>
                </a:solidFill>
              </a:defRPr>
            </a:lvl1pPr>
          </a:lstStyle>
          <a:p>
            <a:r>
              <a:rPr lang="en-US" dirty="0"/>
              <a:t>Click to edit Master title style</a:t>
            </a:r>
          </a:p>
        </p:txBody>
      </p:sp>
      <p:sp>
        <p:nvSpPr>
          <p:cNvPr id="10" name="Subtitle 2">
            <a:extLst>
              <a:ext uri="{FF2B5EF4-FFF2-40B4-BE49-F238E27FC236}">
                <a16:creationId xmlns:a16="http://schemas.microsoft.com/office/drawing/2014/main" id="{F7D8B63D-BAB9-2347-B5DF-6AD9A29418C4}"/>
              </a:ext>
            </a:extLst>
          </p:cNvPr>
          <p:cNvSpPr>
            <a:spLocks noGrp="1"/>
          </p:cNvSpPr>
          <p:nvPr>
            <p:ph type="subTitle" idx="1"/>
          </p:nvPr>
        </p:nvSpPr>
        <p:spPr>
          <a:xfrm>
            <a:off x="4295374" y="4114800"/>
            <a:ext cx="6677426" cy="1086237"/>
          </a:xfrm>
        </p:spPr>
        <p:txBody>
          <a:bodyPr>
            <a:noAutofit/>
          </a:bodyPr>
          <a:lstStyle>
            <a:lvl1pPr marL="0" indent="0" algn="l">
              <a:lnSpc>
                <a:spcPct val="110000"/>
              </a:lnSpc>
              <a:spcBef>
                <a:spcPts val="0"/>
              </a:spcBef>
              <a:spcAft>
                <a:spcPts val="1200"/>
              </a:spcAft>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1" name="Picture Placeholder 7">
            <a:extLst>
              <a:ext uri="{FF2B5EF4-FFF2-40B4-BE49-F238E27FC236}">
                <a16:creationId xmlns:a16="http://schemas.microsoft.com/office/drawing/2014/main" id="{B942A392-6FC3-5846-B2DB-A5BD2FC5A47D}"/>
              </a:ext>
            </a:extLst>
          </p:cNvPr>
          <p:cNvSpPr>
            <a:spLocks noGrp="1"/>
          </p:cNvSpPr>
          <p:nvPr>
            <p:ph type="pic" sz="quarter" idx="13" hasCustomPrompt="1"/>
          </p:nvPr>
        </p:nvSpPr>
        <p:spPr>
          <a:xfrm>
            <a:off x="1405466" y="1600680"/>
            <a:ext cx="2286000" cy="2286000"/>
          </a:xfrm>
          <a:solidFill>
            <a:schemeClr val="bg1">
              <a:lumMod val="85000"/>
            </a:schemeClr>
          </a:solidFill>
          <a:ln w="25400">
            <a:solidFill>
              <a:srgbClr val="FFFFFF"/>
            </a:solidFill>
          </a:ln>
        </p:spPr>
        <p:txBody>
          <a:bodyPr/>
          <a:lstStyle>
            <a:lvl1pPr marL="0" indent="0">
              <a:buFontTx/>
              <a:buNone/>
              <a:defRPr/>
            </a:lvl1pPr>
          </a:lstStyle>
          <a:p>
            <a:r>
              <a:rPr lang="en-US" dirty="0"/>
              <a:t>Insert photo here</a:t>
            </a:r>
          </a:p>
        </p:txBody>
      </p:sp>
      <p:pic>
        <p:nvPicPr>
          <p:cNvPr id="12" name="Picture 11" descr="A picture containing meter&#10;&#10;Description automatically generated">
            <a:extLst>
              <a:ext uri="{FF2B5EF4-FFF2-40B4-BE49-F238E27FC236}">
                <a16:creationId xmlns:a16="http://schemas.microsoft.com/office/drawing/2014/main" id="{F3832832-F270-C347-A61D-2030AF09E628}"/>
              </a:ext>
            </a:extLst>
          </p:cNvPr>
          <p:cNvPicPr>
            <a:picLocks noChangeAspect="1"/>
          </p:cNvPicPr>
          <p:nvPr userDrawn="1"/>
        </p:nvPicPr>
        <p:blipFill>
          <a:blip r:embed="rId2"/>
          <a:stretch>
            <a:fillRect/>
          </a:stretch>
        </p:blipFill>
        <p:spPr>
          <a:xfrm>
            <a:off x="1285706" y="5961625"/>
            <a:ext cx="3444846" cy="794775"/>
          </a:xfrm>
          <a:prstGeom prst="rect">
            <a:avLst/>
          </a:prstGeom>
        </p:spPr>
      </p:pic>
    </p:spTree>
    <p:extLst>
      <p:ext uri="{BB962C8B-B14F-4D97-AF65-F5344CB8AC3E}">
        <p14:creationId xmlns:p14="http://schemas.microsoft.com/office/powerpoint/2010/main" val="7776433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chorCtr="0">
            <a:noAutofit/>
          </a:bodyPr>
          <a:lstStyle>
            <a:lvl1pPr>
              <a:defRPr sz="3200" cap="all" baseline="0">
                <a:solidFill>
                  <a:srgbClr val="28427C"/>
                </a:solidFill>
              </a:defRPr>
            </a:lvl1pPr>
          </a:lstStyle>
          <a:p>
            <a:r>
              <a:rPr lang="en-US" dirty="0"/>
              <a:t>Click to edit Master title style</a:t>
            </a:r>
          </a:p>
        </p:txBody>
      </p:sp>
      <p:sp>
        <p:nvSpPr>
          <p:cNvPr id="3" name="Content Placeholder 2"/>
          <p:cNvSpPr>
            <a:spLocks noGrp="1"/>
          </p:cNvSpPr>
          <p:nvPr>
            <p:ph idx="1" hasCustomPrompt="1"/>
          </p:nvPr>
        </p:nvSpPr>
        <p:spPr/>
        <p:txBody>
          <a:bodyPr lIns="0" tIns="0" rIns="0" bIns="0">
            <a:noAutofit/>
          </a:bodyPr>
          <a:lstStyle>
            <a:lvl1pPr>
              <a:defRPr sz="2400">
                <a:solidFill>
                  <a:srgbClr val="767679"/>
                </a:solidFill>
              </a:defRPr>
            </a:lvl1pPr>
            <a:lvl2pPr>
              <a:defRPr sz="2400">
                <a:solidFill>
                  <a:srgbClr val="767679"/>
                </a:solidFill>
              </a:defRPr>
            </a:lvl2pPr>
            <a:lvl3pPr>
              <a:defRPr sz="2400">
                <a:solidFill>
                  <a:srgbClr val="767679"/>
                </a:solidFill>
              </a:defRPr>
            </a:lvl3pPr>
            <a:lvl4pPr>
              <a:defRPr sz="2400">
                <a:solidFill>
                  <a:srgbClr val="767679"/>
                </a:solidFill>
              </a:defRPr>
            </a:lvl4pPr>
            <a:lvl5pPr>
              <a:defRPr sz="2400">
                <a:solidFill>
                  <a:srgbClr val="767679"/>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915D6A78-B4D6-D94E-B39F-51EB8F157E36}"/>
              </a:ext>
            </a:extLst>
          </p:cNvPr>
          <p:cNvSpPr/>
          <p:nvPr userDrawn="1"/>
        </p:nvSpPr>
        <p:spPr>
          <a:xfrm>
            <a:off x="0" y="5867400"/>
            <a:ext cx="12192000" cy="990600"/>
          </a:xfrm>
          <a:prstGeom prst="rect">
            <a:avLst/>
          </a:prstGeom>
          <a:solidFill>
            <a:srgbClr val="767679">
              <a:alpha val="941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5" name="Text Placeholder 4">
            <a:extLst>
              <a:ext uri="{FF2B5EF4-FFF2-40B4-BE49-F238E27FC236}">
                <a16:creationId xmlns:a16="http://schemas.microsoft.com/office/drawing/2014/main" id="{45860851-F52A-5946-828A-4BE538F87571}"/>
              </a:ext>
            </a:extLst>
          </p:cNvPr>
          <p:cNvSpPr>
            <a:spLocks noGrp="1"/>
          </p:cNvSpPr>
          <p:nvPr>
            <p:ph type="body" sz="quarter" idx="10"/>
          </p:nvPr>
        </p:nvSpPr>
        <p:spPr>
          <a:xfrm>
            <a:off x="5932487" y="6172201"/>
            <a:ext cx="5040313" cy="391342"/>
          </a:xfrm>
        </p:spPr>
        <p:txBody>
          <a:bodyPr lIns="0" tIns="0" rIns="0" bIns="0" anchor="ctr" anchorCtr="0">
            <a:noAutofit/>
          </a:bodyPr>
          <a:lstStyle>
            <a:lvl1pPr marL="0" indent="0" algn="r">
              <a:buFontTx/>
              <a:buNone/>
              <a:defRPr sz="1400"/>
            </a:lvl1pPr>
            <a:lvl2pPr marL="530352" indent="0">
              <a:buFontTx/>
              <a:buNone/>
              <a:defRPr/>
            </a:lvl2pPr>
            <a:lvl3pPr marL="987552" indent="0">
              <a:buFontTx/>
              <a:buNone/>
              <a:defRPr/>
            </a:lvl3pPr>
            <a:lvl4pPr marL="1444752" indent="0">
              <a:buFontTx/>
              <a:buNone/>
              <a:defRPr/>
            </a:lvl4pPr>
            <a:lvl5pPr marL="1901952" indent="0">
              <a:buFontTx/>
              <a:buNone/>
              <a:defRPr/>
            </a:lvl5pPr>
          </a:lstStyle>
          <a:p>
            <a:pPr lvl="0"/>
            <a:r>
              <a:rPr lang="en-US" dirty="0"/>
              <a:t>Click to edit Master text styles</a:t>
            </a:r>
          </a:p>
        </p:txBody>
      </p:sp>
      <p:pic>
        <p:nvPicPr>
          <p:cNvPr id="8" name="Picture 7" descr="A picture containing meter&#10;&#10;Description automatically generated">
            <a:extLst>
              <a:ext uri="{FF2B5EF4-FFF2-40B4-BE49-F238E27FC236}">
                <a16:creationId xmlns:a16="http://schemas.microsoft.com/office/drawing/2014/main" id="{CDAB7202-BDB5-D144-9E61-84304CDF18DE}"/>
              </a:ext>
            </a:extLst>
          </p:cNvPr>
          <p:cNvPicPr>
            <a:picLocks noChangeAspect="1"/>
          </p:cNvPicPr>
          <p:nvPr userDrawn="1"/>
        </p:nvPicPr>
        <p:blipFill>
          <a:blip r:embed="rId2"/>
          <a:stretch>
            <a:fillRect/>
          </a:stretch>
        </p:blipFill>
        <p:spPr>
          <a:xfrm>
            <a:off x="1285706" y="5961625"/>
            <a:ext cx="3444846" cy="794775"/>
          </a:xfrm>
          <a:prstGeom prst="rect">
            <a:avLst/>
          </a:prstGeom>
        </p:spPr>
      </p:pic>
    </p:spTree>
    <p:extLst>
      <p:ext uri="{BB962C8B-B14F-4D97-AF65-F5344CB8AC3E}">
        <p14:creationId xmlns:p14="http://schemas.microsoft.com/office/powerpoint/2010/main" val="23774349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ig quote">
    <p:bg>
      <p:bgPr>
        <a:solidFill>
          <a:srgbClr val="1C82B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71600" y="914401"/>
            <a:ext cx="9601200" cy="914400"/>
          </a:xfrm>
          <a:noFill/>
        </p:spPr>
        <p:txBody>
          <a:bodyPr anchor="t" anchorCtr="0">
            <a:noAutofit/>
          </a:bodyPr>
          <a:lstStyle>
            <a:lvl1pPr algn="ctr">
              <a:lnSpc>
                <a:spcPct val="100000"/>
              </a:lnSpc>
              <a:defRPr sz="3600" cap="all" baseline="0">
                <a:solidFill>
                  <a:schemeClr val="bg1"/>
                </a:solidFill>
              </a:defRPr>
            </a:lvl1pPr>
          </a:lstStyle>
          <a:p>
            <a:r>
              <a:rPr lang="en-US" dirty="0"/>
              <a:t>Click to edit Master title style</a:t>
            </a:r>
          </a:p>
        </p:txBody>
      </p:sp>
      <p:sp>
        <p:nvSpPr>
          <p:cNvPr id="3" name="Content Placeholder 2"/>
          <p:cNvSpPr>
            <a:spLocks noGrp="1"/>
          </p:cNvSpPr>
          <p:nvPr>
            <p:ph idx="1" hasCustomPrompt="1"/>
          </p:nvPr>
        </p:nvSpPr>
        <p:spPr>
          <a:xfrm>
            <a:off x="1371600" y="2231756"/>
            <a:ext cx="9601200" cy="1875295"/>
          </a:xfrm>
        </p:spPr>
        <p:txBody>
          <a:bodyPr lIns="0" tIns="0" rIns="0" bIns="0">
            <a:noAutofit/>
          </a:bodyPr>
          <a:lstStyle>
            <a:lvl1pPr marL="0" indent="0" algn="ctr">
              <a:lnSpc>
                <a:spcPct val="120000"/>
              </a:lnSpc>
              <a:buFontTx/>
              <a:buNone/>
              <a:defRPr sz="3200">
                <a:solidFill>
                  <a:schemeClr val="bg1"/>
                </a:solidFill>
              </a:defRPr>
            </a:lvl1pPr>
            <a:lvl2pPr marL="457200" indent="0">
              <a:buFontTx/>
              <a:buNone/>
              <a:defRPr sz="2400">
                <a:solidFill>
                  <a:srgbClr val="767679"/>
                </a:solidFill>
              </a:defRPr>
            </a:lvl2pPr>
            <a:lvl3pPr marL="914400" indent="0">
              <a:buFontTx/>
              <a:buNone/>
              <a:defRPr sz="2400">
                <a:solidFill>
                  <a:srgbClr val="767679"/>
                </a:solidFill>
              </a:defRPr>
            </a:lvl3pPr>
            <a:lvl4pPr marL="1371600" indent="0">
              <a:buFontTx/>
              <a:buNone/>
              <a:defRPr sz="2400">
                <a:solidFill>
                  <a:srgbClr val="767679"/>
                </a:solidFill>
              </a:defRPr>
            </a:lvl4pPr>
            <a:lvl5pPr marL="1828800" indent="0">
              <a:buFontTx/>
              <a:buNone/>
              <a:defRPr sz="2400">
                <a:solidFill>
                  <a:srgbClr val="767679"/>
                </a:solidFill>
              </a:defRPr>
            </a:lvl5pPr>
          </a:lstStyle>
          <a:p>
            <a:pPr lvl="0"/>
            <a:r>
              <a:rPr lang="en-US" dirty="0"/>
              <a:t>Edit Master text styles</a:t>
            </a:r>
          </a:p>
        </p:txBody>
      </p:sp>
      <p:sp>
        <p:nvSpPr>
          <p:cNvPr id="7" name="Rectangle 6">
            <a:extLst>
              <a:ext uri="{FF2B5EF4-FFF2-40B4-BE49-F238E27FC236}">
                <a16:creationId xmlns:a16="http://schemas.microsoft.com/office/drawing/2014/main" id="{915D6A78-B4D6-D94E-B39F-51EB8F157E36}"/>
              </a:ext>
            </a:extLst>
          </p:cNvPr>
          <p:cNvSpPr/>
          <p:nvPr userDrawn="1"/>
        </p:nvSpPr>
        <p:spPr>
          <a:xfrm>
            <a:off x="0" y="5867400"/>
            <a:ext cx="121920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8" name="Content Placeholder 2">
            <a:extLst>
              <a:ext uri="{FF2B5EF4-FFF2-40B4-BE49-F238E27FC236}">
                <a16:creationId xmlns:a16="http://schemas.microsoft.com/office/drawing/2014/main" id="{66615C52-A5DF-9D4F-8DED-B3B4EF4689F0}"/>
              </a:ext>
            </a:extLst>
          </p:cNvPr>
          <p:cNvSpPr>
            <a:spLocks noGrp="1"/>
          </p:cNvSpPr>
          <p:nvPr>
            <p:ph idx="10" hasCustomPrompt="1"/>
          </p:nvPr>
        </p:nvSpPr>
        <p:spPr>
          <a:xfrm>
            <a:off x="1384516" y="4259451"/>
            <a:ext cx="9601200" cy="1118461"/>
          </a:xfrm>
        </p:spPr>
        <p:txBody>
          <a:bodyPr lIns="0" tIns="0" rIns="0" bIns="0">
            <a:noAutofit/>
          </a:bodyPr>
          <a:lstStyle>
            <a:lvl1pPr marL="0" indent="0" algn="ctr">
              <a:spcBef>
                <a:spcPts val="0"/>
              </a:spcBef>
              <a:buFontTx/>
              <a:buNone/>
              <a:defRPr sz="1800">
                <a:solidFill>
                  <a:schemeClr val="bg1"/>
                </a:solidFill>
              </a:defRPr>
            </a:lvl1pPr>
            <a:lvl2pPr marL="457200" indent="0">
              <a:buFontTx/>
              <a:buNone/>
              <a:defRPr sz="2400">
                <a:solidFill>
                  <a:srgbClr val="767679"/>
                </a:solidFill>
              </a:defRPr>
            </a:lvl2pPr>
            <a:lvl3pPr marL="914400" indent="0">
              <a:buFontTx/>
              <a:buNone/>
              <a:defRPr sz="2400">
                <a:solidFill>
                  <a:srgbClr val="767679"/>
                </a:solidFill>
              </a:defRPr>
            </a:lvl3pPr>
            <a:lvl4pPr marL="1371600" indent="0">
              <a:buFontTx/>
              <a:buNone/>
              <a:defRPr sz="2400">
                <a:solidFill>
                  <a:srgbClr val="767679"/>
                </a:solidFill>
              </a:defRPr>
            </a:lvl4pPr>
            <a:lvl5pPr marL="1828800" indent="0">
              <a:buFontTx/>
              <a:buNone/>
              <a:defRPr sz="2400">
                <a:solidFill>
                  <a:srgbClr val="767679"/>
                </a:solidFill>
              </a:defRPr>
            </a:lvl5pPr>
          </a:lstStyle>
          <a:p>
            <a:pPr lvl="0"/>
            <a:r>
              <a:rPr lang="en-US" dirty="0"/>
              <a:t>Edit Master text styles</a:t>
            </a:r>
          </a:p>
        </p:txBody>
      </p:sp>
      <p:pic>
        <p:nvPicPr>
          <p:cNvPr id="10" name="Picture 9" descr="A picture containing meter&#10;&#10;Description automatically generated">
            <a:extLst>
              <a:ext uri="{FF2B5EF4-FFF2-40B4-BE49-F238E27FC236}">
                <a16:creationId xmlns:a16="http://schemas.microsoft.com/office/drawing/2014/main" id="{2620A937-BEBA-E745-BF53-A12E6A7C3137}"/>
              </a:ext>
            </a:extLst>
          </p:cNvPr>
          <p:cNvPicPr>
            <a:picLocks noChangeAspect="1"/>
          </p:cNvPicPr>
          <p:nvPr userDrawn="1"/>
        </p:nvPicPr>
        <p:blipFill>
          <a:blip r:embed="rId2"/>
          <a:stretch>
            <a:fillRect/>
          </a:stretch>
        </p:blipFill>
        <p:spPr>
          <a:xfrm>
            <a:off x="1285706" y="5961625"/>
            <a:ext cx="3444846" cy="794775"/>
          </a:xfrm>
          <a:prstGeom prst="rect">
            <a:avLst/>
          </a:prstGeom>
        </p:spPr>
      </p:pic>
    </p:spTree>
    <p:extLst>
      <p:ext uri="{BB962C8B-B14F-4D97-AF65-F5344CB8AC3E}">
        <p14:creationId xmlns:p14="http://schemas.microsoft.com/office/powerpoint/2010/main" val="36994044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256A8-9B2D-E645-BD09-A9DEFE4F7852}"/>
              </a:ext>
            </a:extLst>
          </p:cNvPr>
          <p:cNvSpPr>
            <a:spLocks noGrp="1"/>
          </p:cNvSpPr>
          <p:nvPr>
            <p:ph type="title"/>
          </p:nvPr>
        </p:nvSpPr>
        <p:spPr>
          <a:xfrm>
            <a:off x="1371600" y="914400"/>
            <a:ext cx="9508435"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822755FF-109E-4748-BAFA-288F222BD1B0}"/>
              </a:ext>
            </a:extLst>
          </p:cNvPr>
          <p:cNvSpPr>
            <a:spLocks noGrp="1"/>
          </p:cNvSpPr>
          <p:nvPr>
            <p:ph type="body" idx="1"/>
          </p:nvPr>
        </p:nvSpPr>
        <p:spPr>
          <a:xfrm>
            <a:off x="1371600" y="2462920"/>
            <a:ext cx="4572000" cy="687456"/>
          </a:xfrm>
        </p:spPr>
        <p:txBody>
          <a:bodyPr anchor="b"/>
          <a:lstStyle>
            <a:lvl1pPr marL="0" indent="0">
              <a:lnSpc>
                <a:spcPct val="100000"/>
              </a:lnSpc>
              <a:spcBef>
                <a:spcPts val="0"/>
              </a:spcBef>
              <a:buNone/>
              <a:defRPr sz="2400" b="1" cap="all" baseline="0">
                <a:solidFill>
                  <a:srgbClr val="1C82B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CE88432-962F-7B49-BE99-375E0569A5D9}"/>
              </a:ext>
            </a:extLst>
          </p:cNvPr>
          <p:cNvSpPr>
            <a:spLocks noGrp="1"/>
          </p:cNvSpPr>
          <p:nvPr>
            <p:ph sz="half" idx="2"/>
          </p:nvPr>
        </p:nvSpPr>
        <p:spPr>
          <a:xfrm>
            <a:off x="1371600" y="3303811"/>
            <a:ext cx="4572000" cy="255581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23F330B7-17A8-9746-9226-AA6D26B498D7}"/>
              </a:ext>
            </a:extLst>
          </p:cNvPr>
          <p:cNvSpPr>
            <a:spLocks noGrp="1"/>
          </p:cNvSpPr>
          <p:nvPr>
            <p:ph type="body" sz="quarter" idx="3"/>
          </p:nvPr>
        </p:nvSpPr>
        <p:spPr>
          <a:xfrm>
            <a:off x="6323014" y="2462920"/>
            <a:ext cx="4572000" cy="687456"/>
          </a:xfrm>
        </p:spPr>
        <p:txBody>
          <a:bodyPr anchor="b"/>
          <a:lstStyle>
            <a:lvl1pPr marL="0" indent="0">
              <a:lnSpc>
                <a:spcPct val="100000"/>
              </a:lnSpc>
              <a:spcBef>
                <a:spcPts val="0"/>
              </a:spcBef>
              <a:buNone/>
              <a:defRPr sz="2400" b="1" cap="all" baseline="0">
                <a:solidFill>
                  <a:srgbClr val="1C82B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3B9FE0AF-FC35-3E48-BF35-F454A64E4972}"/>
              </a:ext>
            </a:extLst>
          </p:cNvPr>
          <p:cNvSpPr>
            <a:spLocks noGrp="1"/>
          </p:cNvSpPr>
          <p:nvPr>
            <p:ph sz="quarter" idx="4"/>
          </p:nvPr>
        </p:nvSpPr>
        <p:spPr>
          <a:xfrm>
            <a:off x="6323014" y="3303811"/>
            <a:ext cx="4572000" cy="25744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a:extLst>
              <a:ext uri="{FF2B5EF4-FFF2-40B4-BE49-F238E27FC236}">
                <a16:creationId xmlns:a16="http://schemas.microsoft.com/office/drawing/2014/main" id="{1E6E33C3-D7DA-EC47-A984-393F7B7D2468}"/>
              </a:ext>
            </a:extLst>
          </p:cNvPr>
          <p:cNvSpPr/>
          <p:nvPr userDrawn="1"/>
        </p:nvSpPr>
        <p:spPr>
          <a:xfrm>
            <a:off x="0" y="5867400"/>
            <a:ext cx="12192000" cy="990600"/>
          </a:xfrm>
          <a:prstGeom prst="rect">
            <a:avLst/>
          </a:prstGeom>
          <a:solidFill>
            <a:srgbClr val="767679">
              <a:alpha val="941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pic>
        <p:nvPicPr>
          <p:cNvPr id="9" name="Picture 8" descr="A picture containing meter&#10;&#10;Description automatically generated">
            <a:extLst>
              <a:ext uri="{FF2B5EF4-FFF2-40B4-BE49-F238E27FC236}">
                <a16:creationId xmlns:a16="http://schemas.microsoft.com/office/drawing/2014/main" id="{3E68687C-5F97-F541-8C72-B688CCE35EFF}"/>
              </a:ext>
            </a:extLst>
          </p:cNvPr>
          <p:cNvPicPr>
            <a:picLocks noChangeAspect="1"/>
          </p:cNvPicPr>
          <p:nvPr userDrawn="1"/>
        </p:nvPicPr>
        <p:blipFill>
          <a:blip r:embed="rId2"/>
          <a:stretch>
            <a:fillRect/>
          </a:stretch>
        </p:blipFill>
        <p:spPr>
          <a:xfrm>
            <a:off x="1285706" y="5961625"/>
            <a:ext cx="3444846" cy="794775"/>
          </a:xfrm>
          <a:prstGeom prst="rect">
            <a:avLst/>
          </a:prstGeom>
        </p:spPr>
      </p:pic>
    </p:spTree>
    <p:extLst>
      <p:ext uri="{BB962C8B-B14F-4D97-AF65-F5344CB8AC3E}">
        <p14:creationId xmlns:p14="http://schemas.microsoft.com/office/powerpoint/2010/main" val="3596415138"/>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C65C695C-CD2B-E447-A36A-E2E5C0B9E334}"/>
              </a:ext>
            </a:extLst>
          </p:cNvPr>
          <p:cNvSpPr>
            <a:spLocks noGrp="1"/>
          </p:cNvSpPr>
          <p:nvPr>
            <p:ph type="pic" sz="quarter" idx="13"/>
          </p:nvPr>
        </p:nvSpPr>
        <p:spPr>
          <a:xfrm>
            <a:off x="0" y="0"/>
            <a:ext cx="12192000" cy="5867400"/>
          </a:xfrm>
          <a:solidFill>
            <a:schemeClr val="bg1">
              <a:lumMod val="85000"/>
            </a:schemeClr>
          </a:solidFill>
        </p:spPr>
        <p:txBody>
          <a:bodyPr/>
          <a:lstStyle>
            <a:lvl1pPr marL="0" indent="0" algn="ctr">
              <a:buFontTx/>
              <a:buNone/>
              <a:defRPr/>
            </a:lvl1pPr>
          </a:lstStyle>
          <a:p>
            <a:endParaRPr lang="en-US"/>
          </a:p>
        </p:txBody>
      </p:sp>
      <p:sp>
        <p:nvSpPr>
          <p:cNvPr id="2" name="Title 1">
            <a:extLst>
              <a:ext uri="{FF2B5EF4-FFF2-40B4-BE49-F238E27FC236}">
                <a16:creationId xmlns:a16="http://schemas.microsoft.com/office/drawing/2014/main" id="{BF94ECF4-2430-204A-AEEC-42DE27F5DB98}"/>
              </a:ext>
            </a:extLst>
          </p:cNvPr>
          <p:cNvSpPr>
            <a:spLocks noGrp="1"/>
          </p:cNvSpPr>
          <p:nvPr>
            <p:ph type="title"/>
          </p:nvPr>
        </p:nvSpPr>
        <p:spPr/>
        <p:txBody>
          <a:bodyPr/>
          <a:lstStyle/>
          <a:p>
            <a:r>
              <a:rPr lang="en-US"/>
              <a:t>Click to edit Master title style</a:t>
            </a:r>
          </a:p>
        </p:txBody>
      </p:sp>
      <p:sp>
        <p:nvSpPr>
          <p:cNvPr id="6" name="Text Placeholder 3">
            <a:extLst>
              <a:ext uri="{FF2B5EF4-FFF2-40B4-BE49-F238E27FC236}">
                <a16:creationId xmlns:a16="http://schemas.microsoft.com/office/drawing/2014/main" id="{208254D2-EC80-984C-889F-56FACDA4C1C2}"/>
              </a:ext>
            </a:extLst>
          </p:cNvPr>
          <p:cNvSpPr>
            <a:spLocks noGrp="1"/>
          </p:cNvSpPr>
          <p:nvPr>
            <p:ph type="body" sz="half" idx="2"/>
          </p:nvPr>
        </p:nvSpPr>
        <p:spPr>
          <a:xfrm>
            <a:off x="1371600" y="2463281"/>
            <a:ext cx="9601199" cy="3089379"/>
          </a:xfrm>
        </p:spPr>
        <p:txBody>
          <a:bodyPr/>
          <a:lstStyle>
            <a:lvl1pPr marL="0" indent="0">
              <a:spcBef>
                <a:spcPts val="0"/>
              </a:spcBef>
              <a:spcAft>
                <a:spcPts val="1200"/>
              </a:spcAft>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Rectangle 7">
            <a:extLst>
              <a:ext uri="{FF2B5EF4-FFF2-40B4-BE49-F238E27FC236}">
                <a16:creationId xmlns:a16="http://schemas.microsoft.com/office/drawing/2014/main" id="{2DC6964A-E84D-C345-BEEB-3A7F53F3E056}"/>
              </a:ext>
            </a:extLst>
          </p:cNvPr>
          <p:cNvSpPr/>
          <p:nvPr userDrawn="1"/>
        </p:nvSpPr>
        <p:spPr>
          <a:xfrm>
            <a:off x="0" y="5867400"/>
            <a:ext cx="121920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pic>
        <p:nvPicPr>
          <p:cNvPr id="10" name="Picture 9" descr="A picture containing meter&#10;&#10;Description automatically generated">
            <a:extLst>
              <a:ext uri="{FF2B5EF4-FFF2-40B4-BE49-F238E27FC236}">
                <a16:creationId xmlns:a16="http://schemas.microsoft.com/office/drawing/2014/main" id="{027760C2-F0E4-9A4C-910F-330F755E7EF1}"/>
              </a:ext>
            </a:extLst>
          </p:cNvPr>
          <p:cNvPicPr>
            <a:picLocks noChangeAspect="1"/>
          </p:cNvPicPr>
          <p:nvPr userDrawn="1"/>
        </p:nvPicPr>
        <p:blipFill>
          <a:blip r:embed="rId2"/>
          <a:stretch>
            <a:fillRect/>
          </a:stretch>
        </p:blipFill>
        <p:spPr>
          <a:xfrm>
            <a:off x="1285706" y="5961625"/>
            <a:ext cx="3444846" cy="794775"/>
          </a:xfrm>
          <a:prstGeom prst="rect">
            <a:avLst/>
          </a:prstGeom>
        </p:spPr>
      </p:pic>
    </p:spTree>
    <p:extLst>
      <p:ext uri="{BB962C8B-B14F-4D97-AF65-F5344CB8AC3E}">
        <p14:creationId xmlns:p14="http://schemas.microsoft.com/office/powerpoint/2010/main" val="1401044556"/>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E0F488-6F2B-A04B-9EA5-35E7599B4DD0}"/>
              </a:ext>
            </a:extLst>
          </p:cNvPr>
          <p:cNvSpPr>
            <a:spLocks noGrp="1"/>
          </p:cNvSpPr>
          <p:nvPr>
            <p:ph type="title"/>
          </p:nvPr>
        </p:nvSpPr>
        <p:spPr>
          <a:xfrm>
            <a:off x="1371600" y="914400"/>
            <a:ext cx="9601200" cy="1325563"/>
          </a:xfrm>
          <a:prstGeom prst="rect">
            <a:avLst/>
          </a:prstGeom>
        </p:spPr>
        <p:txBody>
          <a:bodyPr vert="horz" lIns="0" tIns="0" rIns="0" bIns="0" rtlCol="0" anchor="t" anchorCtr="0">
            <a:noAutofit/>
          </a:bodyPr>
          <a:lstStyle/>
          <a:p>
            <a:r>
              <a:rPr lang="en-US" dirty="0"/>
              <a:t>Click to edit Master title style</a:t>
            </a:r>
          </a:p>
        </p:txBody>
      </p:sp>
      <p:sp>
        <p:nvSpPr>
          <p:cNvPr id="3" name="Text Placeholder 2">
            <a:extLst>
              <a:ext uri="{FF2B5EF4-FFF2-40B4-BE49-F238E27FC236}">
                <a16:creationId xmlns:a16="http://schemas.microsoft.com/office/drawing/2014/main" id="{4E1C8DF7-442A-9E4D-9A91-10A42B459CDF}"/>
              </a:ext>
            </a:extLst>
          </p:cNvPr>
          <p:cNvSpPr>
            <a:spLocks noGrp="1"/>
          </p:cNvSpPr>
          <p:nvPr>
            <p:ph type="body" idx="1"/>
          </p:nvPr>
        </p:nvSpPr>
        <p:spPr>
          <a:xfrm>
            <a:off x="1371600" y="2506662"/>
            <a:ext cx="9601200" cy="3222334"/>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73074782"/>
      </p:ext>
    </p:extLst>
  </p:cSld>
  <p:clrMap bg1="lt1" tx1="dk1" bg2="lt2" tx2="dk2" accent1="accent1" accent2="accent2" accent3="accent3" accent4="accent4" accent5="accent5" accent6="accent6" hlink="hlink" folHlink="folHlink"/>
  <p:sldLayoutIdLst>
    <p:sldLayoutId id="2147483950" r:id="rId1"/>
    <p:sldLayoutId id="2147483939" r:id="rId2"/>
    <p:sldLayoutId id="2147483959" r:id="rId3"/>
    <p:sldLayoutId id="2147483965" r:id="rId4"/>
    <p:sldLayoutId id="2147483966" r:id="rId5"/>
    <p:sldLayoutId id="2147483961" r:id="rId6"/>
    <p:sldLayoutId id="2147483968" r:id="rId7"/>
    <p:sldLayoutId id="2147483952" r:id="rId8"/>
    <p:sldLayoutId id="2147483953" r:id="rId9"/>
    <p:sldLayoutId id="2147483964" r:id="rId10"/>
    <p:sldLayoutId id="2147483970" r:id="rId11"/>
    <p:sldLayoutId id="2147483967" r:id="rId12"/>
    <p:sldLayoutId id="2147483971" r:id="rId13"/>
  </p:sldLayoutIdLst>
  <p:hf sldNum="0" hdr="0" ftr="0" dt="0"/>
  <p:txStyles>
    <p:titleStyle>
      <a:lvl1pPr algn="l" defTabSz="914400" rtl="0" eaLnBrk="1" latinLnBrk="0" hangingPunct="1">
        <a:lnSpc>
          <a:spcPct val="100000"/>
        </a:lnSpc>
        <a:spcBef>
          <a:spcPct val="0"/>
        </a:spcBef>
        <a:buNone/>
        <a:defRPr sz="3600" b="1" i="0" kern="1200" cap="all" baseline="0">
          <a:solidFill>
            <a:srgbClr val="28427C"/>
          </a:solidFill>
          <a:latin typeface="Arial" panose="020B0604020202020204" pitchFamily="34" charset="0"/>
          <a:ea typeface="+mj-ea"/>
          <a:cs typeface="+mj-cs"/>
        </a:defRPr>
      </a:lvl1pPr>
    </p:titleStyle>
    <p:bodyStyle>
      <a:lvl1pPr marL="228600" indent="-228600" algn="l" defTabSz="914400" rtl="0" eaLnBrk="1" latinLnBrk="0" hangingPunct="1">
        <a:lnSpc>
          <a:spcPct val="110000"/>
        </a:lnSpc>
        <a:spcBef>
          <a:spcPts val="1000"/>
        </a:spcBef>
        <a:buClr>
          <a:srgbClr val="1C82B8"/>
        </a:buClr>
        <a:buFont typeface="Arial" panose="020B0604020202020204" pitchFamily="34" charset="0"/>
        <a:buChar char="•"/>
        <a:defRPr sz="2400" b="0" i="0" kern="1200">
          <a:solidFill>
            <a:srgbClr val="767679"/>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10000"/>
        </a:lnSpc>
        <a:spcBef>
          <a:spcPts val="500"/>
        </a:spcBef>
        <a:buClr>
          <a:srgbClr val="1C82B8"/>
        </a:buClr>
        <a:buFont typeface="Arial" panose="020B0604020202020204" pitchFamily="34" charset="0"/>
        <a:buChar char="•"/>
        <a:defRPr sz="2400" b="0" i="0" kern="1200">
          <a:solidFill>
            <a:srgbClr val="767679"/>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10000"/>
        </a:lnSpc>
        <a:spcBef>
          <a:spcPts val="500"/>
        </a:spcBef>
        <a:buClr>
          <a:srgbClr val="1C82B8"/>
        </a:buClr>
        <a:buFont typeface="Arial" panose="020B0604020202020204" pitchFamily="34" charset="0"/>
        <a:buChar char="•"/>
        <a:defRPr sz="2400" b="0" i="0" kern="1200">
          <a:solidFill>
            <a:srgbClr val="767679"/>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10000"/>
        </a:lnSpc>
        <a:spcBef>
          <a:spcPts val="500"/>
        </a:spcBef>
        <a:buClr>
          <a:srgbClr val="1C82B8"/>
        </a:buClr>
        <a:buFont typeface="Arial" panose="020B0604020202020204" pitchFamily="34" charset="0"/>
        <a:buChar char="•"/>
        <a:defRPr sz="2400" b="0" i="0" kern="1200">
          <a:solidFill>
            <a:srgbClr val="767679"/>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10000"/>
        </a:lnSpc>
        <a:spcBef>
          <a:spcPts val="500"/>
        </a:spcBef>
        <a:buClr>
          <a:srgbClr val="1C82B8"/>
        </a:buClr>
        <a:buFont typeface="Arial" panose="020B0604020202020204" pitchFamily="34" charset="0"/>
        <a:buChar char="•"/>
        <a:defRPr sz="2400" b="0" i="0" kern="1200">
          <a:solidFill>
            <a:srgbClr val="767679"/>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hyperlink" Target="https://www.governmentjobs.com/" TargetMode="External"/><Relationship Id="rId2" Type="http://schemas.openxmlformats.org/officeDocument/2006/relationships/hyperlink" Target="https://icma.org/job-center" TargetMode="External"/><Relationship Id="rId1" Type="http://schemas.openxmlformats.org/officeDocument/2006/relationships/slideLayout" Target="../slideLayouts/slideLayout6.xml"/><Relationship Id="rId5" Type="http://schemas.openxmlformats.org/officeDocument/2006/relationships/image" Target="../media/image11.jpeg"/><Relationship Id="rId4" Type="http://schemas.openxmlformats.org/officeDocument/2006/relationships/hyperlink" Target="https://icma.org/documents/veterans-guide-finding-job-local-government"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hyperlink" Target="https://icma.org/vlgmf/host-community-information" TargetMode="External"/><Relationship Id="rId7" Type="http://schemas.openxmlformats.org/officeDocument/2006/relationships/hyperlink" Target="https://www.tcma.org/"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hyperlink" Target="https://www.tml.org/" TargetMode="External"/><Relationship Id="rId5" Type="http://schemas.openxmlformats.org/officeDocument/2006/relationships/hyperlink" Target="https://icma.org/documents/human-resources-recruitment-handbook-hiring-veterans-local-government-positions" TargetMode="External"/><Relationship Id="rId4" Type="http://schemas.openxmlformats.org/officeDocument/2006/relationships/hyperlink" Target="https://icma.org/building-veteran-fellow-work-plan"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10.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F339807-03D1-4A26-8001-6DB6B7CCC887}"/>
              </a:ext>
            </a:extLst>
          </p:cNvPr>
          <p:cNvPicPr>
            <a:picLocks noChangeAspect="1"/>
          </p:cNvPicPr>
          <p:nvPr/>
        </p:nvPicPr>
        <p:blipFill>
          <a:blip r:embed="rId2"/>
          <a:stretch>
            <a:fillRect/>
          </a:stretch>
        </p:blipFill>
        <p:spPr>
          <a:xfrm>
            <a:off x="0" y="0"/>
            <a:ext cx="12192000" cy="5862320"/>
          </a:xfrm>
          <a:prstGeom prst="rect">
            <a:avLst/>
          </a:prstGeom>
        </p:spPr>
      </p:pic>
      <p:pic>
        <p:nvPicPr>
          <p:cNvPr id="2" name="Picture 1">
            <a:extLst>
              <a:ext uri="{FF2B5EF4-FFF2-40B4-BE49-F238E27FC236}">
                <a16:creationId xmlns:a16="http://schemas.microsoft.com/office/drawing/2014/main" id="{B5369BF1-6854-431D-AC9F-84E2C59F5376}"/>
              </a:ext>
            </a:extLst>
          </p:cNvPr>
          <p:cNvPicPr>
            <a:picLocks noChangeAspect="1"/>
          </p:cNvPicPr>
          <p:nvPr/>
        </p:nvPicPr>
        <p:blipFill>
          <a:blip r:embed="rId3"/>
          <a:stretch>
            <a:fillRect/>
          </a:stretch>
        </p:blipFill>
        <p:spPr>
          <a:xfrm>
            <a:off x="929191" y="6044720"/>
            <a:ext cx="3444539" cy="792549"/>
          </a:xfrm>
          <a:prstGeom prst="rect">
            <a:avLst/>
          </a:prstGeom>
        </p:spPr>
      </p:pic>
      <p:sp>
        <p:nvSpPr>
          <p:cNvPr id="8" name="Rectangle 7">
            <a:extLst>
              <a:ext uri="{FF2B5EF4-FFF2-40B4-BE49-F238E27FC236}">
                <a16:creationId xmlns:a16="http://schemas.microsoft.com/office/drawing/2014/main" id="{0B8A90AF-E00C-45EE-99F3-3D2AD2EF372E}"/>
              </a:ext>
            </a:extLst>
          </p:cNvPr>
          <p:cNvSpPr/>
          <p:nvPr/>
        </p:nvSpPr>
        <p:spPr>
          <a:xfrm>
            <a:off x="0" y="20731"/>
            <a:ext cx="12192000" cy="6858000"/>
          </a:xfrm>
          <a:prstGeom prst="rect">
            <a:avLst/>
          </a:prstGeom>
          <a:gradFill flip="none" rotWithShape="1">
            <a:gsLst>
              <a:gs pos="0">
                <a:schemeClr val="accent1">
                  <a:lumMod val="67000"/>
                  <a:alpha val="45000"/>
                </a:schemeClr>
              </a:gs>
              <a:gs pos="47000">
                <a:schemeClr val="accent1">
                  <a:alpha val="70000"/>
                  <a:lumMod val="61000"/>
                </a:schemeClr>
              </a:gs>
              <a:gs pos="99000">
                <a:schemeClr val="accent1">
                  <a:alpha val="32000"/>
                  <a:lumMod val="37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5" name="TextBox 4">
            <a:extLst>
              <a:ext uri="{FF2B5EF4-FFF2-40B4-BE49-F238E27FC236}">
                <a16:creationId xmlns:a16="http://schemas.microsoft.com/office/drawing/2014/main" id="{AE5D80C0-7569-424D-97D2-1D2B3A255187}"/>
              </a:ext>
            </a:extLst>
          </p:cNvPr>
          <p:cNvSpPr txBox="1"/>
          <p:nvPr/>
        </p:nvSpPr>
        <p:spPr>
          <a:xfrm>
            <a:off x="1731645" y="443050"/>
            <a:ext cx="8382000" cy="4154984"/>
          </a:xfrm>
          <a:prstGeom prst="rect">
            <a:avLst/>
          </a:prstGeom>
          <a:noFill/>
        </p:spPr>
        <p:txBody>
          <a:bodyPr wrap="square" rtlCol="0">
            <a:spAutoFit/>
          </a:bodyPr>
          <a:lstStyle/>
          <a:p>
            <a:pPr algn="ctr"/>
            <a:r>
              <a:rPr lang="en-US" sz="4400" b="1" dirty="0">
                <a:solidFill>
                  <a:schemeClr val="bg2"/>
                </a:solidFill>
                <a:latin typeface="Arial" panose="020B0604020202020204" pitchFamily="34" charset="0"/>
                <a:cs typeface="Arial" panose="020B0604020202020204" pitchFamily="34" charset="0"/>
              </a:rPr>
              <a:t>Texas A and M University System Military – Affiliated Student Symposium</a:t>
            </a:r>
          </a:p>
          <a:p>
            <a:pPr algn="ctr"/>
            <a:endParaRPr lang="en-US" sz="4400" b="1" dirty="0">
              <a:solidFill>
                <a:schemeClr val="bg2"/>
              </a:solidFill>
              <a:latin typeface="Arial" panose="020B0604020202020204" pitchFamily="34" charset="0"/>
              <a:cs typeface="Arial" panose="020B0604020202020204" pitchFamily="34" charset="0"/>
            </a:endParaRPr>
          </a:p>
          <a:p>
            <a:pPr algn="ctr"/>
            <a:r>
              <a:rPr lang="en-US" sz="4400" b="1" dirty="0">
                <a:solidFill>
                  <a:schemeClr val="bg2"/>
                </a:solidFill>
                <a:latin typeface="Arial" panose="020B0604020202020204" pitchFamily="34" charset="0"/>
                <a:cs typeface="Arial" panose="020B0604020202020204" pitchFamily="34" charset="0"/>
              </a:rPr>
              <a:t>Local Government- The Career You Have Never Heard Of</a:t>
            </a:r>
          </a:p>
        </p:txBody>
      </p:sp>
    </p:spTree>
    <p:extLst>
      <p:ext uri="{BB962C8B-B14F-4D97-AF65-F5344CB8AC3E}">
        <p14:creationId xmlns:p14="http://schemas.microsoft.com/office/powerpoint/2010/main" val="22300023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5B22E70-3282-4A1E-BF90-DD68F2ECB360}"/>
              </a:ext>
            </a:extLst>
          </p:cNvPr>
          <p:cNvSpPr>
            <a:spLocks noGrp="1"/>
          </p:cNvSpPr>
          <p:nvPr>
            <p:ph type="title"/>
          </p:nvPr>
        </p:nvSpPr>
        <p:spPr>
          <a:xfrm>
            <a:off x="885492" y="281276"/>
            <a:ext cx="10510837" cy="1325563"/>
          </a:xfrm>
        </p:spPr>
        <p:txBody>
          <a:bodyPr/>
          <a:lstStyle/>
          <a:p>
            <a:pPr algn="ctr"/>
            <a:r>
              <a:rPr lang="en-US"/>
              <a:t>Matching positions to veteran Skillsets</a:t>
            </a:r>
          </a:p>
        </p:txBody>
      </p:sp>
      <p:pic>
        <p:nvPicPr>
          <p:cNvPr id="2" name="Picture 2" descr="Table&#10;&#10;Description automatically generated">
            <a:extLst>
              <a:ext uri="{FF2B5EF4-FFF2-40B4-BE49-F238E27FC236}">
                <a16:creationId xmlns:a16="http://schemas.microsoft.com/office/drawing/2014/main" id="{55630FFD-0A7D-051A-6724-0BA5FD32CB8B}"/>
              </a:ext>
            </a:extLst>
          </p:cNvPr>
          <p:cNvPicPr>
            <a:picLocks noChangeAspect="1"/>
          </p:cNvPicPr>
          <p:nvPr/>
        </p:nvPicPr>
        <p:blipFill>
          <a:blip r:embed="rId2"/>
          <a:stretch>
            <a:fillRect/>
          </a:stretch>
        </p:blipFill>
        <p:spPr>
          <a:xfrm>
            <a:off x="721187" y="944057"/>
            <a:ext cx="10958511" cy="4654637"/>
          </a:xfrm>
          <a:prstGeom prst="rect">
            <a:avLst/>
          </a:prstGeom>
        </p:spPr>
      </p:pic>
    </p:spTree>
    <p:extLst>
      <p:ext uri="{BB962C8B-B14F-4D97-AF65-F5344CB8AC3E}">
        <p14:creationId xmlns:p14="http://schemas.microsoft.com/office/powerpoint/2010/main" val="10499029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D3073-4E1D-4025-9151-8A5C35E92E2B}"/>
              </a:ext>
            </a:extLst>
          </p:cNvPr>
          <p:cNvSpPr>
            <a:spLocks noGrp="1"/>
          </p:cNvSpPr>
          <p:nvPr>
            <p:ph type="title"/>
          </p:nvPr>
        </p:nvSpPr>
        <p:spPr>
          <a:xfrm>
            <a:off x="1371600" y="819150"/>
            <a:ext cx="8134350" cy="1325563"/>
          </a:xfrm>
        </p:spPr>
        <p:txBody>
          <a:bodyPr/>
          <a:lstStyle/>
          <a:p>
            <a:r>
              <a:rPr lang="en-US" dirty="0"/>
              <a:t>what positions are available today?</a:t>
            </a:r>
          </a:p>
        </p:txBody>
      </p:sp>
      <p:sp>
        <p:nvSpPr>
          <p:cNvPr id="8" name="Content Placeholder 2">
            <a:extLst>
              <a:ext uri="{FF2B5EF4-FFF2-40B4-BE49-F238E27FC236}">
                <a16:creationId xmlns:a16="http://schemas.microsoft.com/office/drawing/2014/main" id="{9EA4A689-D39B-4B64-B092-33BAB35BBF86}"/>
              </a:ext>
            </a:extLst>
          </p:cNvPr>
          <p:cNvSpPr>
            <a:spLocks noGrp="1"/>
          </p:cNvSpPr>
          <p:nvPr>
            <p:ph idx="1"/>
          </p:nvPr>
        </p:nvSpPr>
        <p:spPr>
          <a:xfrm>
            <a:off x="1371600" y="2052002"/>
            <a:ext cx="7858125" cy="3222334"/>
          </a:xfrm>
        </p:spPr>
        <p:txBody>
          <a:bodyPr/>
          <a:lstStyle/>
          <a:p>
            <a:r>
              <a:rPr lang="en-US" dirty="0"/>
              <a:t>Do a Google Search for your city/county webpage and then search “careers”</a:t>
            </a:r>
          </a:p>
          <a:p>
            <a:r>
              <a:rPr lang="en-US" dirty="0"/>
              <a:t>Use ICMA’s job center </a:t>
            </a:r>
            <a:r>
              <a:rPr lang="en-US" dirty="0">
                <a:hlinkClick r:id="rId2"/>
              </a:rPr>
              <a:t>https://icma.org/job-center</a:t>
            </a:r>
            <a:r>
              <a:rPr lang="en-US" dirty="0"/>
              <a:t> to find job postings</a:t>
            </a:r>
          </a:p>
          <a:p>
            <a:r>
              <a:rPr lang="en-US" dirty="0"/>
              <a:t>Search </a:t>
            </a:r>
            <a:r>
              <a:rPr lang="en-US" dirty="0">
                <a:hlinkClick r:id="rId3"/>
              </a:rPr>
              <a:t>https://www.governmentjobs.com/</a:t>
            </a:r>
            <a:endParaRPr lang="en-US" dirty="0"/>
          </a:p>
          <a:p>
            <a:r>
              <a:rPr lang="en-US" dirty="0"/>
              <a:t>Read the </a:t>
            </a:r>
            <a:r>
              <a:rPr lang="en-US" dirty="0">
                <a:hlinkClick r:id="rId4"/>
              </a:rPr>
              <a:t>Veterans Guide to Finding a Job in Local Government</a:t>
            </a:r>
            <a:endParaRPr lang="en-US" dirty="0"/>
          </a:p>
          <a:p>
            <a:endParaRPr lang="en-US" dirty="0"/>
          </a:p>
          <a:p>
            <a:pPr marL="0" indent="0">
              <a:buNone/>
            </a:pPr>
            <a:endParaRPr lang="en-US" dirty="0"/>
          </a:p>
        </p:txBody>
      </p:sp>
      <p:pic>
        <p:nvPicPr>
          <p:cNvPr id="4" name="Picture 3">
            <a:extLst>
              <a:ext uri="{FF2B5EF4-FFF2-40B4-BE49-F238E27FC236}">
                <a16:creationId xmlns:a16="http://schemas.microsoft.com/office/drawing/2014/main" id="{041C7355-76EC-846D-D920-E1B8E0FDC4EF}"/>
              </a:ext>
            </a:extLst>
          </p:cNvPr>
          <p:cNvPicPr>
            <a:picLocks noChangeAspect="1"/>
          </p:cNvPicPr>
          <p:nvPr/>
        </p:nvPicPr>
        <p:blipFill>
          <a:blip r:embed="rId5"/>
          <a:stretch>
            <a:fillRect/>
          </a:stretch>
        </p:blipFill>
        <p:spPr>
          <a:xfrm>
            <a:off x="9001125" y="213741"/>
            <a:ext cx="3048000" cy="2029968"/>
          </a:xfrm>
          <a:prstGeom prst="rect">
            <a:avLst/>
          </a:prstGeom>
        </p:spPr>
      </p:pic>
    </p:spTree>
    <p:extLst>
      <p:ext uri="{BB962C8B-B14F-4D97-AF65-F5344CB8AC3E}">
        <p14:creationId xmlns:p14="http://schemas.microsoft.com/office/powerpoint/2010/main" val="15069988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79E798-F1BD-4C2C-9A64-629DEE3481CA}"/>
              </a:ext>
            </a:extLst>
          </p:cNvPr>
          <p:cNvSpPr>
            <a:spLocks noGrp="1"/>
          </p:cNvSpPr>
          <p:nvPr>
            <p:ph type="title"/>
          </p:nvPr>
        </p:nvSpPr>
        <p:spPr>
          <a:xfrm>
            <a:off x="466722" y="586855"/>
            <a:ext cx="3201366" cy="3387497"/>
          </a:xfrm>
        </p:spPr>
        <p:txBody>
          <a:bodyPr vert="horz" lIns="91440" tIns="45720" rIns="91440" bIns="45720" rtlCol="0" anchor="b">
            <a:normAutofit/>
          </a:bodyPr>
          <a:lstStyle/>
          <a:p>
            <a:pPr algn="r">
              <a:lnSpc>
                <a:spcPct val="90000"/>
              </a:lnSpc>
            </a:pPr>
            <a:r>
              <a:rPr lang="en-US" sz="3700" kern="1200">
                <a:solidFill>
                  <a:srgbClr val="FFFFFF"/>
                </a:solidFill>
                <a:latin typeface="+mj-lt"/>
                <a:ea typeface="+mj-ea"/>
                <a:cs typeface="+mj-cs"/>
              </a:rPr>
              <a:t>Veterans Local government management fellowship (VLGMF)</a:t>
            </a:r>
          </a:p>
        </p:txBody>
      </p:sp>
      <p:sp>
        <p:nvSpPr>
          <p:cNvPr id="3" name="Content Placeholder 2">
            <a:extLst>
              <a:ext uri="{FF2B5EF4-FFF2-40B4-BE49-F238E27FC236}">
                <a16:creationId xmlns:a16="http://schemas.microsoft.com/office/drawing/2014/main" id="{47C8730C-9B4B-4C69-A387-86CE5C1A2AFC}"/>
              </a:ext>
            </a:extLst>
          </p:cNvPr>
          <p:cNvSpPr>
            <a:spLocks noGrp="1"/>
          </p:cNvSpPr>
          <p:nvPr>
            <p:ph idx="1"/>
          </p:nvPr>
        </p:nvSpPr>
        <p:spPr>
          <a:xfrm>
            <a:off x="4581727" y="649480"/>
            <a:ext cx="3025303" cy="5546047"/>
          </a:xfrm>
        </p:spPr>
        <p:txBody>
          <a:bodyPr vert="horz" lIns="91440" tIns="45720" rIns="91440" bIns="45720" rtlCol="0" anchor="ctr">
            <a:normAutofit/>
          </a:bodyPr>
          <a:lstStyle/>
          <a:p>
            <a:pPr>
              <a:lnSpc>
                <a:spcPct val="90000"/>
              </a:lnSpc>
            </a:pPr>
            <a:r>
              <a:rPr lang="en-US" sz="2000">
                <a:solidFill>
                  <a:schemeClr val="tx1"/>
                </a:solidFill>
                <a:latin typeface="+mn-lt"/>
                <a:cs typeface="+mn-cs"/>
              </a:rPr>
              <a:t>The program </a:t>
            </a:r>
            <a:r>
              <a:rPr lang="en-US" sz="2000" b="1">
                <a:solidFill>
                  <a:schemeClr val="tx1"/>
                </a:solidFill>
                <a:latin typeface="+mn-lt"/>
                <a:cs typeface="+mn-cs"/>
              </a:rPr>
              <a:t>matches transitioning service members with surrounding local government </a:t>
            </a:r>
            <a:r>
              <a:rPr lang="en-US" sz="2000">
                <a:solidFill>
                  <a:schemeClr val="tx1"/>
                </a:solidFill>
                <a:latin typeface="+mn-lt"/>
                <a:cs typeface="+mn-cs"/>
              </a:rPr>
              <a:t>sponsors based on skills, education, experience and the preference of both parties</a:t>
            </a:r>
          </a:p>
          <a:p>
            <a:pPr>
              <a:lnSpc>
                <a:spcPct val="90000"/>
              </a:lnSpc>
            </a:pPr>
            <a:r>
              <a:rPr lang="en-US" sz="2000" b="1">
                <a:solidFill>
                  <a:schemeClr val="tx1"/>
                </a:solidFill>
                <a:latin typeface="+mn-lt"/>
                <a:cs typeface="+mn-cs"/>
              </a:rPr>
              <a:t>12-24 week program </a:t>
            </a:r>
            <a:r>
              <a:rPr lang="en-US" sz="2000">
                <a:solidFill>
                  <a:schemeClr val="tx1"/>
                </a:solidFill>
                <a:latin typeface="+mn-lt"/>
                <a:cs typeface="+mn-cs"/>
              </a:rPr>
              <a:t>designed to provide hands on skills and mentorship to transitioning service members who want to continue to serve in local government</a:t>
            </a:r>
          </a:p>
        </p:txBody>
      </p:sp>
      <p:pic>
        <p:nvPicPr>
          <p:cNvPr id="4" name="Picture 3">
            <a:extLst>
              <a:ext uri="{FF2B5EF4-FFF2-40B4-BE49-F238E27FC236}">
                <a16:creationId xmlns:a16="http://schemas.microsoft.com/office/drawing/2014/main" id="{BAF63DB7-5782-C5EE-7443-A104BBA22F45}"/>
              </a:ext>
            </a:extLst>
          </p:cNvPr>
          <p:cNvPicPr>
            <a:picLocks noChangeAspect="1"/>
          </p:cNvPicPr>
          <p:nvPr/>
        </p:nvPicPr>
        <p:blipFill>
          <a:blip r:embed="rId3"/>
          <a:stretch>
            <a:fillRect/>
          </a:stretch>
        </p:blipFill>
        <p:spPr>
          <a:xfrm>
            <a:off x="8547794" y="313103"/>
            <a:ext cx="2882205" cy="6231793"/>
          </a:xfrm>
          <a:prstGeom prst="rect">
            <a:avLst/>
          </a:prstGeom>
        </p:spPr>
      </p:pic>
    </p:spTree>
    <p:extLst>
      <p:ext uri="{BB962C8B-B14F-4D97-AF65-F5344CB8AC3E}">
        <p14:creationId xmlns:p14="http://schemas.microsoft.com/office/powerpoint/2010/main" val="26713942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D3073-4E1D-4025-9151-8A5C35E92E2B}"/>
              </a:ext>
            </a:extLst>
          </p:cNvPr>
          <p:cNvSpPr>
            <a:spLocks noGrp="1"/>
          </p:cNvSpPr>
          <p:nvPr>
            <p:ph type="title"/>
          </p:nvPr>
        </p:nvSpPr>
        <p:spPr>
          <a:xfrm>
            <a:off x="1371600" y="819150"/>
            <a:ext cx="9601200" cy="1325563"/>
          </a:xfrm>
        </p:spPr>
        <p:txBody>
          <a:bodyPr/>
          <a:lstStyle/>
          <a:p>
            <a:r>
              <a:rPr lang="en-US" dirty="0"/>
              <a:t>Who are </a:t>
            </a:r>
            <a:r>
              <a:rPr lang="en-US" dirty="0" err="1"/>
              <a:t>vlgmf</a:t>
            </a:r>
            <a:r>
              <a:rPr lang="en-US" dirty="0"/>
              <a:t>?</a:t>
            </a:r>
          </a:p>
        </p:txBody>
      </p:sp>
      <p:sp>
        <p:nvSpPr>
          <p:cNvPr id="8" name="Content Placeholder 2">
            <a:extLst>
              <a:ext uri="{FF2B5EF4-FFF2-40B4-BE49-F238E27FC236}">
                <a16:creationId xmlns:a16="http://schemas.microsoft.com/office/drawing/2014/main" id="{9EA4A689-D39B-4B64-B092-33BAB35BBF86}"/>
              </a:ext>
            </a:extLst>
          </p:cNvPr>
          <p:cNvSpPr>
            <a:spLocks noGrp="1"/>
          </p:cNvSpPr>
          <p:nvPr>
            <p:ph idx="1"/>
          </p:nvPr>
        </p:nvSpPr>
        <p:spPr>
          <a:xfrm>
            <a:off x="1209040" y="1844891"/>
            <a:ext cx="9601200" cy="3222334"/>
          </a:xfrm>
        </p:spPr>
        <p:txBody>
          <a:bodyPr/>
          <a:lstStyle/>
          <a:p>
            <a:r>
              <a:rPr lang="en-US" b="1" dirty="0"/>
              <a:t>Primarily</a:t>
            </a:r>
            <a:r>
              <a:rPr lang="en-US" dirty="0"/>
              <a:t> Active Duty within 180 days of transition but Spouses/Retirees/Reserve/National Guard are eligible</a:t>
            </a:r>
          </a:p>
          <a:p>
            <a:r>
              <a:rPr lang="en-US" b="1" dirty="0"/>
              <a:t>Bachelor’s Degree </a:t>
            </a:r>
            <a:r>
              <a:rPr lang="en-US" dirty="0"/>
              <a:t>and three years of leadership experience OR </a:t>
            </a:r>
            <a:r>
              <a:rPr lang="en-US" b="1" dirty="0"/>
              <a:t>Associate’s Degree </a:t>
            </a:r>
            <a:r>
              <a:rPr lang="en-US" dirty="0"/>
              <a:t>with five years of leadership experience OR enrolled in a program which will result in a higher education degree within three years</a:t>
            </a:r>
          </a:p>
          <a:p>
            <a:r>
              <a:rPr lang="en-US" dirty="0"/>
              <a:t>Must have </a:t>
            </a:r>
            <a:r>
              <a:rPr lang="en-US" b="1" dirty="0"/>
              <a:t>strong desire to pursue</a:t>
            </a:r>
            <a:r>
              <a:rPr lang="en-US" dirty="0"/>
              <a:t> </a:t>
            </a:r>
            <a:r>
              <a:rPr lang="en-US" b="1" dirty="0"/>
              <a:t>a career in local government</a:t>
            </a:r>
            <a:endParaRPr lang="en-US" dirty="0"/>
          </a:p>
        </p:txBody>
      </p:sp>
      <p:pic>
        <p:nvPicPr>
          <p:cNvPr id="1026" name="Picture 2" descr="Licking Heights - Team Home Licking Heights Hornets Sports">
            <a:extLst>
              <a:ext uri="{FF2B5EF4-FFF2-40B4-BE49-F238E27FC236}">
                <a16:creationId xmlns:a16="http://schemas.microsoft.com/office/drawing/2014/main" id="{C2CA6A91-3AFE-4FFA-9F1E-F5FE640A87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48875" y="4763"/>
            <a:ext cx="2143125" cy="1728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61249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1F315-4F60-7D43-9CB9-53369265FC0C}"/>
              </a:ext>
            </a:extLst>
          </p:cNvPr>
          <p:cNvSpPr>
            <a:spLocks noGrp="1"/>
          </p:cNvSpPr>
          <p:nvPr>
            <p:ph type="title"/>
          </p:nvPr>
        </p:nvSpPr>
        <p:spPr>
          <a:xfrm>
            <a:off x="1371600" y="914400"/>
            <a:ext cx="11074400" cy="666427"/>
          </a:xfrm>
        </p:spPr>
        <p:txBody>
          <a:bodyPr/>
          <a:lstStyle/>
          <a:p>
            <a:r>
              <a:rPr lang="en-US" sz="3600" dirty="0"/>
              <a:t>resources</a:t>
            </a:r>
          </a:p>
        </p:txBody>
      </p:sp>
      <p:sp>
        <p:nvSpPr>
          <p:cNvPr id="3" name="Content Placeholder 2">
            <a:extLst>
              <a:ext uri="{FF2B5EF4-FFF2-40B4-BE49-F238E27FC236}">
                <a16:creationId xmlns:a16="http://schemas.microsoft.com/office/drawing/2014/main" id="{BC4C848C-56BB-5E4D-9F74-F4CF02733164}"/>
              </a:ext>
            </a:extLst>
          </p:cNvPr>
          <p:cNvSpPr>
            <a:spLocks noGrp="1"/>
          </p:cNvSpPr>
          <p:nvPr>
            <p:ph idx="1"/>
          </p:nvPr>
        </p:nvSpPr>
        <p:spPr>
          <a:xfrm>
            <a:off x="1371600" y="1690875"/>
            <a:ext cx="9601200" cy="4045088"/>
          </a:xfrm>
        </p:spPr>
        <p:txBody>
          <a:bodyPr/>
          <a:lstStyle/>
          <a:p>
            <a:pPr>
              <a:buClr>
                <a:srgbClr val="3F82B2"/>
              </a:buClr>
            </a:pPr>
            <a:r>
              <a:rPr lang="en-US" dirty="0">
                <a:hlinkClick r:id="rId3"/>
              </a:rPr>
              <a:t>https://icma.org/vlgmf/host-community-information</a:t>
            </a:r>
            <a:endParaRPr lang="en-US" dirty="0"/>
          </a:p>
          <a:p>
            <a:pPr>
              <a:buClr>
                <a:srgbClr val="3F82B2"/>
              </a:buClr>
            </a:pPr>
            <a:r>
              <a:rPr lang="en-US" dirty="0">
                <a:hlinkClick r:id="rId4"/>
              </a:rPr>
              <a:t>https://icma.org/building-veteran-fellow-work-plan</a:t>
            </a:r>
            <a:endParaRPr lang="en-US" dirty="0"/>
          </a:p>
          <a:p>
            <a:pPr>
              <a:buClr>
                <a:srgbClr val="3F82B2"/>
              </a:buClr>
            </a:pPr>
            <a:r>
              <a:rPr lang="en-US" dirty="0">
                <a:hlinkClick r:id="rId5"/>
              </a:rPr>
              <a:t>https://icma.org/documents/human-resources-recruitment-handbook-hiring-veterans-local-government-positions</a:t>
            </a:r>
            <a:endParaRPr lang="en-US" dirty="0"/>
          </a:p>
          <a:p>
            <a:pPr>
              <a:buClr>
                <a:srgbClr val="3F82B2"/>
              </a:buClr>
            </a:pPr>
            <a:r>
              <a:rPr lang="en-US" dirty="0">
                <a:hlinkClick r:id="rId6"/>
              </a:rPr>
              <a:t>https://www.tml.org/</a:t>
            </a:r>
            <a:endParaRPr lang="en-US" dirty="0"/>
          </a:p>
          <a:p>
            <a:pPr>
              <a:buClr>
                <a:srgbClr val="3F82B2"/>
              </a:buClr>
            </a:pPr>
            <a:r>
              <a:rPr lang="en-US" dirty="0">
                <a:hlinkClick r:id="rId7"/>
              </a:rPr>
              <a:t>https://www.tcma.org/</a:t>
            </a:r>
            <a:endParaRPr lang="en-US" dirty="0"/>
          </a:p>
          <a:p>
            <a:pPr marL="0" indent="0">
              <a:buClr>
                <a:srgbClr val="3F82B2"/>
              </a:buClr>
              <a:buNone/>
            </a:pPr>
            <a:endParaRPr lang="en-US" dirty="0"/>
          </a:p>
          <a:p>
            <a:pPr>
              <a:buClr>
                <a:srgbClr val="3F82B2"/>
              </a:buClr>
            </a:pPr>
            <a:endParaRPr lang="en-US" dirty="0"/>
          </a:p>
          <a:p>
            <a:pPr marL="0" indent="0">
              <a:buClr>
                <a:srgbClr val="3F82B2"/>
              </a:buClr>
              <a:buNone/>
            </a:pPr>
            <a:endParaRPr lang="en-US" dirty="0"/>
          </a:p>
          <a:p>
            <a:pPr marL="0" indent="0">
              <a:buClr>
                <a:srgbClr val="3F82B2"/>
              </a:buClr>
              <a:buNone/>
            </a:pPr>
            <a:endParaRPr lang="en-US" dirty="0">
              <a:hlinkClick r:id="rId4"/>
            </a:endParaRPr>
          </a:p>
          <a:p>
            <a:pPr lvl="1">
              <a:buClr>
                <a:srgbClr val="3F82B2"/>
              </a:buClr>
            </a:pPr>
            <a:endParaRPr lang="en-US" sz="2800" dirty="0"/>
          </a:p>
          <a:p>
            <a:pPr lvl="1">
              <a:buClr>
                <a:srgbClr val="3F82B2"/>
              </a:buClr>
            </a:pPr>
            <a:endParaRPr lang="en-US" sz="2800" b="1" dirty="0"/>
          </a:p>
          <a:p>
            <a:pPr>
              <a:lnSpc>
                <a:spcPct val="110000"/>
              </a:lnSpc>
              <a:buFont typeface="Wingdings" panose="05000000000000000000" pitchFamily="2" charset="2"/>
              <a:buChar char="§"/>
            </a:pPr>
            <a:endParaRPr lang="en-US" sz="2800" dirty="0">
              <a:solidFill>
                <a:schemeClr val="tx1">
                  <a:lumMod val="50000"/>
                  <a:lumOff val="50000"/>
                </a:schemeClr>
              </a:solidFill>
            </a:endParaRPr>
          </a:p>
          <a:p>
            <a:pPr>
              <a:lnSpc>
                <a:spcPct val="110000"/>
              </a:lnSpc>
            </a:pPr>
            <a:endParaRPr lang="en-US" sz="2800" dirty="0">
              <a:solidFill>
                <a:schemeClr val="tx1">
                  <a:lumMod val="50000"/>
                  <a:lumOff val="50000"/>
                </a:schemeClr>
              </a:solidFill>
            </a:endParaRPr>
          </a:p>
        </p:txBody>
      </p:sp>
    </p:spTree>
    <p:extLst>
      <p:ext uri="{BB962C8B-B14F-4D97-AF65-F5344CB8AC3E}">
        <p14:creationId xmlns:p14="http://schemas.microsoft.com/office/powerpoint/2010/main" val="7996168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C83AB3D5-A96F-594C-7324-A6B5B326EB13}"/>
              </a:ext>
            </a:extLst>
          </p:cNvPr>
          <p:cNvSpPr txBox="1"/>
          <p:nvPr/>
        </p:nvSpPr>
        <p:spPr>
          <a:xfrm>
            <a:off x="1428376" y="325586"/>
            <a:ext cx="9335248" cy="584775"/>
          </a:xfrm>
          <a:prstGeom prst="rect">
            <a:avLst/>
          </a:prstGeom>
          <a:noFill/>
        </p:spPr>
        <p:txBody>
          <a:bodyPr wrap="none" rtlCol="0">
            <a:spAutoFit/>
          </a:bodyPr>
          <a:lstStyle/>
          <a:p>
            <a:r>
              <a:rPr lang="en-US" sz="3200" dirty="0">
                <a:solidFill>
                  <a:schemeClr val="bg1"/>
                </a:solidFill>
              </a:rPr>
              <a:t>How to prepare for a local government career – A Way </a:t>
            </a:r>
          </a:p>
        </p:txBody>
      </p:sp>
      <p:sp>
        <p:nvSpPr>
          <p:cNvPr id="17" name="TextBox 16">
            <a:extLst>
              <a:ext uri="{FF2B5EF4-FFF2-40B4-BE49-F238E27FC236}">
                <a16:creationId xmlns:a16="http://schemas.microsoft.com/office/drawing/2014/main" id="{7FEB6EA8-1671-E91F-D9FB-5E749021B5AC}"/>
              </a:ext>
            </a:extLst>
          </p:cNvPr>
          <p:cNvSpPr txBox="1"/>
          <p:nvPr/>
        </p:nvSpPr>
        <p:spPr>
          <a:xfrm>
            <a:off x="721360" y="1554480"/>
            <a:ext cx="8637429" cy="2031325"/>
          </a:xfrm>
          <a:prstGeom prst="rect">
            <a:avLst/>
          </a:prstGeom>
          <a:noFill/>
        </p:spPr>
        <p:txBody>
          <a:bodyPr wrap="none" rtlCol="0">
            <a:spAutoFit/>
          </a:bodyPr>
          <a:lstStyle/>
          <a:p>
            <a:r>
              <a:rPr lang="en-US" dirty="0">
                <a:solidFill>
                  <a:schemeClr val="bg1"/>
                </a:solidFill>
              </a:rPr>
              <a:t>- Volunteer in your local community – Boards, Events, City Council</a:t>
            </a:r>
          </a:p>
          <a:p>
            <a:endParaRPr lang="en-US" dirty="0">
              <a:solidFill>
                <a:schemeClr val="bg1"/>
              </a:solidFill>
            </a:endParaRPr>
          </a:p>
          <a:p>
            <a:r>
              <a:rPr lang="en-US" dirty="0">
                <a:solidFill>
                  <a:schemeClr val="bg1"/>
                </a:solidFill>
              </a:rPr>
              <a:t>- Join a Professional Organization- Texas Municipal League, Texas City Manager Association</a:t>
            </a:r>
          </a:p>
          <a:p>
            <a:endParaRPr lang="en-US" dirty="0">
              <a:solidFill>
                <a:schemeClr val="bg1"/>
              </a:solidFill>
            </a:endParaRPr>
          </a:p>
          <a:p>
            <a:r>
              <a:rPr lang="en-US" dirty="0">
                <a:solidFill>
                  <a:schemeClr val="bg1"/>
                </a:solidFill>
              </a:rPr>
              <a:t>- Education- Masters in Public Administration, Certificates, Credentials: PMP, SHRM</a:t>
            </a:r>
          </a:p>
          <a:p>
            <a:endParaRPr lang="en-US" dirty="0">
              <a:solidFill>
                <a:schemeClr val="bg1"/>
              </a:solidFill>
            </a:endParaRPr>
          </a:p>
          <a:p>
            <a:r>
              <a:rPr lang="en-US" dirty="0">
                <a:solidFill>
                  <a:schemeClr val="bg1"/>
                </a:solidFill>
              </a:rPr>
              <a:t>-  Veterans Local Government Fellowship (VLGMF)</a:t>
            </a:r>
          </a:p>
        </p:txBody>
      </p:sp>
    </p:spTree>
    <p:extLst>
      <p:ext uri="{BB962C8B-B14F-4D97-AF65-F5344CB8AC3E}">
        <p14:creationId xmlns:p14="http://schemas.microsoft.com/office/powerpoint/2010/main" val="34530801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1F315-4F60-7D43-9CB9-53369265FC0C}"/>
              </a:ext>
            </a:extLst>
          </p:cNvPr>
          <p:cNvSpPr>
            <a:spLocks noGrp="1"/>
          </p:cNvSpPr>
          <p:nvPr>
            <p:ph type="title"/>
          </p:nvPr>
        </p:nvSpPr>
        <p:spPr/>
        <p:txBody>
          <a:bodyPr/>
          <a:lstStyle/>
          <a:p>
            <a:r>
              <a:rPr lang="en-US" sz="4000" dirty="0"/>
              <a:t>What’s next</a:t>
            </a:r>
            <a:br>
              <a:rPr lang="en-US" sz="4000" dirty="0"/>
            </a:br>
            <a:br>
              <a:rPr lang="en-US" sz="4000" dirty="0"/>
            </a:br>
            <a:endParaRPr lang="en-US" sz="4000" dirty="0"/>
          </a:p>
        </p:txBody>
      </p:sp>
      <p:sp>
        <p:nvSpPr>
          <p:cNvPr id="13" name="Picture Placeholder 12">
            <a:extLst>
              <a:ext uri="{FF2B5EF4-FFF2-40B4-BE49-F238E27FC236}">
                <a16:creationId xmlns:a16="http://schemas.microsoft.com/office/drawing/2014/main" id="{B03D2C78-3F2F-84DA-9FF2-45641A239C6F}"/>
              </a:ext>
            </a:extLst>
          </p:cNvPr>
          <p:cNvSpPr>
            <a:spLocks noGrp="1"/>
          </p:cNvSpPr>
          <p:nvPr>
            <p:ph type="pic" idx="1"/>
          </p:nvPr>
        </p:nvSpPr>
        <p:spPr/>
        <p:txBody>
          <a:bodyPr/>
          <a:lstStyle/>
          <a:p>
            <a:endParaRPr lang="en-US"/>
          </a:p>
        </p:txBody>
      </p:sp>
      <p:sp>
        <p:nvSpPr>
          <p:cNvPr id="3" name="Content Placeholder 2">
            <a:extLst>
              <a:ext uri="{FF2B5EF4-FFF2-40B4-BE49-F238E27FC236}">
                <a16:creationId xmlns:a16="http://schemas.microsoft.com/office/drawing/2014/main" id="{BC4C848C-56BB-5E4D-9F74-F4CF02733164}"/>
              </a:ext>
            </a:extLst>
          </p:cNvPr>
          <p:cNvSpPr>
            <a:spLocks noGrp="1"/>
          </p:cNvSpPr>
          <p:nvPr>
            <p:ph type="body" sz="half" idx="2"/>
          </p:nvPr>
        </p:nvSpPr>
        <p:spPr>
          <a:xfrm>
            <a:off x="289125" y="2010810"/>
            <a:ext cx="5573021" cy="3091086"/>
          </a:xfrm>
        </p:spPr>
        <p:txBody>
          <a:bodyPr/>
          <a:lstStyle/>
          <a:p>
            <a:pPr algn="ctr"/>
            <a:r>
              <a:rPr lang="en-US" sz="3200" b="1" dirty="0">
                <a:solidFill>
                  <a:schemeClr val="bg1"/>
                </a:solidFill>
              </a:rPr>
              <a:t>Help spread the word about careers in local government!</a:t>
            </a:r>
          </a:p>
          <a:p>
            <a:pPr algn="ctr"/>
            <a:r>
              <a:rPr lang="en-US" sz="2800" dirty="0">
                <a:solidFill>
                  <a:schemeClr val="bg1"/>
                </a:solidFill>
              </a:rPr>
              <a:t>E-mail: deanhuard@thehillstx.gov</a:t>
            </a:r>
          </a:p>
          <a:p>
            <a:pPr algn="ctr"/>
            <a:r>
              <a:rPr lang="en-US" sz="2800" dirty="0">
                <a:solidFill>
                  <a:schemeClr val="bg1"/>
                </a:solidFill>
              </a:rPr>
              <a:t>Call: 254 314 7180</a:t>
            </a:r>
          </a:p>
        </p:txBody>
      </p:sp>
      <p:pic>
        <p:nvPicPr>
          <p:cNvPr id="6" name="Picture Placeholder 11">
            <a:extLst>
              <a:ext uri="{FF2B5EF4-FFF2-40B4-BE49-F238E27FC236}">
                <a16:creationId xmlns:a16="http://schemas.microsoft.com/office/drawing/2014/main" id="{241B172D-32D2-70C9-CEEB-0A120EFF04BC}"/>
              </a:ext>
            </a:extLst>
          </p:cNvPr>
          <p:cNvPicPr>
            <a:picLocks noChangeAspect="1"/>
          </p:cNvPicPr>
          <p:nvPr/>
        </p:nvPicPr>
        <p:blipFill rotWithShape="1">
          <a:blip r:embed="rId2"/>
          <a:srcRect l="7626" r="7626"/>
          <a:stretch/>
        </p:blipFill>
        <p:spPr>
          <a:xfrm>
            <a:off x="6114106" y="1"/>
            <a:ext cx="6095999" cy="5861050"/>
          </a:xfrm>
          <a:prstGeom prst="rect">
            <a:avLst/>
          </a:prstGeom>
        </p:spPr>
      </p:pic>
      <p:pic>
        <p:nvPicPr>
          <p:cNvPr id="7" name="Picture 6">
            <a:extLst>
              <a:ext uri="{FF2B5EF4-FFF2-40B4-BE49-F238E27FC236}">
                <a16:creationId xmlns:a16="http://schemas.microsoft.com/office/drawing/2014/main" id="{1E3E3A19-6F05-0B90-EC90-B25C012839D9}"/>
              </a:ext>
            </a:extLst>
          </p:cNvPr>
          <p:cNvPicPr>
            <a:picLocks noChangeAspect="1"/>
          </p:cNvPicPr>
          <p:nvPr/>
        </p:nvPicPr>
        <p:blipFill rotWithShape="1">
          <a:blip r:embed="rId3"/>
          <a:srcRect t="17055" r="-3" b="7967"/>
          <a:stretch/>
        </p:blipFill>
        <p:spPr>
          <a:xfrm>
            <a:off x="9219974" y="581091"/>
            <a:ext cx="1206500" cy="1206500"/>
          </a:xfrm>
          <a:prstGeom prst="rect">
            <a:avLst/>
          </a:prstGeom>
        </p:spPr>
      </p:pic>
      <p:pic>
        <p:nvPicPr>
          <p:cNvPr id="8" name="Picture 7">
            <a:extLst>
              <a:ext uri="{FF2B5EF4-FFF2-40B4-BE49-F238E27FC236}">
                <a16:creationId xmlns:a16="http://schemas.microsoft.com/office/drawing/2014/main" id="{08BA9B90-67C5-C4A0-1F9D-1689212E5631}"/>
              </a:ext>
            </a:extLst>
          </p:cNvPr>
          <p:cNvPicPr>
            <a:picLocks noChangeAspect="1"/>
          </p:cNvPicPr>
          <p:nvPr/>
        </p:nvPicPr>
        <p:blipFill>
          <a:blip r:embed="rId4"/>
          <a:stretch>
            <a:fillRect/>
          </a:stretch>
        </p:blipFill>
        <p:spPr>
          <a:xfrm>
            <a:off x="6331110" y="3556353"/>
            <a:ext cx="1725688" cy="2209543"/>
          </a:xfrm>
          <a:prstGeom prst="rect">
            <a:avLst/>
          </a:prstGeom>
        </p:spPr>
      </p:pic>
      <p:pic>
        <p:nvPicPr>
          <p:cNvPr id="9" name="Picture 8">
            <a:extLst>
              <a:ext uri="{FF2B5EF4-FFF2-40B4-BE49-F238E27FC236}">
                <a16:creationId xmlns:a16="http://schemas.microsoft.com/office/drawing/2014/main" id="{A208F980-959A-27D1-9C88-98168FBBFA19}"/>
              </a:ext>
            </a:extLst>
          </p:cNvPr>
          <p:cNvPicPr>
            <a:picLocks noChangeAspect="1"/>
          </p:cNvPicPr>
          <p:nvPr/>
        </p:nvPicPr>
        <p:blipFill rotWithShape="1">
          <a:blip r:embed="rId5"/>
          <a:srcRect l="9238" r="-4" b="-4"/>
          <a:stretch/>
        </p:blipFill>
        <p:spPr>
          <a:xfrm>
            <a:off x="6331110" y="0"/>
            <a:ext cx="2438400" cy="1993900"/>
          </a:xfrm>
          <a:prstGeom prst="rect">
            <a:avLst/>
          </a:prstGeom>
        </p:spPr>
      </p:pic>
      <p:pic>
        <p:nvPicPr>
          <p:cNvPr id="10" name="Picture 9">
            <a:extLst>
              <a:ext uri="{FF2B5EF4-FFF2-40B4-BE49-F238E27FC236}">
                <a16:creationId xmlns:a16="http://schemas.microsoft.com/office/drawing/2014/main" id="{7072BE14-03A0-F7CE-AA5E-9645EF8E4322}"/>
              </a:ext>
            </a:extLst>
          </p:cNvPr>
          <p:cNvPicPr>
            <a:picLocks noChangeAspect="1"/>
          </p:cNvPicPr>
          <p:nvPr/>
        </p:nvPicPr>
        <p:blipFill rotWithShape="1">
          <a:blip r:embed="rId6"/>
          <a:srcRect l="-1" t="-6711" r="-1" b="2311"/>
          <a:stretch/>
        </p:blipFill>
        <p:spPr>
          <a:xfrm>
            <a:off x="9957819" y="3742828"/>
            <a:ext cx="1945056" cy="1779725"/>
          </a:xfrm>
          <a:prstGeom prst="rect">
            <a:avLst/>
          </a:prstGeom>
        </p:spPr>
      </p:pic>
      <p:pic>
        <p:nvPicPr>
          <p:cNvPr id="11" name="Picture 10">
            <a:extLst>
              <a:ext uri="{FF2B5EF4-FFF2-40B4-BE49-F238E27FC236}">
                <a16:creationId xmlns:a16="http://schemas.microsoft.com/office/drawing/2014/main" id="{45DA06F0-3FCD-5626-08EA-C51C91C6786F}"/>
              </a:ext>
            </a:extLst>
          </p:cNvPr>
          <p:cNvPicPr>
            <a:picLocks noChangeAspect="1"/>
          </p:cNvPicPr>
          <p:nvPr/>
        </p:nvPicPr>
        <p:blipFill>
          <a:blip r:embed="rId7"/>
          <a:stretch>
            <a:fillRect/>
          </a:stretch>
        </p:blipFill>
        <p:spPr>
          <a:xfrm>
            <a:off x="8130736" y="1796449"/>
            <a:ext cx="3221969" cy="2028504"/>
          </a:xfrm>
          <a:prstGeom prst="rect">
            <a:avLst/>
          </a:prstGeom>
        </p:spPr>
      </p:pic>
      <p:pic>
        <p:nvPicPr>
          <p:cNvPr id="12" name="Picture 11">
            <a:extLst>
              <a:ext uri="{FF2B5EF4-FFF2-40B4-BE49-F238E27FC236}">
                <a16:creationId xmlns:a16="http://schemas.microsoft.com/office/drawing/2014/main" id="{349C8044-032E-D3FE-DA7A-A14D40EACDDF}"/>
              </a:ext>
            </a:extLst>
          </p:cNvPr>
          <p:cNvPicPr>
            <a:picLocks noChangeAspect="1"/>
          </p:cNvPicPr>
          <p:nvPr/>
        </p:nvPicPr>
        <p:blipFill rotWithShape="1">
          <a:blip r:embed="rId8"/>
          <a:srcRect r="2" b="23725"/>
          <a:stretch/>
        </p:blipFill>
        <p:spPr>
          <a:xfrm>
            <a:off x="10930347" y="188912"/>
            <a:ext cx="1077426" cy="931700"/>
          </a:xfrm>
          <a:prstGeom prst="rect">
            <a:avLst/>
          </a:prstGeom>
        </p:spPr>
      </p:pic>
    </p:spTree>
    <p:extLst>
      <p:ext uri="{BB962C8B-B14F-4D97-AF65-F5344CB8AC3E}">
        <p14:creationId xmlns:p14="http://schemas.microsoft.com/office/powerpoint/2010/main" val="41360832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E96FC9F-FEF6-E045-B847-9D160624B5AA}"/>
              </a:ext>
            </a:extLst>
          </p:cNvPr>
          <p:cNvSpPr>
            <a:spLocks noGrp="1"/>
          </p:cNvSpPr>
          <p:nvPr>
            <p:ph type="title"/>
          </p:nvPr>
        </p:nvSpPr>
        <p:spPr>
          <a:xfrm>
            <a:off x="1483360" y="3123384"/>
            <a:ext cx="11176000" cy="1783994"/>
          </a:xfrm>
        </p:spPr>
        <p:txBody>
          <a:bodyPr/>
          <a:lstStyle/>
          <a:p>
            <a:r>
              <a:rPr lang="en-US" dirty="0" err="1"/>
              <a:t>vetERANS</a:t>
            </a:r>
            <a:r>
              <a:rPr lang="en-US" dirty="0"/>
              <a:t> IN </a:t>
            </a:r>
            <a:r>
              <a:rPr lang="en-US" dirty="0" err="1"/>
              <a:t>LOcAL</a:t>
            </a:r>
            <a:r>
              <a:rPr lang="en-US" dirty="0"/>
              <a:t> GOVERNMENT: </a:t>
            </a:r>
            <a:br>
              <a:rPr lang="en-US" dirty="0"/>
            </a:br>
            <a:r>
              <a:rPr lang="en-US" b="0" dirty="0"/>
              <a:t>                      </a:t>
            </a:r>
            <a:r>
              <a:rPr lang="en-US" dirty="0"/>
              <a:t>STILL SERVING</a:t>
            </a:r>
            <a:br>
              <a:rPr lang="en-US" dirty="0"/>
            </a:br>
            <a:br>
              <a:rPr lang="en-US" dirty="0"/>
            </a:br>
            <a:br>
              <a:rPr lang="en-US" dirty="0"/>
            </a:br>
            <a:r>
              <a:rPr lang="en-US" dirty="0"/>
              <a:t>#Country			and community</a:t>
            </a:r>
          </a:p>
        </p:txBody>
      </p:sp>
      <p:pic>
        <p:nvPicPr>
          <p:cNvPr id="3" name="Picture 2" descr="A picture containing drawing&#10;&#10;Description automatically generated">
            <a:extLst>
              <a:ext uri="{FF2B5EF4-FFF2-40B4-BE49-F238E27FC236}">
                <a16:creationId xmlns:a16="http://schemas.microsoft.com/office/drawing/2014/main" id="{A2C4AAC1-4A40-824E-8E5D-7EF10AA1279E}"/>
              </a:ext>
            </a:extLst>
          </p:cNvPr>
          <p:cNvPicPr>
            <a:picLocks noChangeAspect="1"/>
          </p:cNvPicPr>
          <p:nvPr/>
        </p:nvPicPr>
        <p:blipFill>
          <a:blip r:embed="rId3"/>
          <a:stretch>
            <a:fillRect/>
          </a:stretch>
        </p:blipFill>
        <p:spPr>
          <a:xfrm>
            <a:off x="1854200" y="1427161"/>
            <a:ext cx="6338448" cy="1230313"/>
          </a:xfrm>
          <a:prstGeom prst="rect">
            <a:avLst/>
          </a:prstGeom>
        </p:spPr>
      </p:pic>
      <p:pic>
        <p:nvPicPr>
          <p:cNvPr id="4" name="Picture 3" descr="A building with columns and a sign&#10;&#10;Description automatically generated">
            <a:extLst>
              <a:ext uri="{FF2B5EF4-FFF2-40B4-BE49-F238E27FC236}">
                <a16:creationId xmlns:a16="http://schemas.microsoft.com/office/drawing/2014/main" id="{CC7C8C3B-CA1D-7D2B-048B-93FB85D7A6D0}"/>
              </a:ext>
            </a:extLst>
          </p:cNvPr>
          <p:cNvPicPr>
            <a:picLocks noChangeAspect="1"/>
          </p:cNvPicPr>
          <p:nvPr/>
        </p:nvPicPr>
        <p:blipFill>
          <a:blip r:embed="rId4"/>
          <a:stretch>
            <a:fillRect/>
          </a:stretch>
        </p:blipFill>
        <p:spPr>
          <a:xfrm>
            <a:off x="10042469" y="5020216"/>
            <a:ext cx="1378357" cy="1450721"/>
          </a:xfrm>
          <a:prstGeom prst="rect">
            <a:avLst/>
          </a:prstGeom>
        </p:spPr>
      </p:pic>
      <p:pic>
        <p:nvPicPr>
          <p:cNvPr id="7" name="Picture 6" descr="A flag with stars and stripes&#10;&#10;Description automatically generated">
            <a:extLst>
              <a:ext uri="{FF2B5EF4-FFF2-40B4-BE49-F238E27FC236}">
                <a16:creationId xmlns:a16="http://schemas.microsoft.com/office/drawing/2014/main" id="{3284F018-09F8-D601-AA48-178B2BEB4B06}"/>
              </a:ext>
            </a:extLst>
          </p:cNvPr>
          <p:cNvPicPr>
            <a:picLocks noChangeAspect="1"/>
          </p:cNvPicPr>
          <p:nvPr/>
        </p:nvPicPr>
        <p:blipFill>
          <a:blip r:embed="rId5"/>
          <a:stretch>
            <a:fillRect/>
          </a:stretch>
        </p:blipFill>
        <p:spPr>
          <a:xfrm>
            <a:off x="4086146" y="5296770"/>
            <a:ext cx="1874556" cy="1139053"/>
          </a:xfrm>
          <a:prstGeom prst="rect">
            <a:avLst/>
          </a:prstGeom>
        </p:spPr>
      </p:pic>
    </p:spTree>
    <p:extLst>
      <p:ext uri="{BB962C8B-B14F-4D97-AF65-F5344CB8AC3E}">
        <p14:creationId xmlns:p14="http://schemas.microsoft.com/office/powerpoint/2010/main" val="40951414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1F315-4F60-7D43-9CB9-53369265FC0C}"/>
              </a:ext>
            </a:extLst>
          </p:cNvPr>
          <p:cNvSpPr>
            <a:spLocks noGrp="1"/>
          </p:cNvSpPr>
          <p:nvPr>
            <p:ph type="title"/>
          </p:nvPr>
        </p:nvSpPr>
        <p:spPr>
          <a:xfrm>
            <a:off x="1371600" y="914400"/>
            <a:ext cx="9601200" cy="666427"/>
          </a:xfrm>
        </p:spPr>
        <p:txBody>
          <a:bodyPr/>
          <a:lstStyle/>
          <a:p>
            <a:r>
              <a:rPr lang="en-US" sz="3600" dirty="0"/>
              <a:t>AGENDA</a:t>
            </a:r>
            <a:br>
              <a:rPr lang="en-US" sz="3600" dirty="0"/>
            </a:br>
            <a:br>
              <a:rPr lang="en-US" sz="3600" dirty="0"/>
            </a:br>
            <a:r>
              <a:rPr lang="en-US" sz="3600" dirty="0"/>
              <a:t>- What is “local government”?</a:t>
            </a:r>
            <a:br>
              <a:rPr lang="en-US" sz="3600" dirty="0"/>
            </a:br>
            <a:r>
              <a:rPr lang="en-US" sz="3600" dirty="0"/>
              <a:t>- Program Description</a:t>
            </a:r>
            <a:br>
              <a:rPr lang="en-US" sz="3600" dirty="0"/>
            </a:br>
            <a:r>
              <a:rPr lang="en-US" sz="3600" dirty="0"/>
              <a:t>- Jobs </a:t>
            </a:r>
            <a:br>
              <a:rPr lang="en-US" sz="3600" dirty="0"/>
            </a:br>
            <a:r>
              <a:rPr lang="en-US" sz="3600" dirty="0"/>
              <a:t>- Benefits</a:t>
            </a:r>
            <a:br>
              <a:rPr lang="en-US" sz="3600" dirty="0"/>
            </a:br>
            <a:r>
              <a:rPr lang="en-US" sz="3600" dirty="0"/>
              <a:t>- What’s next</a:t>
            </a:r>
            <a:br>
              <a:rPr lang="en-US" sz="3600" dirty="0"/>
            </a:br>
            <a:endParaRPr lang="en-US" sz="3600" dirty="0"/>
          </a:p>
        </p:txBody>
      </p:sp>
    </p:spTree>
    <p:extLst>
      <p:ext uri="{BB962C8B-B14F-4D97-AF65-F5344CB8AC3E}">
        <p14:creationId xmlns:p14="http://schemas.microsoft.com/office/powerpoint/2010/main" val="33157439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C766C39-2A1B-0F53-BA40-0C0FDF26FF21}"/>
              </a:ext>
            </a:extLst>
          </p:cNvPr>
          <p:cNvSpPr>
            <a:spLocks noGrp="1"/>
          </p:cNvSpPr>
          <p:nvPr>
            <p:ph type="ctrTitle"/>
          </p:nvPr>
        </p:nvSpPr>
        <p:spPr>
          <a:xfrm>
            <a:off x="734326" y="1079500"/>
            <a:ext cx="10670274" cy="3937518"/>
          </a:xfrm>
        </p:spPr>
        <p:txBody>
          <a:bodyPr/>
          <a:lstStyle/>
          <a:p>
            <a:pPr algn="ctr"/>
            <a:r>
              <a:rPr lang="en-US" sz="4400" b="1" dirty="0"/>
              <a:t>More than 200,000 service members return to civilian life every year.</a:t>
            </a:r>
            <a:br>
              <a:rPr lang="en-US" sz="4400" b="1" dirty="0"/>
            </a:br>
            <a:br>
              <a:rPr lang="en-US" sz="4400" b="1" dirty="0"/>
            </a:br>
            <a:r>
              <a:rPr lang="en-US" sz="4400" b="1" dirty="0"/>
              <a:t>Many want to continue a career in service. </a:t>
            </a:r>
            <a:br>
              <a:rPr lang="en-US" sz="4400" b="1" dirty="0"/>
            </a:br>
            <a:endParaRPr lang="en-US" sz="4400" b="1" dirty="0"/>
          </a:p>
        </p:txBody>
      </p:sp>
    </p:spTree>
    <p:extLst>
      <p:ext uri="{BB962C8B-B14F-4D97-AF65-F5344CB8AC3E}">
        <p14:creationId xmlns:p14="http://schemas.microsoft.com/office/powerpoint/2010/main" val="19212079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53500D2-71C3-4F1F-A9B2-51C661F690F8}"/>
              </a:ext>
            </a:extLst>
          </p:cNvPr>
          <p:cNvSpPr>
            <a:spLocks noGrp="1"/>
          </p:cNvSpPr>
          <p:nvPr>
            <p:ph type="title"/>
          </p:nvPr>
        </p:nvSpPr>
        <p:spPr>
          <a:xfrm>
            <a:off x="678837" y="914401"/>
            <a:ext cx="11012557" cy="914400"/>
          </a:xfrm>
        </p:spPr>
        <p:txBody>
          <a:bodyPr/>
          <a:lstStyle/>
          <a:p>
            <a:r>
              <a:rPr lang="en-US" dirty="0"/>
              <a:t>ICMA’s Definition of “local government”</a:t>
            </a:r>
          </a:p>
        </p:txBody>
      </p:sp>
      <p:sp>
        <p:nvSpPr>
          <p:cNvPr id="6" name="Content Placeholder 5">
            <a:extLst>
              <a:ext uri="{FF2B5EF4-FFF2-40B4-BE49-F238E27FC236}">
                <a16:creationId xmlns:a16="http://schemas.microsoft.com/office/drawing/2014/main" id="{DC712C33-AD4C-46A4-AB76-5DD0188CFA3C}"/>
              </a:ext>
            </a:extLst>
          </p:cNvPr>
          <p:cNvSpPr>
            <a:spLocks noGrp="1"/>
          </p:cNvSpPr>
          <p:nvPr>
            <p:ph idx="1"/>
          </p:nvPr>
        </p:nvSpPr>
        <p:spPr/>
        <p:txBody>
          <a:bodyPr/>
          <a:lstStyle/>
          <a:p>
            <a:r>
              <a:rPr lang="en-US" sz="3600" b="1" i="1" dirty="0">
                <a:effectLst/>
                <a:latin typeface="Google Sans Text"/>
              </a:rPr>
              <a:t>A city, town, village, township, borough, or county that has established by legal documents a form of government.</a:t>
            </a:r>
            <a:endParaRPr lang="en-US" sz="3600" i="1" dirty="0"/>
          </a:p>
        </p:txBody>
      </p:sp>
    </p:spTree>
    <p:extLst>
      <p:ext uri="{BB962C8B-B14F-4D97-AF65-F5344CB8AC3E}">
        <p14:creationId xmlns:p14="http://schemas.microsoft.com/office/powerpoint/2010/main" val="42653903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05DF44AF-C782-4A9A-B5AC-02D8940A362B}"/>
              </a:ext>
            </a:extLst>
          </p:cNvPr>
          <p:cNvSpPr txBox="1"/>
          <p:nvPr/>
        </p:nvSpPr>
        <p:spPr>
          <a:xfrm>
            <a:off x="183965" y="168976"/>
            <a:ext cx="3262060" cy="5117427"/>
          </a:xfrm>
          <a:prstGeom prst="rect">
            <a:avLst/>
          </a:prstGeom>
          <a:solidFill>
            <a:srgbClr val="B4C6E7"/>
          </a:solidFill>
          <a:ln w="6096">
            <a:solidFill>
              <a:srgbClr val="000000"/>
            </a:solidFill>
          </a:ln>
        </p:spPr>
        <p:txBody>
          <a:bodyPr vert="horz" wrap="square" lIns="0" tIns="122555" rIns="0" bIns="0" rtlCol="0">
            <a:spAutoFit/>
          </a:bodyPr>
          <a:lstStyle/>
          <a:p>
            <a:pPr marL="965200">
              <a:lnSpc>
                <a:spcPct val="100000"/>
              </a:lnSpc>
              <a:spcBef>
                <a:spcPts val="965"/>
              </a:spcBef>
            </a:pPr>
            <a:r>
              <a:rPr sz="2400" b="1" spc="-5" dirty="0">
                <a:latin typeface="Arial" panose="020B0604020202020204" pitchFamily="34" charset="0"/>
                <a:cs typeface="Arial" panose="020B0604020202020204" pitchFamily="34" charset="0"/>
              </a:rPr>
              <a:t>Counties</a:t>
            </a:r>
            <a:endParaRPr sz="2400" b="1" dirty="0">
              <a:latin typeface="Arial" panose="020B0604020202020204" pitchFamily="34" charset="0"/>
              <a:cs typeface="Arial" panose="020B0604020202020204" pitchFamily="34" charset="0"/>
            </a:endParaRPr>
          </a:p>
          <a:p>
            <a:pPr marL="196850" marR="203835">
              <a:lnSpc>
                <a:spcPct val="100000"/>
              </a:lnSpc>
              <a:spcBef>
                <a:spcPts val="1460"/>
              </a:spcBef>
            </a:pPr>
            <a:r>
              <a:rPr sz="2400" b="1" spc="-5" dirty="0">
                <a:solidFill>
                  <a:srgbClr val="CC00CC"/>
                </a:solidFill>
                <a:latin typeface="Arial" panose="020B0604020202020204" pitchFamily="34" charset="0"/>
                <a:cs typeface="Arial" panose="020B0604020202020204" pitchFamily="34" charset="0"/>
              </a:rPr>
              <a:t>Public Health, </a:t>
            </a:r>
            <a:r>
              <a:rPr sz="2400" b="1" spc="-10" dirty="0">
                <a:solidFill>
                  <a:srgbClr val="CC00CC"/>
                </a:solidFill>
                <a:latin typeface="Arial" panose="020B0604020202020204" pitchFamily="34" charset="0"/>
                <a:cs typeface="Arial" panose="020B0604020202020204" pitchFamily="34" charset="0"/>
              </a:rPr>
              <a:t>Mental </a:t>
            </a:r>
            <a:r>
              <a:rPr sz="2400" b="1" spc="-5" dirty="0">
                <a:solidFill>
                  <a:srgbClr val="CC00CC"/>
                </a:solidFill>
                <a:latin typeface="Arial" panose="020B0604020202020204" pitchFamily="34" charset="0"/>
                <a:cs typeface="Arial" panose="020B0604020202020204" pitchFamily="34" charset="0"/>
              </a:rPr>
              <a:t> Health</a:t>
            </a:r>
            <a:r>
              <a:rPr sz="2400" spc="-5" dirty="0">
                <a:latin typeface="Arial" panose="020B0604020202020204" pitchFamily="34" charset="0"/>
                <a:cs typeface="Arial" panose="020B0604020202020204" pitchFamily="34" charset="0"/>
              </a:rPr>
              <a:t>,</a:t>
            </a:r>
            <a:r>
              <a:rPr sz="2400" spc="-10" dirty="0">
                <a:latin typeface="Arial" panose="020B0604020202020204" pitchFamily="34" charset="0"/>
                <a:cs typeface="Arial" panose="020B0604020202020204" pitchFamily="34" charset="0"/>
              </a:rPr>
              <a:t> </a:t>
            </a:r>
            <a:r>
              <a:rPr sz="2400" b="1" spc="-5" dirty="0">
                <a:solidFill>
                  <a:srgbClr val="CC00CC"/>
                </a:solidFill>
                <a:latin typeface="Arial" panose="020B0604020202020204" pitchFamily="34" charset="0"/>
                <a:cs typeface="Arial" panose="020B0604020202020204" pitchFamily="34" charset="0"/>
              </a:rPr>
              <a:t>Social</a:t>
            </a:r>
            <a:r>
              <a:rPr sz="2400" b="1" dirty="0">
                <a:solidFill>
                  <a:srgbClr val="CC00CC"/>
                </a:solidFill>
                <a:latin typeface="Arial" panose="020B0604020202020204" pitchFamily="34" charset="0"/>
                <a:cs typeface="Arial" panose="020B0604020202020204" pitchFamily="34" charset="0"/>
              </a:rPr>
              <a:t> </a:t>
            </a:r>
            <a:r>
              <a:rPr sz="2400" b="1" spc="-10" dirty="0">
                <a:solidFill>
                  <a:srgbClr val="CC00CC"/>
                </a:solidFill>
                <a:latin typeface="Arial" panose="020B0604020202020204" pitchFamily="34" charset="0"/>
                <a:cs typeface="Arial" panose="020B0604020202020204" pitchFamily="34" charset="0"/>
              </a:rPr>
              <a:t>Services</a:t>
            </a:r>
            <a:r>
              <a:rPr sz="2400" spc="-10" dirty="0">
                <a:latin typeface="Arial" panose="020B0604020202020204" pitchFamily="34" charset="0"/>
                <a:cs typeface="Arial" panose="020B0604020202020204" pitchFamily="34" charset="0"/>
              </a:rPr>
              <a:t>, </a:t>
            </a:r>
            <a:r>
              <a:rPr sz="2400" spc="-5" dirty="0">
                <a:latin typeface="Arial" panose="020B0604020202020204" pitchFamily="34" charset="0"/>
                <a:cs typeface="Arial" panose="020B0604020202020204" pitchFamily="34" charset="0"/>
              </a:rPr>
              <a:t> </a:t>
            </a:r>
            <a:r>
              <a:rPr sz="2400" spc="-10" dirty="0">
                <a:solidFill>
                  <a:srgbClr val="CC00CC"/>
                </a:solidFill>
                <a:latin typeface="Arial" panose="020B0604020202020204" pitchFamily="34" charset="0"/>
                <a:cs typeface="Arial" panose="020B0604020202020204" pitchFamily="34" charset="0"/>
              </a:rPr>
              <a:t>Schools</a:t>
            </a:r>
            <a:r>
              <a:rPr sz="2400" spc="-10" dirty="0">
                <a:latin typeface="Arial" panose="020B0604020202020204" pitchFamily="34" charset="0"/>
                <a:cs typeface="Arial" panose="020B0604020202020204" pitchFamily="34" charset="0"/>
              </a:rPr>
              <a:t>,</a:t>
            </a:r>
            <a:r>
              <a:rPr sz="2400" spc="10" dirty="0">
                <a:latin typeface="Arial" panose="020B0604020202020204" pitchFamily="34" charset="0"/>
                <a:cs typeface="Arial" panose="020B0604020202020204" pitchFamily="34" charset="0"/>
              </a:rPr>
              <a:t> </a:t>
            </a:r>
            <a:r>
              <a:rPr sz="2400" spc="-10" dirty="0">
                <a:latin typeface="Arial" panose="020B0604020202020204" pitchFamily="34" charset="0"/>
                <a:cs typeface="Arial" panose="020B0604020202020204" pitchFamily="34" charset="0"/>
              </a:rPr>
              <a:t>Community </a:t>
            </a:r>
            <a:r>
              <a:rPr sz="2400" spc="-5" dirty="0">
                <a:latin typeface="Arial" panose="020B0604020202020204" pitchFamily="34" charset="0"/>
                <a:cs typeface="Arial" panose="020B0604020202020204" pitchFamily="34" charset="0"/>
              </a:rPr>
              <a:t> Colleges,</a:t>
            </a:r>
            <a:r>
              <a:rPr sz="2400" spc="350" dirty="0">
                <a:latin typeface="Arial" panose="020B0604020202020204" pitchFamily="34" charset="0"/>
                <a:cs typeface="Arial" panose="020B0604020202020204" pitchFamily="34" charset="0"/>
              </a:rPr>
              <a:t> </a:t>
            </a:r>
            <a:r>
              <a:rPr sz="2400" spc="-5" dirty="0">
                <a:latin typeface="Arial" panose="020B0604020202020204" pitchFamily="34" charset="0"/>
                <a:cs typeface="Arial" panose="020B0604020202020204" pitchFamily="34" charset="0"/>
              </a:rPr>
              <a:t>Juvenile </a:t>
            </a:r>
            <a:r>
              <a:rPr sz="2400" dirty="0">
                <a:latin typeface="Arial" panose="020B0604020202020204" pitchFamily="34" charset="0"/>
                <a:cs typeface="Arial" panose="020B0604020202020204" pitchFamily="34" charset="0"/>
              </a:rPr>
              <a:t> </a:t>
            </a:r>
            <a:r>
              <a:rPr sz="2400" spc="-10" dirty="0">
                <a:latin typeface="Arial" panose="020B0604020202020204" pitchFamily="34" charset="0"/>
                <a:cs typeface="Arial" panose="020B0604020202020204" pitchFamily="34" charset="0"/>
              </a:rPr>
              <a:t>Detention,</a:t>
            </a:r>
            <a:r>
              <a:rPr sz="2400" dirty="0">
                <a:latin typeface="Arial" panose="020B0604020202020204" pitchFamily="34" charset="0"/>
                <a:cs typeface="Arial" panose="020B0604020202020204" pitchFamily="34" charset="0"/>
              </a:rPr>
              <a:t> </a:t>
            </a:r>
            <a:r>
              <a:rPr sz="2400" b="1" spc="-10" dirty="0">
                <a:solidFill>
                  <a:srgbClr val="CC00CC"/>
                </a:solidFill>
                <a:latin typeface="Arial" panose="020B0604020202020204" pitchFamily="34" charset="0"/>
                <a:cs typeface="Arial" panose="020B0604020202020204" pitchFamily="34" charset="0"/>
              </a:rPr>
              <a:t>Soil</a:t>
            </a:r>
            <a:r>
              <a:rPr sz="2400" b="1" spc="-5" dirty="0">
                <a:solidFill>
                  <a:srgbClr val="CC00CC"/>
                </a:solidFill>
                <a:latin typeface="Arial" panose="020B0604020202020204" pitchFamily="34" charset="0"/>
                <a:cs typeface="Arial" panose="020B0604020202020204" pitchFamily="34" charset="0"/>
              </a:rPr>
              <a:t> &amp;</a:t>
            </a:r>
            <a:r>
              <a:rPr sz="2400" b="1" spc="-10" dirty="0">
                <a:solidFill>
                  <a:srgbClr val="CC00CC"/>
                </a:solidFill>
                <a:latin typeface="Arial" panose="020B0604020202020204" pitchFamily="34" charset="0"/>
                <a:cs typeface="Arial" panose="020B0604020202020204" pitchFamily="34" charset="0"/>
              </a:rPr>
              <a:t> </a:t>
            </a:r>
            <a:r>
              <a:rPr sz="2400" b="1" spc="-20" dirty="0">
                <a:solidFill>
                  <a:srgbClr val="CC00CC"/>
                </a:solidFill>
                <a:latin typeface="Arial" panose="020B0604020202020204" pitchFamily="34" charset="0"/>
                <a:cs typeface="Arial" panose="020B0604020202020204" pitchFamily="34" charset="0"/>
              </a:rPr>
              <a:t>Water </a:t>
            </a:r>
            <a:r>
              <a:rPr sz="2400" b="1" spc="-15" dirty="0">
                <a:solidFill>
                  <a:srgbClr val="CC00CC"/>
                </a:solidFill>
                <a:latin typeface="Arial" panose="020B0604020202020204" pitchFamily="34" charset="0"/>
                <a:cs typeface="Arial" panose="020B0604020202020204" pitchFamily="34" charset="0"/>
              </a:rPr>
              <a:t> </a:t>
            </a:r>
            <a:r>
              <a:rPr sz="2400" b="1" spc="-10" dirty="0">
                <a:solidFill>
                  <a:srgbClr val="CC00CC"/>
                </a:solidFill>
                <a:latin typeface="Arial" panose="020B0604020202020204" pitchFamily="34" charset="0"/>
                <a:cs typeface="Arial" panose="020B0604020202020204" pitchFamily="34" charset="0"/>
              </a:rPr>
              <a:t>Conservation,</a:t>
            </a:r>
            <a:r>
              <a:rPr sz="2400" b="1" spc="10" dirty="0">
                <a:solidFill>
                  <a:srgbClr val="CC00CC"/>
                </a:solidFill>
                <a:latin typeface="Arial" panose="020B0604020202020204" pitchFamily="34" charset="0"/>
                <a:cs typeface="Arial" panose="020B0604020202020204" pitchFamily="34" charset="0"/>
              </a:rPr>
              <a:t> </a:t>
            </a:r>
            <a:r>
              <a:rPr sz="2400" b="1" spc="-15" dirty="0">
                <a:solidFill>
                  <a:srgbClr val="CC00CC"/>
                </a:solidFill>
                <a:latin typeface="Arial" panose="020B0604020202020204" pitchFamily="34" charset="0"/>
                <a:cs typeface="Arial" panose="020B0604020202020204" pitchFamily="34" charset="0"/>
              </a:rPr>
              <a:t>Forest </a:t>
            </a:r>
            <a:r>
              <a:rPr sz="2400" b="1" spc="-10" dirty="0">
                <a:solidFill>
                  <a:srgbClr val="CC00CC"/>
                </a:solidFill>
                <a:latin typeface="Arial" panose="020B0604020202020204" pitchFamily="34" charset="0"/>
                <a:cs typeface="Arial" panose="020B0604020202020204" pitchFamily="34" charset="0"/>
              </a:rPr>
              <a:t> Protection,</a:t>
            </a:r>
            <a:r>
              <a:rPr sz="2400" b="1" spc="10" dirty="0">
                <a:solidFill>
                  <a:srgbClr val="CC00CC"/>
                </a:solidFill>
                <a:latin typeface="Arial" panose="020B0604020202020204" pitchFamily="34" charset="0"/>
                <a:cs typeface="Arial" panose="020B0604020202020204" pitchFamily="34" charset="0"/>
              </a:rPr>
              <a:t> </a:t>
            </a:r>
            <a:r>
              <a:rPr sz="2400" b="1" spc="-5" dirty="0">
                <a:solidFill>
                  <a:srgbClr val="CC00CC"/>
                </a:solidFill>
                <a:latin typeface="Arial" panose="020B0604020202020204" pitchFamily="34" charset="0"/>
                <a:cs typeface="Arial" panose="020B0604020202020204" pitchFamily="34" charset="0"/>
              </a:rPr>
              <a:t>Medical </a:t>
            </a:r>
            <a:r>
              <a:rPr sz="2400" b="1" dirty="0">
                <a:solidFill>
                  <a:srgbClr val="CC00CC"/>
                </a:solidFill>
                <a:latin typeface="Arial" panose="020B0604020202020204" pitchFamily="34" charset="0"/>
                <a:cs typeface="Arial" panose="020B0604020202020204" pitchFamily="34" charset="0"/>
              </a:rPr>
              <a:t> </a:t>
            </a:r>
            <a:r>
              <a:rPr sz="2400" b="1" spc="-25" dirty="0">
                <a:solidFill>
                  <a:srgbClr val="CC00CC"/>
                </a:solidFill>
                <a:latin typeface="Arial" panose="020B0604020202020204" pitchFamily="34" charset="0"/>
                <a:cs typeface="Arial" panose="020B0604020202020204" pitchFamily="34" charset="0"/>
              </a:rPr>
              <a:t>Examiner</a:t>
            </a:r>
            <a:r>
              <a:rPr sz="2400" spc="-25" dirty="0">
                <a:latin typeface="Arial" panose="020B0604020202020204" pitchFamily="34" charset="0"/>
                <a:cs typeface="Arial" panose="020B0604020202020204" pitchFamily="34" charset="0"/>
              </a:rPr>
              <a:t>,</a:t>
            </a:r>
            <a:r>
              <a:rPr sz="2400" spc="-10" dirty="0">
                <a:latin typeface="Arial" panose="020B0604020202020204" pitchFamily="34" charset="0"/>
                <a:cs typeface="Arial" panose="020B0604020202020204" pitchFamily="34" charset="0"/>
              </a:rPr>
              <a:t> Register </a:t>
            </a:r>
            <a:r>
              <a:rPr sz="2400" spc="-5" dirty="0">
                <a:latin typeface="Arial" panose="020B0604020202020204" pitchFamily="34" charset="0"/>
                <a:cs typeface="Arial" panose="020B0604020202020204" pitchFamily="34" charset="0"/>
              </a:rPr>
              <a:t>of</a:t>
            </a:r>
            <a:r>
              <a:rPr sz="2400" spc="-15" dirty="0">
                <a:latin typeface="Arial" panose="020B0604020202020204" pitchFamily="34" charset="0"/>
                <a:cs typeface="Arial" panose="020B0604020202020204" pitchFamily="34" charset="0"/>
              </a:rPr>
              <a:t> </a:t>
            </a:r>
            <a:r>
              <a:rPr sz="2400" spc="-10" dirty="0">
                <a:latin typeface="Arial" panose="020B0604020202020204" pitchFamily="34" charset="0"/>
                <a:cs typeface="Arial" panose="020B0604020202020204" pitchFamily="34" charset="0"/>
              </a:rPr>
              <a:t>Deeds, </a:t>
            </a:r>
            <a:r>
              <a:rPr sz="2400" spc="-345" dirty="0">
                <a:latin typeface="Arial" panose="020B0604020202020204" pitchFamily="34" charset="0"/>
                <a:cs typeface="Arial" panose="020B0604020202020204" pitchFamily="34" charset="0"/>
              </a:rPr>
              <a:t> </a:t>
            </a:r>
            <a:r>
              <a:rPr sz="2400" spc="-5" dirty="0">
                <a:latin typeface="Arial" panose="020B0604020202020204" pitchFamily="34" charset="0"/>
                <a:cs typeface="Arial" panose="020B0604020202020204" pitchFamily="34" charset="0"/>
              </a:rPr>
              <a:t>Ag Extension, +</a:t>
            </a:r>
            <a:endParaRPr sz="2400" dirty="0">
              <a:latin typeface="Arial" panose="020B0604020202020204" pitchFamily="34" charset="0"/>
              <a:cs typeface="Arial" panose="020B0604020202020204" pitchFamily="34" charset="0"/>
            </a:endParaRPr>
          </a:p>
        </p:txBody>
      </p:sp>
      <p:sp>
        <p:nvSpPr>
          <p:cNvPr id="12" name="object 4">
            <a:extLst>
              <a:ext uri="{FF2B5EF4-FFF2-40B4-BE49-F238E27FC236}">
                <a16:creationId xmlns:a16="http://schemas.microsoft.com/office/drawing/2014/main" id="{B8BF254D-1520-4922-B09D-CCE396A214A6}"/>
              </a:ext>
            </a:extLst>
          </p:cNvPr>
          <p:cNvSpPr txBox="1"/>
          <p:nvPr/>
        </p:nvSpPr>
        <p:spPr>
          <a:xfrm>
            <a:off x="3590684" y="168976"/>
            <a:ext cx="2534146" cy="4008149"/>
          </a:xfrm>
          <a:prstGeom prst="rect">
            <a:avLst/>
          </a:prstGeom>
          <a:solidFill>
            <a:srgbClr val="92D050"/>
          </a:solidFill>
          <a:ln w="6096">
            <a:solidFill>
              <a:srgbClr val="000000"/>
            </a:solidFill>
          </a:ln>
        </p:spPr>
        <p:txBody>
          <a:bodyPr vert="horz" wrap="square" lIns="0" tIns="121285" rIns="0" bIns="0" rtlCol="0">
            <a:spAutoFit/>
          </a:bodyPr>
          <a:lstStyle/>
          <a:p>
            <a:pPr marL="1905" algn="ctr">
              <a:lnSpc>
                <a:spcPct val="100000"/>
              </a:lnSpc>
              <a:spcBef>
                <a:spcPts val="955"/>
              </a:spcBef>
            </a:pPr>
            <a:r>
              <a:rPr sz="2400" b="1" spc="-5">
                <a:latin typeface="Arial" panose="020B0604020202020204" pitchFamily="34" charset="0"/>
                <a:cs typeface="Arial" panose="020B0604020202020204" pitchFamily="34" charset="0"/>
              </a:rPr>
              <a:t>Cities</a:t>
            </a:r>
            <a:endParaRPr sz="2400" b="1">
              <a:latin typeface="Arial" panose="020B0604020202020204" pitchFamily="34" charset="0"/>
              <a:cs typeface="Arial" panose="020B0604020202020204" pitchFamily="34" charset="0"/>
            </a:endParaRPr>
          </a:p>
          <a:p>
            <a:pPr marL="182880" marR="267970">
              <a:lnSpc>
                <a:spcPct val="100000"/>
              </a:lnSpc>
              <a:spcBef>
                <a:spcPts val="1470"/>
              </a:spcBef>
            </a:pPr>
            <a:r>
              <a:rPr sz="2400" b="1" spc="-10">
                <a:solidFill>
                  <a:srgbClr val="CC00CC"/>
                </a:solidFill>
                <a:latin typeface="Arial" panose="020B0604020202020204" pitchFamily="34" charset="0"/>
                <a:cs typeface="Arial" panose="020B0604020202020204" pitchFamily="34" charset="0"/>
              </a:rPr>
              <a:t>Streets,</a:t>
            </a:r>
            <a:r>
              <a:rPr sz="2400" b="1" spc="5">
                <a:solidFill>
                  <a:srgbClr val="CC00CC"/>
                </a:solidFill>
                <a:latin typeface="Arial" panose="020B0604020202020204" pitchFamily="34" charset="0"/>
                <a:cs typeface="Arial" panose="020B0604020202020204" pitchFamily="34" charset="0"/>
              </a:rPr>
              <a:t> </a:t>
            </a:r>
            <a:r>
              <a:rPr sz="2400" b="1" spc="-15">
                <a:solidFill>
                  <a:srgbClr val="CC00CC"/>
                </a:solidFill>
                <a:latin typeface="Arial" panose="020B0604020202020204" pitchFamily="34" charset="0"/>
                <a:cs typeface="Arial" panose="020B0604020202020204" pitchFamily="34" charset="0"/>
              </a:rPr>
              <a:t>Street</a:t>
            </a:r>
            <a:r>
              <a:rPr sz="2400" b="1" spc="15">
                <a:solidFill>
                  <a:srgbClr val="CC00CC"/>
                </a:solidFill>
                <a:latin typeface="Arial" panose="020B0604020202020204" pitchFamily="34" charset="0"/>
                <a:cs typeface="Arial" panose="020B0604020202020204" pitchFamily="34" charset="0"/>
              </a:rPr>
              <a:t> </a:t>
            </a:r>
            <a:r>
              <a:rPr sz="2400" b="1" spc="-5">
                <a:solidFill>
                  <a:srgbClr val="CC00CC"/>
                </a:solidFill>
                <a:latin typeface="Arial" panose="020B0604020202020204" pitchFamily="34" charset="0"/>
                <a:cs typeface="Arial" panose="020B0604020202020204" pitchFamily="34" charset="0"/>
              </a:rPr>
              <a:t>Lighting, </a:t>
            </a:r>
            <a:r>
              <a:rPr sz="2400" b="1" spc="-345">
                <a:solidFill>
                  <a:srgbClr val="CC00CC"/>
                </a:solidFill>
                <a:latin typeface="Arial" panose="020B0604020202020204" pitchFamily="34" charset="0"/>
                <a:cs typeface="Arial" panose="020B0604020202020204" pitchFamily="34" charset="0"/>
              </a:rPr>
              <a:t> </a:t>
            </a:r>
            <a:r>
              <a:rPr sz="2400" b="1" spc="-25">
                <a:solidFill>
                  <a:srgbClr val="CC00CC"/>
                </a:solidFill>
                <a:latin typeface="Arial" panose="020B0604020202020204" pitchFamily="34" charset="0"/>
                <a:cs typeface="Arial" panose="020B0604020202020204" pitchFamily="34" charset="0"/>
              </a:rPr>
              <a:t>Traffic </a:t>
            </a:r>
            <a:r>
              <a:rPr sz="2400" b="1" spc="-5">
                <a:solidFill>
                  <a:srgbClr val="CC00CC"/>
                </a:solidFill>
                <a:latin typeface="Arial" panose="020B0604020202020204" pitchFamily="34" charset="0"/>
                <a:cs typeface="Arial" panose="020B0604020202020204" pitchFamily="34" charset="0"/>
              </a:rPr>
              <a:t>Engineering, </a:t>
            </a:r>
            <a:r>
              <a:rPr sz="2400" b="1">
                <a:solidFill>
                  <a:srgbClr val="CC00CC"/>
                </a:solidFill>
                <a:latin typeface="Arial" panose="020B0604020202020204" pitchFamily="34" charset="0"/>
                <a:cs typeface="Arial" panose="020B0604020202020204" pitchFamily="34" charset="0"/>
              </a:rPr>
              <a:t> </a:t>
            </a:r>
            <a:r>
              <a:rPr sz="2400" b="1" spc="-10">
                <a:solidFill>
                  <a:srgbClr val="CC00CC"/>
                </a:solidFill>
                <a:latin typeface="Arial" panose="020B0604020202020204" pitchFamily="34" charset="0"/>
                <a:cs typeface="Arial" panose="020B0604020202020204" pitchFamily="34" charset="0"/>
              </a:rPr>
              <a:t>Sidewalks,</a:t>
            </a:r>
            <a:r>
              <a:rPr sz="2400" b="1" spc="-15">
                <a:solidFill>
                  <a:srgbClr val="CC00CC"/>
                </a:solidFill>
                <a:latin typeface="Arial" panose="020B0604020202020204" pitchFamily="34" charset="0"/>
                <a:cs typeface="Arial" panose="020B0604020202020204" pitchFamily="34" charset="0"/>
              </a:rPr>
              <a:t> </a:t>
            </a:r>
            <a:r>
              <a:rPr sz="2400" b="1" spc="-10">
                <a:solidFill>
                  <a:srgbClr val="CC00CC"/>
                </a:solidFill>
                <a:latin typeface="Arial" panose="020B0604020202020204" pitchFamily="34" charset="0"/>
                <a:cs typeface="Arial" panose="020B0604020202020204" pitchFamily="34" charset="0"/>
              </a:rPr>
              <a:t>Electric</a:t>
            </a:r>
            <a:r>
              <a:rPr sz="2400" b="1">
                <a:solidFill>
                  <a:srgbClr val="CC00CC"/>
                </a:solidFill>
                <a:latin typeface="Arial" panose="020B0604020202020204" pitchFamily="34" charset="0"/>
                <a:cs typeface="Arial" panose="020B0604020202020204" pitchFamily="34" charset="0"/>
              </a:rPr>
              <a:t> </a:t>
            </a:r>
            <a:r>
              <a:rPr sz="2400" b="1" spc="-5">
                <a:solidFill>
                  <a:srgbClr val="CC00CC"/>
                </a:solidFill>
                <a:latin typeface="Arial" panose="020B0604020202020204" pitchFamily="34" charset="0"/>
                <a:cs typeface="Arial" panose="020B0604020202020204" pitchFamily="34" charset="0"/>
              </a:rPr>
              <a:t>&amp; </a:t>
            </a:r>
            <a:r>
              <a:rPr sz="2400" b="1">
                <a:solidFill>
                  <a:srgbClr val="CC00CC"/>
                </a:solidFill>
                <a:latin typeface="Arial" panose="020B0604020202020204" pitchFamily="34" charset="0"/>
                <a:cs typeface="Arial" panose="020B0604020202020204" pitchFamily="34" charset="0"/>
              </a:rPr>
              <a:t> </a:t>
            </a:r>
            <a:r>
              <a:rPr sz="2400" b="1" spc="-5">
                <a:solidFill>
                  <a:srgbClr val="CC00CC"/>
                </a:solidFill>
                <a:latin typeface="Arial" panose="020B0604020202020204" pitchFamily="34" charset="0"/>
                <a:cs typeface="Arial" panose="020B0604020202020204" pitchFamily="34" charset="0"/>
              </a:rPr>
              <a:t>Gas </a:t>
            </a:r>
            <a:r>
              <a:rPr sz="2400" b="1" spc="-15">
                <a:solidFill>
                  <a:srgbClr val="CC00CC"/>
                </a:solidFill>
                <a:latin typeface="Arial" panose="020B0604020202020204" pitchFamily="34" charset="0"/>
                <a:cs typeface="Arial" panose="020B0604020202020204" pitchFamily="34" charset="0"/>
              </a:rPr>
              <a:t>Systems, </a:t>
            </a:r>
            <a:r>
              <a:rPr sz="2400" b="1" spc="-10">
                <a:solidFill>
                  <a:srgbClr val="CC00CC"/>
                </a:solidFill>
                <a:latin typeface="Arial" panose="020B0604020202020204" pitchFamily="34" charset="0"/>
                <a:cs typeface="Arial" panose="020B0604020202020204" pitchFamily="34" charset="0"/>
              </a:rPr>
              <a:t> Cemeteries,</a:t>
            </a:r>
            <a:r>
              <a:rPr sz="2400" b="1" spc="15">
                <a:solidFill>
                  <a:srgbClr val="CC00CC"/>
                </a:solidFill>
                <a:latin typeface="Arial" panose="020B0604020202020204" pitchFamily="34" charset="0"/>
                <a:cs typeface="Arial" panose="020B0604020202020204" pitchFamily="34" charset="0"/>
              </a:rPr>
              <a:t> </a:t>
            </a:r>
            <a:r>
              <a:rPr sz="2400" b="1" spc="-5">
                <a:solidFill>
                  <a:srgbClr val="CC00CC"/>
                </a:solidFill>
                <a:latin typeface="Arial" panose="020B0604020202020204" pitchFamily="34" charset="0"/>
                <a:cs typeface="Arial" panose="020B0604020202020204" pitchFamily="34" charset="0"/>
              </a:rPr>
              <a:t>Cable</a:t>
            </a:r>
            <a:r>
              <a:rPr sz="2400" b="1" spc="-30">
                <a:solidFill>
                  <a:srgbClr val="CC00CC"/>
                </a:solidFill>
                <a:latin typeface="Arial" panose="020B0604020202020204" pitchFamily="34" charset="0"/>
                <a:cs typeface="Arial" panose="020B0604020202020204" pitchFamily="34" charset="0"/>
              </a:rPr>
              <a:t> </a:t>
            </a:r>
            <a:r>
              <a:rPr sz="2400" b="1" spc="-10">
                <a:solidFill>
                  <a:srgbClr val="CC00CC"/>
                </a:solidFill>
                <a:latin typeface="Arial" panose="020B0604020202020204" pitchFamily="34" charset="0"/>
                <a:cs typeface="Arial" panose="020B0604020202020204" pitchFamily="34" charset="0"/>
              </a:rPr>
              <a:t>TV</a:t>
            </a:r>
            <a:endParaRPr sz="2400" b="1">
              <a:solidFill>
                <a:srgbClr val="CC00CC"/>
              </a:solidFill>
              <a:latin typeface="Arial" panose="020B0604020202020204" pitchFamily="34" charset="0"/>
              <a:cs typeface="Arial" panose="020B0604020202020204" pitchFamily="34" charset="0"/>
            </a:endParaRPr>
          </a:p>
        </p:txBody>
      </p:sp>
      <p:grpSp>
        <p:nvGrpSpPr>
          <p:cNvPr id="13" name="object 5">
            <a:extLst>
              <a:ext uri="{FF2B5EF4-FFF2-40B4-BE49-F238E27FC236}">
                <a16:creationId xmlns:a16="http://schemas.microsoft.com/office/drawing/2014/main" id="{55EA77B6-121F-4070-8733-226DA69B27D0}"/>
              </a:ext>
            </a:extLst>
          </p:cNvPr>
          <p:cNvGrpSpPr/>
          <p:nvPr/>
        </p:nvGrpSpPr>
        <p:grpSpPr>
          <a:xfrm>
            <a:off x="6205698" y="149087"/>
            <a:ext cx="5755182" cy="6637643"/>
            <a:chOff x="6493764" y="720851"/>
            <a:chExt cx="4848225" cy="5640705"/>
          </a:xfrm>
        </p:grpSpPr>
        <p:sp>
          <p:nvSpPr>
            <p:cNvPr id="14" name="object 6">
              <a:extLst>
                <a:ext uri="{FF2B5EF4-FFF2-40B4-BE49-F238E27FC236}">
                  <a16:creationId xmlns:a16="http://schemas.microsoft.com/office/drawing/2014/main" id="{146C032C-30FC-4170-856C-61FDC9B0E9EF}"/>
                </a:ext>
              </a:extLst>
            </p:cNvPr>
            <p:cNvSpPr/>
            <p:nvPr/>
          </p:nvSpPr>
          <p:spPr>
            <a:xfrm>
              <a:off x="6496812" y="723899"/>
              <a:ext cx="4841875" cy="5634355"/>
            </a:xfrm>
            <a:custGeom>
              <a:avLst/>
              <a:gdLst/>
              <a:ahLst/>
              <a:cxnLst/>
              <a:rect l="l" t="t" r="r" b="b"/>
              <a:pathLst>
                <a:path w="4841875" h="5634355">
                  <a:moveTo>
                    <a:pt x="4841747" y="0"/>
                  </a:moveTo>
                  <a:lnTo>
                    <a:pt x="0" y="0"/>
                  </a:lnTo>
                  <a:lnTo>
                    <a:pt x="0" y="5634228"/>
                  </a:lnTo>
                  <a:lnTo>
                    <a:pt x="4841747" y="5634228"/>
                  </a:lnTo>
                  <a:lnTo>
                    <a:pt x="4841747" y="0"/>
                  </a:lnTo>
                  <a:close/>
                </a:path>
              </a:pathLst>
            </a:custGeom>
            <a:solidFill>
              <a:srgbClr val="FFE699"/>
            </a:solidFill>
          </p:spPr>
          <p:txBody>
            <a:bodyPr wrap="square" lIns="0" tIns="0" rIns="0" bIns="0" rtlCol="0"/>
            <a:lstStyle/>
            <a:p>
              <a:endParaRPr/>
            </a:p>
          </p:txBody>
        </p:sp>
        <p:sp>
          <p:nvSpPr>
            <p:cNvPr id="15" name="object 7">
              <a:extLst>
                <a:ext uri="{FF2B5EF4-FFF2-40B4-BE49-F238E27FC236}">
                  <a16:creationId xmlns:a16="http://schemas.microsoft.com/office/drawing/2014/main" id="{FCBBBF86-63F0-42F4-930C-092942971F58}"/>
                </a:ext>
              </a:extLst>
            </p:cNvPr>
            <p:cNvSpPr/>
            <p:nvPr/>
          </p:nvSpPr>
          <p:spPr>
            <a:xfrm>
              <a:off x="6496812" y="723899"/>
              <a:ext cx="4841875" cy="5634355"/>
            </a:xfrm>
            <a:custGeom>
              <a:avLst/>
              <a:gdLst/>
              <a:ahLst/>
              <a:cxnLst/>
              <a:rect l="l" t="t" r="r" b="b"/>
              <a:pathLst>
                <a:path w="4841875" h="5634355">
                  <a:moveTo>
                    <a:pt x="0" y="5634228"/>
                  </a:moveTo>
                  <a:lnTo>
                    <a:pt x="4841747" y="5634228"/>
                  </a:lnTo>
                  <a:lnTo>
                    <a:pt x="4841747" y="0"/>
                  </a:lnTo>
                  <a:lnTo>
                    <a:pt x="0" y="0"/>
                  </a:lnTo>
                  <a:lnTo>
                    <a:pt x="0" y="5634228"/>
                  </a:lnTo>
                  <a:close/>
                </a:path>
              </a:pathLst>
            </a:custGeom>
            <a:ln w="6095">
              <a:solidFill>
                <a:srgbClr val="000000"/>
              </a:solidFill>
            </a:ln>
          </p:spPr>
          <p:txBody>
            <a:bodyPr wrap="square" lIns="0" tIns="0" rIns="0" bIns="0" rtlCol="0"/>
            <a:lstStyle/>
            <a:p>
              <a:endParaRPr/>
            </a:p>
          </p:txBody>
        </p:sp>
      </p:grpSp>
      <p:sp>
        <p:nvSpPr>
          <p:cNvPr id="16" name="object 9">
            <a:extLst>
              <a:ext uri="{FF2B5EF4-FFF2-40B4-BE49-F238E27FC236}">
                <a16:creationId xmlns:a16="http://schemas.microsoft.com/office/drawing/2014/main" id="{D11E1A8F-6BBE-42D3-A81E-FC79B902AB3C}"/>
              </a:ext>
            </a:extLst>
          </p:cNvPr>
          <p:cNvSpPr txBox="1"/>
          <p:nvPr/>
        </p:nvSpPr>
        <p:spPr>
          <a:xfrm>
            <a:off x="6316644" y="217189"/>
            <a:ext cx="5691391" cy="6501139"/>
          </a:xfrm>
          <a:prstGeom prst="rect">
            <a:avLst/>
          </a:prstGeom>
        </p:spPr>
        <p:txBody>
          <a:bodyPr vert="horz" wrap="square" lIns="0" tIns="12065" rIns="0" bIns="0" rtlCol="0">
            <a:spAutoFit/>
          </a:bodyPr>
          <a:lstStyle/>
          <a:p>
            <a:pPr marL="12700" marR="48260" algn="ctr">
              <a:lnSpc>
                <a:spcPct val="100000"/>
              </a:lnSpc>
              <a:spcBef>
                <a:spcPts val="95"/>
              </a:spcBef>
            </a:pPr>
            <a:r>
              <a:rPr lang="en-US" sz="2000" b="1" spc="-5" dirty="0">
                <a:latin typeface="Arial" panose="020B0604020202020204" pitchFamily="34" charset="0"/>
                <a:cs typeface="Arial" panose="020B0604020202020204" pitchFamily="34" charset="0"/>
              </a:rPr>
              <a:t>City or County</a:t>
            </a:r>
          </a:p>
          <a:p>
            <a:pPr marL="12700" marR="48260" algn="ctr">
              <a:lnSpc>
                <a:spcPct val="100000"/>
              </a:lnSpc>
              <a:spcBef>
                <a:spcPts val="95"/>
              </a:spcBef>
            </a:pPr>
            <a:endParaRPr lang="en-US" sz="2000" b="1" spc="-5" dirty="0">
              <a:latin typeface="Arial" panose="020B0604020202020204" pitchFamily="34" charset="0"/>
              <a:cs typeface="Arial" panose="020B0604020202020204" pitchFamily="34" charset="0"/>
            </a:endParaRPr>
          </a:p>
          <a:p>
            <a:pPr marL="12700" marR="48260">
              <a:lnSpc>
                <a:spcPct val="100000"/>
              </a:lnSpc>
              <a:spcBef>
                <a:spcPts val="95"/>
              </a:spcBef>
            </a:pPr>
            <a:r>
              <a:rPr sz="1900" spc="-5" dirty="0">
                <a:latin typeface="Arial" panose="020B0604020202020204" pitchFamily="34" charset="0"/>
                <a:cs typeface="Arial" panose="020B0604020202020204" pitchFamily="34" charset="0"/>
              </a:rPr>
              <a:t>Aging</a:t>
            </a:r>
            <a:r>
              <a:rPr sz="1900" spc="-25" dirty="0">
                <a:latin typeface="Arial" panose="020B0604020202020204" pitchFamily="34" charset="0"/>
                <a:cs typeface="Arial" panose="020B0604020202020204" pitchFamily="34" charset="0"/>
              </a:rPr>
              <a:t> </a:t>
            </a:r>
            <a:r>
              <a:rPr sz="1900" spc="-15" dirty="0">
                <a:latin typeface="Arial" panose="020B0604020202020204" pitchFamily="34" charset="0"/>
                <a:cs typeface="Arial" panose="020B0604020202020204" pitchFamily="34" charset="0"/>
              </a:rPr>
              <a:t>Programs,</a:t>
            </a:r>
            <a:r>
              <a:rPr sz="1900" spc="35" dirty="0">
                <a:latin typeface="Arial" panose="020B0604020202020204" pitchFamily="34" charset="0"/>
                <a:cs typeface="Arial" panose="020B0604020202020204" pitchFamily="34" charset="0"/>
              </a:rPr>
              <a:t> </a:t>
            </a:r>
            <a:r>
              <a:rPr sz="1900" b="1" spc="-5" dirty="0">
                <a:solidFill>
                  <a:srgbClr val="CC00CC"/>
                </a:solidFill>
                <a:latin typeface="Arial" panose="020B0604020202020204" pitchFamily="34" charset="0"/>
                <a:cs typeface="Arial" panose="020B0604020202020204" pitchFamily="34" charset="0"/>
              </a:rPr>
              <a:t>Air </a:t>
            </a:r>
            <a:r>
              <a:rPr sz="1900" b="1" spc="-10" dirty="0">
                <a:solidFill>
                  <a:srgbClr val="CC00CC"/>
                </a:solidFill>
                <a:latin typeface="Arial" panose="020B0604020202020204" pitchFamily="34" charset="0"/>
                <a:cs typeface="Arial" panose="020B0604020202020204" pitchFamily="34" charset="0"/>
              </a:rPr>
              <a:t>Pollution Control,</a:t>
            </a:r>
            <a:r>
              <a:rPr sz="1900" b="1" spc="10" dirty="0">
                <a:solidFill>
                  <a:srgbClr val="CC00CC"/>
                </a:solidFill>
                <a:latin typeface="Arial" panose="020B0604020202020204" pitchFamily="34" charset="0"/>
                <a:cs typeface="Arial" panose="020B0604020202020204" pitchFamily="34" charset="0"/>
              </a:rPr>
              <a:t> </a:t>
            </a:r>
            <a:r>
              <a:rPr sz="1900" b="1" spc="-10" dirty="0">
                <a:solidFill>
                  <a:srgbClr val="CC00CC"/>
                </a:solidFill>
                <a:latin typeface="Arial" panose="020B0604020202020204" pitchFamily="34" charset="0"/>
                <a:cs typeface="Arial" panose="020B0604020202020204" pitchFamily="34" charset="0"/>
              </a:rPr>
              <a:t>Airports, </a:t>
            </a:r>
            <a:r>
              <a:rPr sz="1900" b="1" spc="-5" dirty="0">
                <a:solidFill>
                  <a:srgbClr val="CC00CC"/>
                </a:solidFill>
                <a:latin typeface="Arial" panose="020B0604020202020204" pitchFamily="34" charset="0"/>
                <a:cs typeface="Arial" panose="020B0604020202020204" pitchFamily="34" charset="0"/>
              </a:rPr>
              <a:t> Alcoholic </a:t>
            </a:r>
            <a:r>
              <a:rPr sz="1900" b="1" spc="-10" dirty="0">
                <a:solidFill>
                  <a:srgbClr val="CC00CC"/>
                </a:solidFill>
                <a:latin typeface="Arial" panose="020B0604020202020204" pitchFamily="34" charset="0"/>
                <a:cs typeface="Arial" panose="020B0604020202020204" pitchFamily="34" charset="0"/>
              </a:rPr>
              <a:t>Rehabilitation,</a:t>
            </a:r>
            <a:r>
              <a:rPr sz="1900" b="1" spc="-5" dirty="0">
                <a:solidFill>
                  <a:srgbClr val="CC00CC"/>
                </a:solidFill>
                <a:latin typeface="Arial" panose="020B0604020202020204" pitchFamily="34" charset="0"/>
                <a:cs typeface="Arial" panose="020B0604020202020204" pitchFamily="34" charset="0"/>
              </a:rPr>
              <a:t> Ambulance </a:t>
            </a:r>
            <a:r>
              <a:rPr sz="1900" b="1" spc="-10" dirty="0">
                <a:solidFill>
                  <a:srgbClr val="CC00CC"/>
                </a:solidFill>
                <a:latin typeface="Arial" panose="020B0604020202020204" pitchFamily="34" charset="0"/>
                <a:cs typeface="Arial" panose="020B0604020202020204" pitchFamily="34" charset="0"/>
              </a:rPr>
              <a:t>Services, </a:t>
            </a:r>
            <a:r>
              <a:rPr sz="1900" b="1" spc="-5" dirty="0">
                <a:solidFill>
                  <a:srgbClr val="CC00CC"/>
                </a:solidFill>
                <a:latin typeface="Arial" panose="020B0604020202020204" pitchFamily="34" charset="0"/>
                <a:cs typeface="Arial" panose="020B0604020202020204" pitchFamily="34" charset="0"/>
              </a:rPr>
              <a:t> Animal</a:t>
            </a:r>
            <a:r>
              <a:rPr sz="1900" b="1" spc="-25" dirty="0">
                <a:solidFill>
                  <a:srgbClr val="CC00CC"/>
                </a:solidFill>
                <a:latin typeface="Arial" panose="020B0604020202020204" pitchFamily="34" charset="0"/>
                <a:cs typeface="Arial" panose="020B0604020202020204" pitchFamily="34" charset="0"/>
              </a:rPr>
              <a:t> </a:t>
            </a:r>
            <a:r>
              <a:rPr sz="1900" b="1" spc="-10" dirty="0">
                <a:solidFill>
                  <a:srgbClr val="CC00CC"/>
                </a:solidFill>
                <a:latin typeface="Arial" panose="020B0604020202020204" pitchFamily="34" charset="0"/>
                <a:cs typeface="Arial" panose="020B0604020202020204" pitchFamily="34" charset="0"/>
              </a:rPr>
              <a:t>Shelters,</a:t>
            </a:r>
            <a:r>
              <a:rPr sz="1900" b="1" spc="15" dirty="0">
                <a:solidFill>
                  <a:srgbClr val="CC00CC"/>
                </a:solidFill>
                <a:latin typeface="Arial" panose="020B0604020202020204" pitchFamily="34" charset="0"/>
                <a:cs typeface="Arial" panose="020B0604020202020204" pitchFamily="34" charset="0"/>
              </a:rPr>
              <a:t> </a:t>
            </a:r>
            <a:r>
              <a:rPr sz="1900" b="1" spc="-5" dirty="0">
                <a:solidFill>
                  <a:srgbClr val="CC00CC"/>
                </a:solidFill>
                <a:latin typeface="Arial" panose="020B0604020202020204" pitchFamily="34" charset="0"/>
                <a:cs typeface="Arial" panose="020B0604020202020204" pitchFamily="34" charset="0"/>
              </a:rPr>
              <a:t>Armories,</a:t>
            </a:r>
            <a:r>
              <a:rPr sz="1900" spc="20" dirty="0">
                <a:latin typeface="Arial" panose="020B0604020202020204" pitchFamily="34" charset="0"/>
                <a:cs typeface="Arial" panose="020B0604020202020204" pitchFamily="34" charset="0"/>
              </a:rPr>
              <a:t> </a:t>
            </a:r>
            <a:r>
              <a:rPr sz="1900" spc="-5" dirty="0">
                <a:latin typeface="Arial" panose="020B0604020202020204" pitchFamily="34" charset="0"/>
                <a:cs typeface="Arial" panose="020B0604020202020204" pitchFamily="34" charset="0"/>
              </a:rPr>
              <a:t>Art</a:t>
            </a:r>
            <a:r>
              <a:rPr sz="1900" spc="10" dirty="0">
                <a:latin typeface="Arial" panose="020B0604020202020204" pitchFamily="34" charset="0"/>
                <a:cs typeface="Arial" panose="020B0604020202020204" pitchFamily="34" charset="0"/>
              </a:rPr>
              <a:t> </a:t>
            </a:r>
            <a:r>
              <a:rPr sz="1900" spc="-5" dirty="0">
                <a:latin typeface="Arial" panose="020B0604020202020204" pitchFamily="34" charset="0"/>
                <a:cs typeface="Arial" panose="020B0604020202020204" pitchFamily="34" charset="0"/>
              </a:rPr>
              <a:t>Galleries</a:t>
            </a:r>
            <a:r>
              <a:rPr sz="1900" dirty="0">
                <a:latin typeface="Arial" panose="020B0604020202020204" pitchFamily="34" charset="0"/>
                <a:cs typeface="Arial" panose="020B0604020202020204" pitchFamily="34" charset="0"/>
              </a:rPr>
              <a:t> </a:t>
            </a:r>
            <a:r>
              <a:rPr sz="1900" spc="-5" dirty="0">
                <a:latin typeface="Arial" panose="020B0604020202020204" pitchFamily="34" charset="0"/>
                <a:cs typeface="Arial" panose="020B0604020202020204" pitchFamily="34" charset="0"/>
              </a:rPr>
              <a:t>&amp; </a:t>
            </a:r>
            <a:r>
              <a:rPr sz="1900" dirty="0">
                <a:latin typeface="Arial" panose="020B0604020202020204" pitchFamily="34" charset="0"/>
                <a:cs typeface="Arial" panose="020B0604020202020204" pitchFamily="34" charset="0"/>
              </a:rPr>
              <a:t> </a:t>
            </a:r>
            <a:r>
              <a:rPr sz="1900" b="1" spc="-10" dirty="0">
                <a:solidFill>
                  <a:srgbClr val="CC00CC"/>
                </a:solidFill>
                <a:latin typeface="Arial" panose="020B0604020202020204" pitchFamily="34" charset="0"/>
                <a:cs typeface="Arial" panose="020B0604020202020204" pitchFamily="34" charset="0"/>
              </a:rPr>
              <a:t>Museums, </a:t>
            </a:r>
            <a:r>
              <a:rPr sz="1900" b="1" spc="-5" dirty="0">
                <a:solidFill>
                  <a:srgbClr val="CC00CC"/>
                </a:solidFill>
                <a:latin typeface="Arial" panose="020B0604020202020204" pitchFamily="34" charset="0"/>
                <a:cs typeface="Arial" panose="020B0604020202020204" pitchFamily="34" charset="0"/>
              </a:rPr>
              <a:t>Auditoriums </a:t>
            </a:r>
            <a:r>
              <a:rPr sz="1900" spc="-5" dirty="0">
                <a:latin typeface="Arial" panose="020B0604020202020204" pitchFamily="34" charset="0"/>
                <a:cs typeface="Arial" panose="020B0604020202020204" pitchFamily="34" charset="0"/>
              </a:rPr>
              <a:t>&amp; Coliseums, </a:t>
            </a:r>
            <a:r>
              <a:rPr sz="1900" b="1" spc="-5" dirty="0">
                <a:solidFill>
                  <a:srgbClr val="CC00CC"/>
                </a:solidFill>
                <a:latin typeface="Arial" panose="020B0604020202020204" pitchFamily="34" charset="0"/>
                <a:cs typeface="Arial" panose="020B0604020202020204" pitchFamily="34" charset="0"/>
              </a:rPr>
              <a:t>Beach </a:t>
            </a:r>
            <a:r>
              <a:rPr sz="1900" b="1" dirty="0">
                <a:solidFill>
                  <a:srgbClr val="CC00CC"/>
                </a:solidFill>
                <a:latin typeface="Arial" panose="020B0604020202020204" pitchFamily="34" charset="0"/>
                <a:cs typeface="Arial" panose="020B0604020202020204" pitchFamily="34" charset="0"/>
              </a:rPr>
              <a:t> </a:t>
            </a:r>
            <a:r>
              <a:rPr sz="1900" b="1" spc="-10" dirty="0">
                <a:solidFill>
                  <a:srgbClr val="CC00CC"/>
                </a:solidFill>
                <a:latin typeface="Arial" panose="020B0604020202020204" pitchFamily="34" charset="0"/>
                <a:cs typeface="Arial" panose="020B0604020202020204" pitchFamily="34" charset="0"/>
              </a:rPr>
              <a:t>Erosion</a:t>
            </a:r>
            <a:r>
              <a:rPr sz="1900" b="1" spc="10" dirty="0">
                <a:solidFill>
                  <a:srgbClr val="CC00CC"/>
                </a:solidFill>
                <a:latin typeface="Arial" panose="020B0604020202020204" pitchFamily="34" charset="0"/>
                <a:cs typeface="Arial" panose="020B0604020202020204" pitchFamily="34" charset="0"/>
              </a:rPr>
              <a:t> </a:t>
            </a:r>
            <a:r>
              <a:rPr sz="1900" b="1" spc="-10" dirty="0">
                <a:solidFill>
                  <a:srgbClr val="CC00CC"/>
                </a:solidFill>
                <a:latin typeface="Arial" panose="020B0604020202020204" pitchFamily="34" charset="0"/>
                <a:cs typeface="Arial" panose="020B0604020202020204" pitchFamily="34" charset="0"/>
              </a:rPr>
              <a:t>Control/Hurricane</a:t>
            </a:r>
            <a:r>
              <a:rPr sz="1900" b="1" spc="25" dirty="0">
                <a:solidFill>
                  <a:srgbClr val="CC00CC"/>
                </a:solidFill>
                <a:latin typeface="Arial" panose="020B0604020202020204" pitchFamily="34" charset="0"/>
                <a:cs typeface="Arial" panose="020B0604020202020204" pitchFamily="34" charset="0"/>
              </a:rPr>
              <a:t> </a:t>
            </a:r>
            <a:r>
              <a:rPr sz="1900" b="1" spc="-10" dirty="0">
                <a:solidFill>
                  <a:srgbClr val="CC00CC"/>
                </a:solidFill>
                <a:latin typeface="Arial" panose="020B0604020202020204" pitchFamily="34" charset="0"/>
                <a:cs typeface="Arial" panose="020B0604020202020204" pitchFamily="34" charset="0"/>
              </a:rPr>
              <a:t>Prep,</a:t>
            </a:r>
            <a:r>
              <a:rPr sz="1900" b="1" dirty="0">
                <a:solidFill>
                  <a:srgbClr val="CC00CC"/>
                </a:solidFill>
                <a:latin typeface="Arial" panose="020B0604020202020204" pitchFamily="34" charset="0"/>
                <a:cs typeface="Arial" panose="020B0604020202020204" pitchFamily="34" charset="0"/>
              </a:rPr>
              <a:t> </a:t>
            </a:r>
            <a:r>
              <a:rPr sz="1900" b="1" spc="-5" dirty="0">
                <a:solidFill>
                  <a:srgbClr val="CC00CC"/>
                </a:solidFill>
                <a:latin typeface="Arial" panose="020B0604020202020204" pitchFamily="34" charset="0"/>
                <a:cs typeface="Arial" panose="020B0604020202020204" pitchFamily="34" charset="0"/>
              </a:rPr>
              <a:t>Bus Lines/Public </a:t>
            </a:r>
            <a:r>
              <a:rPr sz="1900" b="1" spc="-345" dirty="0">
                <a:solidFill>
                  <a:srgbClr val="CC00CC"/>
                </a:solidFill>
                <a:latin typeface="Arial" panose="020B0604020202020204" pitchFamily="34" charset="0"/>
                <a:cs typeface="Arial" panose="020B0604020202020204" pitchFamily="34" charset="0"/>
              </a:rPr>
              <a:t> </a:t>
            </a:r>
            <a:r>
              <a:rPr sz="1900" b="1" spc="-20" dirty="0">
                <a:solidFill>
                  <a:srgbClr val="CC00CC"/>
                </a:solidFill>
                <a:latin typeface="Arial" panose="020B0604020202020204" pitchFamily="34" charset="0"/>
                <a:cs typeface="Arial" panose="020B0604020202020204" pitchFamily="34" charset="0"/>
              </a:rPr>
              <a:t>Transportation,</a:t>
            </a:r>
            <a:r>
              <a:rPr sz="1900" b="1" spc="20" dirty="0">
                <a:solidFill>
                  <a:srgbClr val="CC00CC"/>
                </a:solidFill>
                <a:latin typeface="Arial" panose="020B0604020202020204" pitchFamily="34" charset="0"/>
                <a:cs typeface="Arial" panose="020B0604020202020204" pitchFamily="34" charset="0"/>
              </a:rPr>
              <a:t> </a:t>
            </a:r>
            <a:r>
              <a:rPr sz="1900" b="1" spc="-5" dirty="0">
                <a:solidFill>
                  <a:srgbClr val="CC00CC"/>
                </a:solidFill>
                <a:latin typeface="Arial" panose="020B0604020202020204" pitchFamily="34" charset="0"/>
                <a:cs typeface="Arial" panose="020B0604020202020204" pitchFamily="34" charset="0"/>
              </a:rPr>
              <a:t>Civil </a:t>
            </a:r>
            <a:r>
              <a:rPr sz="1900" b="1" spc="-10" dirty="0">
                <a:solidFill>
                  <a:srgbClr val="CC00CC"/>
                </a:solidFill>
                <a:latin typeface="Arial" panose="020B0604020202020204" pitchFamily="34" charset="0"/>
                <a:cs typeface="Arial" panose="020B0604020202020204" pitchFamily="34" charset="0"/>
              </a:rPr>
              <a:t>Defense</a:t>
            </a:r>
            <a:r>
              <a:rPr sz="1900" spc="-10" dirty="0">
                <a:latin typeface="Arial" panose="020B0604020202020204" pitchFamily="34" charset="0"/>
                <a:cs typeface="Arial" panose="020B0604020202020204" pitchFamily="34" charset="0"/>
              </a:rPr>
              <a:t>,</a:t>
            </a:r>
            <a:r>
              <a:rPr sz="1900" spc="30" dirty="0">
                <a:latin typeface="Arial" panose="020B0604020202020204" pitchFamily="34" charset="0"/>
                <a:cs typeface="Arial" panose="020B0604020202020204" pitchFamily="34" charset="0"/>
              </a:rPr>
              <a:t> </a:t>
            </a:r>
            <a:r>
              <a:rPr sz="1900" b="1" spc="-10" dirty="0">
                <a:solidFill>
                  <a:srgbClr val="CC00CC"/>
                </a:solidFill>
                <a:latin typeface="Arial" panose="020B0604020202020204" pitchFamily="34" charset="0"/>
                <a:cs typeface="Arial" panose="020B0604020202020204" pitchFamily="34" charset="0"/>
              </a:rPr>
              <a:t>Community</a:t>
            </a:r>
            <a:r>
              <a:rPr sz="1900" b="1" spc="15" dirty="0">
                <a:solidFill>
                  <a:srgbClr val="CC00CC"/>
                </a:solidFill>
                <a:latin typeface="Arial" panose="020B0604020202020204" pitchFamily="34" charset="0"/>
                <a:cs typeface="Arial" panose="020B0604020202020204" pitchFamily="34" charset="0"/>
              </a:rPr>
              <a:t> </a:t>
            </a:r>
            <a:r>
              <a:rPr sz="1900" b="1" spc="-10" dirty="0">
                <a:solidFill>
                  <a:srgbClr val="CC00CC"/>
                </a:solidFill>
                <a:latin typeface="Arial" panose="020B0604020202020204" pitchFamily="34" charset="0"/>
                <a:cs typeface="Arial" panose="020B0604020202020204" pitchFamily="34" charset="0"/>
              </a:rPr>
              <a:t>Action</a:t>
            </a:r>
            <a:r>
              <a:rPr sz="1900" spc="-10" dirty="0">
                <a:latin typeface="Arial" panose="020B0604020202020204" pitchFamily="34" charset="0"/>
                <a:cs typeface="Arial" panose="020B0604020202020204" pitchFamily="34" charset="0"/>
              </a:rPr>
              <a:t>, </a:t>
            </a:r>
            <a:r>
              <a:rPr sz="1900" spc="-345" dirty="0">
                <a:latin typeface="Arial" panose="020B0604020202020204" pitchFamily="34" charset="0"/>
                <a:cs typeface="Arial" panose="020B0604020202020204" pitchFamily="34" charset="0"/>
              </a:rPr>
              <a:t> </a:t>
            </a:r>
            <a:r>
              <a:rPr sz="1900" b="1" spc="-10" dirty="0">
                <a:solidFill>
                  <a:srgbClr val="CC00CC"/>
                </a:solidFill>
                <a:latin typeface="Arial" panose="020B0604020202020204" pitchFamily="34" charset="0"/>
                <a:cs typeface="Arial" panose="020B0604020202020204" pitchFamily="34" charset="0"/>
              </a:rPr>
              <a:t>Community</a:t>
            </a:r>
            <a:r>
              <a:rPr sz="1900" b="1" dirty="0">
                <a:solidFill>
                  <a:srgbClr val="CC00CC"/>
                </a:solidFill>
                <a:latin typeface="Arial" panose="020B0604020202020204" pitchFamily="34" charset="0"/>
                <a:cs typeface="Arial" panose="020B0604020202020204" pitchFamily="34" charset="0"/>
              </a:rPr>
              <a:t> </a:t>
            </a:r>
            <a:r>
              <a:rPr sz="1900" b="1" spc="-10" dirty="0">
                <a:solidFill>
                  <a:srgbClr val="CC00CC"/>
                </a:solidFill>
                <a:latin typeface="Arial" panose="020B0604020202020204" pitchFamily="34" charset="0"/>
                <a:cs typeface="Arial" panose="020B0604020202020204" pitchFamily="34" charset="0"/>
              </a:rPr>
              <a:t>Appearance</a:t>
            </a:r>
            <a:r>
              <a:rPr sz="1900" spc="-10" dirty="0">
                <a:latin typeface="Arial" panose="020B0604020202020204" pitchFamily="34" charset="0"/>
                <a:cs typeface="Arial" panose="020B0604020202020204" pitchFamily="34" charset="0"/>
              </a:rPr>
              <a:t>,</a:t>
            </a:r>
            <a:r>
              <a:rPr sz="1900" spc="15" dirty="0">
                <a:latin typeface="Arial" panose="020B0604020202020204" pitchFamily="34" charset="0"/>
                <a:cs typeface="Arial" panose="020B0604020202020204" pitchFamily="34" charset="0"/>
              </a:rPr>
              <a:t> </a:t>
            </a:r>
            <a:r>
              <a:rPr sz="1900" b="1" spc="-10" dirty="0">
                <a:solidFill>
                  <a:srgbClr val="CC00CC"/>
                </a:solidFill>
                <a:latin typeface="Arial" panose="020B0604020202020204" pitchFamily="34" charset="0"/>
                <a:cs typeface="Arial" panose="020B0604020202020204" pitchFamily="34" charset="0"/>
              </a:rPr>
              <a:t>Community </a:t>
            </a:r>
            <a:r>
              <a:rPr sz="1900" b="1" spc="-5" dirty="0">
                <a:solidFill>
                  <a:srgbClr val="CC00CC"/>
                </a:solidFill>
                <a:latin typeface="Arial" panose="020B0604020202020204" pitchFamily="34" charset="0"/>
                <a:cs typeface="Arial" panose="020B0604020202020204" pitchFamily="34" charset="0"/>
              </a:rPr>
              <a:t> </a:t>
            </a:r>
            <a:r>
              <a:rPr sz="1900" b="1" spc="-10" dirty="0">
                <a:solidFill>
                  <a:srgbClr val="CC00CC"/>
                </a:solidFill>
                <a:latin typeface="Arial" panose="020B0604020202020204" pitchFamily="34" charset="0"/>
                <a:cs typeface="Arial" panose="020B0604020202020204" pitchFamily="34" charset="0"/>
              </a:rPr>
              <a:t>Development,</a:t>
            </a:r>
            <a:r>
              <a:rPr sz="1900" b="1" spc="35" dirty="0">
                <a:solidFill>
                  <a:srgbClr val="CC00CC"/>
                </a:solidFill>
                <a:latin typeface="Arial" panose="020B0604020202020204" pitchFamily="34" charset="0"/>
                <a:cs typeface="Arial" panose="020B0604020202020204" pitchFamily="34" charset="0"/>
              </a:rPr>
              <a:t> </a:t>
            </a:r>
            <a:r>
              <a:rPr sz="1900" b="1" spc="-10" dirty="0">
                <a:solidFill>
                  <a:srgbClr val="CC00CC"/>
                </a:solidFill>
                <a:latin typeface="Arial" panose="020B0604020202020204" pitchFamily="34" charset="0"/>
                <a:cs typeface="Arial" panose="020B0604020202020204" pitchFamily="34" charset="0"/>
              </a:rPr>
              <a:t>Drug</a:t>
            </a:r>
            <a:r>
              <a:rPr sz="1900" b="1" dirty="0">
                <a:solidFill>
                  <a:srgbClr val="CC00CC"/>
                </a:solidFill>
                <a:latin typeface="Arial" panose="020B0604020202020204" pitchFamily="34" charset="0"/>
                <a:cs typeface="Arial" panose="020B0604020202020204" pitchFamily="34" charset="0"/>
              </a:rPr>
              <a:t> </a:t>
            </a:r>
            <a:r>
              <a:rPr sz="1900" b="1" spc="-5" dirty="0">
                <a:solidFill>
                  <a:srgbClr val="CC00CC"/>
                </a:solidFill>
                <a:latin typeface="Arial" panose="020B0604020202020204" pitchFamily="34" charset="0"/>
                <a:cs typeface="Arial" panose="020B0604020202020204" pitchFamily="34" charset="0"/>
              </a:rPr>
              <a:t>Abuse</a:t>
            </a:r>
            <a:r>
              <a:rPr sz="1900" b="1" spc="10" dirty="0">
                <a:solidFill>
                  <a:srgbClr val="CC00CC"/>
                </a:solidFill>
                <a:latin typeface="Arial" panose="020B0604020202020204" pitchFamily="34" charset="0"/>
                <a:cs typeface="Arial" panose="020B0604020202020204" pitchFamily="34" charset="0"/>
              </a:rPr>
              <a:t> </a:t>
            </a:r>
            <a:r>
              <a:rPr sz="1900" b="1" spc="-15" dirty="0">
                <a:solidFill>
                  <a:srgbClr val="CC00CC"/>
                </a:solidFill>
                <a:latin typeface="Arial" panose="020B0604020202020204" pitchFamily="34" charset="0"/>
                <a:cs typeface="Arial" panose="020B0604020202020204" pitchFamily="34" charset="0"/>
              </a:rPr>
              <a:t>Programs</a:t>
            </a:r>
            <a:r>
              <a:rPr sz="1900" spc="-15" dirty="0">
                <a:latin typeface="Arial" panose="020B0604020202020204" pitchFamily="34" charset="0"/>
                <a:cs typeface="Arial" panose="020B0604020202020204" pitchFamily="34" charset="0"/>
              </a:rPr>
              <a:t>,</a:t>
            </a:r>
            <a:r>
              <a:rPr sz="1900" spc="20" dirty="0">
                <a:latin typeface="Arial" panose="020B0604020202020204" pitchFamily="34" charset="0"/>
                <a:cs typeface="Arial" panose="020B0604020202020204" pitchFamily="34" charset="0"/>
              </a:rPr>
              <a:t> </a:t>
            </a:r>
            <a:r>
              <a:rPr sz="1900" spc="-15" dirty="0">
                <a:latin typeface="Arial" panose="020B0604020202020204" pitchFamily="34" charset="0"/>
                <a:cs typeface="Arial" panose="020B0604020202020204" pitchFamily="34" charset="0"/>
              </a:rPr>
              <a:t>Economic </a:t>
            </a:r>
            <a:r>
              <a:rPr sz="1900" spc="-10" dirty="0">
                <a:latin typeface="Arial" panose="020B0604020202020204" pitchFamily="34" charset="0"/>
                <a:cs typeface="Arial" panose="020B0604020202020204" pitchFamily="34" charset="0"/>
              </a:rPr>
              <a:t> Development,</a:t>
            </a:r>
            <a:r>
              <a:rPr sz="1900" spc="30" dirty="0">
                <a:latin typeface="Arial" panose="020B0604020202020204" pitchFamily="34" charset="0"/>
                <a:cs typeface="Arial" panose="020B0604020202020204" pitchFamily="34" charset="0"/>
              </a:rPr>
              <a:t> </a:t>
            </a:r>
            <a:r>
              <a:rPr sz="1900" b="1" spc="-15" dirty="0">
                <a:solidFill>
                  <a:srgbClr val="CC00CC"/>
                </a:solidFill>
                <a:latin typeface="Arial" panose="020B0604020202020204" pitchFamily="34" charset="0"/>
                <a:cs typeface="Arial" panose="020B0604020202020204" pitchFamily="34" charset="0"/>
              </a:rPr>
              <a:t>Fire</a:t>
            </a:r>
            <a:r>
              <a:rPr sz="1900" b="1" spc="5" dirty="0">
                <a:solidFill>
                  <a:srgbClr val="CC00CC"/>
                </a:solidFill>
                <a:latin typeface="Arial" panose="020B0604020202020204" pitchFamily="34" charset="0"/>
                <a:cs typeface="Arial" panose="020B0604020202020204" pitchFamily="34" charset="0"/>
              </a:rPr>
              <a:t> </a:t>
            </a:r>
            <a:r>
              <a:rPr sz="1900" b="1" spc="-10" dirty="0">
                <a:solidFill>
                  <a:srgbClr val="CC00CC"/>
                </a:solidFill>
                <a:latin typeface="Arial" panose="020B0604020202020204" pitchFamily="34" charset="0"/>
                <a:cs typeface="Arial" panose="020B0604020202020204" pitchFamily="34" charset="0"/>
              </a:rPr>
              <a:t>Protection,</a:t>
            </a:r>
            <a:r>
              <a:rPr sz="1900" b="1" spc="15" dirty="0">
                <a:solidFill>
                  <a:srgbClr val="CC00CC"/>
                </a:solidFill>
                <a:latin typeface="Arial" panose="020B0604020202020204" pitchFamily="34" charset="0"/>
                <a:cs typeface="Arial" panose="020B0604020202020204" pitchFamily="34" charset="0"/>
              </a:rPr>
              <a:t> </a:t>
            </a:r>
            <a:r>
              <a:rPr sz="1900" b="1" spc="-10" dirty="0">
                <a:solidFill>
                  <a:srgbClr val="CC00CC"/>
                </a:solidFill>
                <a:latin typeface="Arial" panose="020B0604020202020204" pitchFamily="34" charset="0"/>
                <a:cs typeface="Arial" panose="020B0604020202020204" pitchFamily="34" charset="0"/>
              </a:rPr>
              <a:t>Historic </a:t>
            </a:r>
            <a:r>
              <a:rPr sz="1900" b="1" spc="-5" dirty="0">
                <a:solidFill>
                  <a:srgbClr val="CC00CC"/>
                </a:solidFill>
                <a:latin typeface="Arial" panose="020B0604020202020204" pitchFamily="34" charset="0"/>
                <a:cs typeface="Arial" panose="020B0604020202020204" pitchFamily="34" charset="0"/>
              </a:rPr>
              <a:t> </a:t>
            </a:r>
            <a:r>
              <a:rPr sz="1900" b="1" spc="-10" dirty="0">
                <a:solidFill>
                  <a:srgbClr val="CC00CC"/>
                </a:solidFill>
                <a:latin typeface="Arial" panose="020B0604020202020204" pitchFamily="34" charset="0"/>
                <a:cs typeface="Arial" panose="020B0604020202020204" pitchFamily="34" charset="0"/>
              </a:rPr>
              <a:t>Preservation,</a:t>
            </a:r>
            <a:r>
              <a:rPr sz="1900" b="1" spc="25" dirty="0">
                <a:solidFill>
                  <a:srgbClr val="CC00CC"/>
                </a:solidFill>
                <a:latin typeface="Arial" panose="020B0604020202020204" pitchFamily="34" charset="0"/>
                <a:cs typeface="Arial" panose="020B0604020202020204" pitchFamily="34" charset="0"/>
              </a:rPr>
              <a:t> </a:t>
            </a:r>
            <a:r>
              <a:rPr sz="1900" b="1" spc="-10" dirty="0">
                <a:solidFill>
                  <a:srgbClr val="CC00CC"/>
                </a:solidFill>
                <a:latin typeface="Arial" panose="020B0604020202020204" pitchFamily="34" charset="0"/>
                <a:cs typeface="Arial" panose="020B0604020202020204" pitchFamily="34" charset="0"/>
              </a:rPr>
              <a:t>Hospitals,</a:t>
            </a:r>
            <a:r>
              <a:rPr sz="1900" b="1" spc="-5" dirty="0">
                <a:solidFill>
                  <a:srgbClr val="CC00CC"/>
                </a:solidFill>
                <a:latin typeface="Arial" panose="020B0604020202020204" pitchFamily="34" charset="0"/>
                <a:cs typeface="Arial" panose="020B0604020202020204" pitchFamily="34" charset="0"/>
              </a:rPr>
              <a:t> </a:t>
            </a:r>
            <a:r>
              <a:rPr sz="1900" b="1" spc="-10" dirty="0">
                <a:solidFill>
                  <a:srgbClr val="CC00CC"/>
                </a:solidFill>
                <a:latin typeface="Arial" panose="020B0604020202020204" pitchFamily="34" charset="0"/>
                <a:cs typeface="Arial" panose="020B0604020202020204" pitchFamily="34" charset="0"/>
              </a:rPr>
              <a:t>Human</a:t>
            </a:r>
            <a:r>
              <a:rPr sz="1900" b="1" spc="-5" dirty="0">
                <a:solidFill>
                  <a:srgbClr val="CC00CC"/>
                </a:solidFill>
                <a:latin typeface="Arial" panose="020B0604020202020204" pitchFamily="34" charset="0"/>
                <a:cs typeface="Arial" panose="020B0604020202020204" pitchFamily="34" charset="0"/>
              </a:rPr>
              <a:t> </a:t>
            </a:r>
            <a:r>
              <a:rPr sz="1900" b="1" spc="-10" dirty="0">
                <a:solidFill>
                  <a:srgbClr val="CC00CC"/>
                </a:solidFill>
                <a:latin typeface="Arial" panose="020B0604020202020204" pitchFamily="34" charset="0"/>
                <a:cs typeface="Arial" panose="020B0604020202020204" pitchFamily="34" charset="0"/>
              </a:rPr>
              <a:t>Relations, </a:t>
            </a:r>
            <a:r>
              <a:rPr sz="1900" b="1" spc="-5" dirty="0">
                <a:solidFill>
                  <a:srgbClr val="CC00CC"/>
                </a:solidFill>
                <a:latin typeface="Arial" panose="020B0604020202020204" pitchFamily="34" charset="0"/>
                <a:cs typeface="Arial" panose="020B0604020202020204" pitchFamily="34" charset="0"/>
              </a:rPr>
              <a:t> </a:t>
            </a:r>
            <a:r>
              <a:rPr sz="1900" spc="-5" dirty="0">
                <a:latin typeface="Arial" panose="020B0604020202020204" pitchFamily="34" charset="0"/>
                <a:cs typeface="Arial" panose="020B0604020202020204" pitchFamily="34" charset="0"/>
              </a:rPr>
              <a:t>Industrial </a:t>
            </a:r>
            <a:r>
              <a:rPr sz="1900" spc="-10" dirty="0">
                <a:latin typeface="Arial" panose="020B0604020202020204" pitchFamily="34" charset="0"/>
                <a:cs typeface="Arial" panose="020B0604020202020204" pitchFamily="34" charset="0"/>
              </a:rPr>
              <a:t>Promotion, </a:t>
            </a:r>
            <a:r>
              <a:rPr sz="1900" b="1" spc="-5" dirty="0">
                <a:solidFill>
                  <a:srgbClr val="CC00CC"/>
                </a:solidFill>
                <a:latin typeface="Arial" panose="020B0604020202020204" pitchFamily="34" charset="0"/>
                <a:cs typeface="Arial" panose="020B0604020202020204" pitchFamily="34" charset="0"/>
              </a:rPr>
              <a:t>Inspections, Jails, </a:t>
            </a:r>
            <a:r>
              <a:rPr sz="1900" b="1" spc="-10" dirty="0">
                <a:solidFill>
                  <a:srgbClr val="CC00CC"/>
                </a:solidFill>
                <a:latin typeface="Arial" panose="020B0604020202020204" pitchFamily="34" charset="0"/>
                <a:cs typeface="Arial" panose="020B0604020202020204" pitchFamily="34" charset="0"/>
              </a:rPr>
              <a:t>Law </a:t>
            </a:r>
            <a:r>
              <a:rPr sz="1900" b="1" spc="-5" dirty="0">
                <a:solidFill>
                  <a:srgbClr val="CC00CC"/>
                </a:solidFill>
                <a:latin typeface="Arial" panose="020B0604020202020204" pitchFamily="34" charset="0"/>
                <a:cs typeface="Arial" panose="020B0604020202020204" pitchFamily="34" charset="0"/>
              </a:rPr>
              <a:t> </a:t>
            </a:r>
            <a:r>
              <a:rPr sz="1900" b="1" spc="-15" dirty="0">
                <a:solidFill>
                  <a:srgbClr val="CC00CC"/>
                </a:solidFill>
                <a:latin typeface="Arial" panose="020B0604020202020204" pitchFamily="34" charset="0"/>
                <a:cs typeface="Arial" panose="020B0604020202020204" pitchFamily="34" charset="0"/>
              </a:rPr>
              <a:t>Enforcement,</a:t>
            </a:r>
            <a:r>
              <a:rPr sz="1900" b="1" spc="40" dirty="0">
                <a:solidFill>
                  <a:srgbClr val="CC00CC"/>
                </a:solidFill>
                <a:latin typeface="Arial" panose="020B0604020202020204" pitchFamily="34" charset="0"/>
                <a:cs typeface="Arial" panose="020B0604020202020204" pitchFamily="34" charset="0"/>
              </a:rPr>
              <a:t> </a:t>
            </a:r>
            <a:r>
              <a:rPr sz="1900" b="1" spc="-10" dirty="0">
                <a:solidFill>
                  <a:srgbClr val="CC00CC"/>
                </a:solidFill>
                <a:latin typeface="Arial" panose="020B0604020202020204" pitchFamily="34" charset="0"/>
                <a:cs typeface="Arial" panose="020B0604020202020204" pitchFamily="34" charset="0"/>
              </a:rPr>
              <a:t>Libraries,</a:t>
            </a:r>
            <a:r>
              <a:rPr sz="1900" b="1" spc="10" dirty="0">
                <a:solidFill>
                  <a:srgbClr val="CC00CC"/>
                </a:solidFill>
                <a:latin typeface="Arial" panose="020B0604020202020204" pitchFamily="34" charset="0"/>
                <a:cs typeface="Arial" panose="020B0604020202020204" pitchFamily="34" charset="0"/>
              </a:rPr>
              <a:t> </a:t>
            </a:r>
            <a:r>
              <a:rPr sz="1900" b="1" spc="-25" dirty="0">
                <a:solidFill>
                  <a:srgbClr val="CC00CC"/>
                </a:solidFill>
                <a:latin typeface="Arial" panose="020B0604020202020204" pitchFamily="34" charset="0"/>
                <a:cs typeface="Arial" panose="020B0604020202020204" pitchFamily="34" charset="0"/>
              </a:rPr>
              <a:t>Manpower,</a:t>
            </a:r>
            <a:r>
              <a:rPr sz="1900" b="1" spc="15" dirty="0">
                <a:solidFill>
                  <a:srgbClr val="CC00CC"/>
                </a:solidFill>
                <a:latin typeface="Arial" panose="020B0604020202020204" pitchFamily="34" charset="0"/>
                <a:cs typeface="Arial" panose="020B0604020202020204" pitchFamily="34" charset="0"/>
              </a:rPr>
              <a:t> </a:t>
            </a:r>
            <a:r>
              <a:rPr sz="1900" b="1" spc="-10" dirty="0">
                <a:solidFill>
                  <a:srgbClr val="CC00CC"/>
                </a:solidFill>
                <a:latin typeface="Arial" panose="020B0604020202020204" pitchFamily="34" charset="0"/>
                <a:cs typeface="Arial" panose="020B0604020202020204" pitchFamily="34" charset="0"/>
              </a:rPr>
              <a:t>National </a:t>
            </a:r>
            <a:r>
              <a:rPr sz="1900" b="1" spc="-5" dirty="0">
                <a:solidFill>
                  <a:srgbClr val="CC00CC"/>
                </a:solidFill>
                <a:latin typeface="Arial" panose="020B0604020202020204" pitchFamily="34" charset="0"/>
                <a:cs typeface="Arial" panose="020B0604020202020204" pitchFamily="34" charset="0"/>
              </a:rPr>
              <a:t> </a:t>
            </a:r>
            <a:r>
              <a:rPr sz="1900" b="1" spc="-10" dirty="0">
                <a:solidFill>
                  <a:srgbClr val="CC00CC"/>
                </a:solidFill>
                <a:latin typeface="Arial" panose="020B0604020202020204" pitchFamily="34" charset="0"/>
                <a:cs typeface="Arial" panose="020B0604020202020204" pitchFamily="34" charset="0"/>
              </a:rPr>
              <a:t>Guard,</a:t>
            </a:r>
            <a:r>
              <a:rPr sz="1900" b="1" spc="5" dirty="0">
                <a:solidFill>
                  <a:srgbClr val="CC00CC"/>
                </a:solidFill>
                <a:latin typeface="Arial" panose="020B0604020202020204" pitchFamily="34" charset="0"/>
                <a:cs typeface="Arial" panose="020B0604020202020204" pitchFamily="34" charset="0"/>
              </a:rPr>
              <a:t> </a:t>
            </a:r>
            <a:r>
              <a:rPr sz="1900" b="1" spc="-10" dirty="0">
                <a:solidFill>
                  <a:srgbClr val="CC00CC"/>
                </a:solidFill>
                <a:latin typeface="Arial" panose="020B0604020202020204" pitchFamily="34" charset="0"/>
                <a:cs typeface="Arial" panose="020B0604020202020204" pitchFamily="34" charset="0"/>
              </a:rPr>
              <a:t>Off-Street</a:t>
            </a:r>
            <a:r>
              <a:rPr sz="1900" b="1" spc="25" dirty="0">
                <a:solidFill>
                  <a:srgbClr val="CC00CC"/>
                </a:solidFill>
                <a:latin typeface="Arial" panose="020B0604020202020204" pitchFamily="34" charset="0"/>
                <a:cs typeface="Arial" panose="020B0604020202020204" pitchFamily="34" charset="0"/>
              </a:rPr>
              <a:t> </a:t>
            </a:r>
            <a:r>
              <a:rPr sz="1900" b="1" spc="-10" dirty="0">
                <a:solidFill>
                  <a:srgbClr val="CC00CC"/>
                </a:solidFill>
                <a:latin typeface="Arial" panose="020B0604020202020204" pitchFamily="34" charset="0"/>
                <a:cs typeface="Arial" panose="020B0604020202020204" pitchFamily="34" charset="0"/>
              </a:rPr>
              <a:t>Parking,</a:t>
            </a:r>
            <a:r>
              <a:rPr sz="1900" b="1" dirty="0">
                <a:solidFill>
                  <a:srgbClr val="CC00CC"/>
                </a:solidFill>
                <a:latin typeface="Arial" panose="020B0604020202020204" pitchFamily="34" charset="0"/>
                <a:cs typeface="Arial" panose="020B0604020202020204" pitchFamily="34" charset="0"/>
              </a:rPr>
              <a:t> </a:t>
            </a:r>
            <a:r>
              <a:rPr sz="1900" b="1" spc="-10" dirty="0">
                <a:solidFill>
                  <a:srgbClr val="CC00CC"/>
                </a:solidFill>
                <a:latin typeface="Arial" panose="020B0604020202020204" pitchFamily="34" charset="0"/>
                <a:cs typeface="Arial" panose="020B0604020202020204" pitchFamily="34" charset="0"/>
              </a:rPr>
              <a:t>Open</a:t>
            </a:r>
            <a:r>
              <a:rPr sz="1900" b="1" spc="10" dirty="0">
                <a:solidFill>
                  <a:srgbClr val="CC00CC"/>
                </a:solidFill>
                <a:latin typeface="Arial" panose="020B0604020202020204" pitchFamily="34" charset="0"/>
                <a:cs typeface="Arial" panose="020B0604020202020204" pitchFamily="34" charset="0"/>
              </a:rPr>
              <a:t> </a:t>
            </a:r>
            <a:r>
              <a:rPr sz="1900" b="1" spc="-10" dirty="0">
                <a:solidFill>
                  <a:srgbClr val="CC00CC"/>
                </a:solidFill>
                <a:latin typeface="Arial" panose="020B0604020202020204" pitchFamily="34" charset="0"/>
                <a:cs typeface="Arial" panose="020B0604020202020204" pitchFamily="34" charset="0"/>
              </a:rPr>
              <a:t>Space,</a:t>
            </a:r>
            <a:r>
              <a:rPr sz="1900" b="1" spc="20" dirty="0">
                <a:solidFill>
                  <a:srgbClr val="CC00CC"/>
                </a:solidFill>
                <a:latin typeface="Arial" panose="020B0604020202020204" pitchFamily="34" charset="0"/>
                <a:cs typeface="Arial" panose="020B0604020202020204" pitchFamily="34" charset="0"/>
              </a:rPr>
              <a:t> </a:t>
            </a:r>
            <a:r>
              <a:rPr sz="1900" b="1" spc="-15" dirty="0">
                <a:solidFill>
                  <a:srgbClr val="CC00CC"/>
                </a:solidFill>
                <a:latin typeface="Arial" panose="020B0604020202020204" pitchFamily="34" charset="0"/>
                <a:cs typeface="Arial" panose="020B0604020202020204" pitchFamily="34" charset="0"/>
              </a:rPr>
              <a:t>Parks, </a:t>
            </a:r>
            <a:r>
              <a:rPr sz="1900" b="1" spc="-10" dirty="0">
                <a:solidFill>
                  <a:srgbClr val="CC00CC"/>
                </a:solidFill>
                <a:latin typeface="Arial" panose="020B0604020202020204" pitchFamily="34" charset="0"/>
                <a:cs typeface="Arial" panose="020B0604020202020204" pitchFamily="34" charset="0"/>
              </a:rPr>
              <a:t> </a:t>
            </a:r>
            <a:r>
              <a:rPr sz="1900" b="1" spc="-5" dirty="0">
                <a:solidFill>
                  <a:srgbClr val="CC00CC"/>
                </a:solidFill>
                <a:latin typeface="Arial" panose="020B0604020202020204" pitchFamily="34" charset="0"/>
                <a:cs typeface="Arial" panose="020B0604020202020204" pitchFamily="34" charset="0"/>
              </a:rPr>
              <a:t>Planning,</a:t>
            </a:r>
            <a:r>
              <a:rPr sz="1900" b="1" spc="-30" dirty="0">
                <a:solidFill>
                  <a:srgbClr val="CC00CC"/>
                </a:solidFill>
                <a:latin typeface="Arial" panose="020B0604020202020204" pitchFamily="34" charset="0"/>
                <a:cs typeface="Arial" panose="020B0604020202020204" pitchFamily="34" charset="0"/>
              </a:rPr>
              <a:t> </a:t>
            </a:r>
            <a:r>
              <a:rPr sz="1900" b="1" spc="-15" dirty="0">
                <a:solidFill>
                  <a:srgbClr val="CC00CC"/>
                </a:solidFill>
                <a:latin typeface="Arial" panose="020B0604020202020204" pitchFamily="34" charset="0"/>
                <a:cs typeface="Arial" panose="020B0604020202020204" pitchFamily="34" charset="0"/>
              </a:rPr>
              <a:t>Ports</a:t>
            </a:r>
            <a:r>
              <a:rPr sz="1900" b="1" spc="5" dirty="0">
                <a:solidFill>
                  <a:srgbClr val="CC00CC"/>
                </a:solidFill>
                <a:latin typeface="Arial" panose="020B0604020202020204" pitchFamily="34" charset="0"/>
                <a:cs typeface="Arial" panose="020B0604020202020204" pitchFamily="34" charset="0"/>
              </a:rPr>
              <a:t> </a:t>
            </a:r>
            <a:r>
              <a:rPr sz="1900" b="1" spc="-5" dirty="0">
                <a:solidFill>
                  <a:srgbClr val="CC00CC"/>
                </a:solidFill>
                <a:latin typeface="Arial" panose="020B0604020202020204" pitchFamily="34" charset="0"/>
                <a:cs typeface="Arial" panose="020B0604020202020204" pitchFamily="34" charset="0"/>
              </a:rPr>
              <a:t>and </a:t>
            </a:r>
            <a:r>
              <a:rPr sz="1900" b="1" spc="-10" dirty="0">
                <a:solidFill>
                  <a:srgbClr val="CC00CC"/>
                </a:solidFill>
                <a:latin typeface="Arial" panose="020B0604020202020204" pitchFamily="34" charset="0"/>
                <a:cs typeface="Arial" panose="020B0604020202020204" pitchFamily="34" charset="0"/>
              </a:rPr>
              <a:t>Harbors,</a:t>
            </a:r>
            <a:r>
              <a:rPr sz="1900" b="1" spc="15" dirty="0">
                <a:solidFill>
                  <a:srgbClr val="CC00CC"/>
                </a:solidFill>
                <a:latin typeface="Arial" panose="020B0604020202020204" pitchFamily="34" charset="0"/>
                <a:cs typeface="Arial" panose="020B0604020202020204" pitchFamily="34" charset="0"/>
              </a:rPr>
              <a:t> </a:t>
            </a:r>
            <a:r>
              <a:rPr sz="1900" b="1" spc="-5" dirty="0">
                <a:solidFill>
                  <a:srgbClr val="CC00CC"/>
                </a:solidFill>
                <a:latin typeface="Arial" panose="020B0604020202020204" pitchFamily="34" charset="0"/>
                <a:cs typeface="Arial" panose="020B0604020202020204" pitchFamily="34" charset="0"/>
              </a:rPr>
              <a:t>Public</a:t>
            </a:r>
            <a:r>
              <a:rPr sz="1900" b="1" spc="-20" dirty="0">
                <a:solidFill>
                  <a:srgbClr val="CC00CC"/>
                </a:solidFill>
                <a:latin typeface="Arial" panose="020B0604020202020204" pitchFamily="34" charset="0"/>
                <a:cs typeface="Arial" panose="020B0604020202020204" pitchFamily="34" charset="0"/>
              </a:rPr>
              <a:t> </a:t>
            </a:r>
            <a:r>
              <a:rPr sz="1900" b="1" spc="-5" dirty="0">
                <a:solidFill>
                  <a:srgbClr val="CC00CC"/>
                </a:solidFill>
                <a:latin typeface="Arial" panose="020B0604020202020204" pitchFamily="34" charset="0"/>
                <a:cs typeface="Arial" panose="020B0604020202020204" pitchFamily="34" charset="0"/>
              </a:rPr>
              <a:t>Housing,</a:t>
            </a:r>
            <a:endParaRPr sz="1900" b="1" dirty="0">
              <a:solidFill>
                <a:srgbClr val="CC00CC"/>
              </a:solidFill>
              <a:latin typeface="Arial" panose="020B0604020202020204" pitchFamily="34" charset="0"/>
              <a:cs typeface="Arial" panose="020B0604020202020204" pitchFamily="34" charset="0"/>
            </a:endParaRPr>
          </a:p>
          <a:p>
            <a:pPr marL="12700" marR="302260">
              <a:lnSpc>
                <a:spcPct val="100000"/>
              </a:lnSpc>
              <a:spcBef>
                <a:spcPts val="5"/>
              </a:spcBef>
            </a:pPr>
            <a:r>
              <a:rPr sz="1900" b="1" spc="-15" dirty="0">
                <a:solidFill>
                  <a:srgbClr val="CC00CC"/>
                </a:solidFill>
                <a:latin typeface="Arial" panose="020B0604020202020204" pitchFamily="34" charset="0"/>
                <a:cs typeface="Arial" panose="020B0604020202020204" pitchFamily="34" charset="0"/>
              </a:rPr>
              <a:t>Recreation,</a:t>
            </a:r>
            <a:r>
              <a:rPr sz="1900" b="1" spc="30" dirty="0">
                <a:solidFill>
                  <a:srgbClr val="CC00CC"/>
                </a:solidFill>
                <a:latin typeface="Arial" panose="020B0604020202020204" pitchFamily="34" charset="0"/>
                <a:cs typeface="Arial" panose="020B0604020202020204" pitchFamily="34" charset="0"/>
              </a:rPr>
              <a:t> </a:t>
            </a:r>
            <a:r>
              <a:rPr sz="1900" b="1" spc="-10" dirty="0">
                <a:solidFill>
                  <a:srgbClr val="CC00CC"/>
                </a:solidFill>
                <a:latin typeface="Arial" panose="020B0604020202020204" pitchFamily="34" charset="0"/>
                <a:cs typeface="Arial" panose="020B0604020202020204" pitchFamily="34" charset="0"/>
              </a:rPr>
              <a:t>Rescue</a:t>
            </a:r>
            <a:r>
              <a:rPr sz="1900" b="1" spc="20" dirty="0">
                <a:solidFill>
                  <a:srgbClr val="CC00CC"/>
                </a:solidFill>
                <a:latin typeface="Arial" panose="020B0604020202020204" pitchFamily="34" charset="0"/>
                <a:cs typeface="Arial" panose="020B0604020202020204" pitchFamily="34" charset="0"/>
              </a:rPr>
              <a:t> </a:t>
            </a:r>
            <a:r>
              <a:rPr sz="1900" b="1" spc="-10" dirty="0">
                <a:solidFill>
                  <a:srgbClr val="CC00CC"/>
                </a:solidFill>
                <a:latin typeface="Arial" panose="020B0604020202020204" pitchFamily="34" charset="0"/>
                <a:cs typeface="Arial" panose="020B0604020202020204" pitchFamily="34" charset="0"/>
              </a:rPr>
              <a:t>Squads,</a:t>
            </a:r>
            <a:r>
              <a:rPr sz="1900" dirty="0">
                <a:latin typeface="Arial" panose="020B0604020202020204" pitchFamily="34" charset="0"/>
                <a:cs typeface="Arial" panose="020B0604020202020204" pitchFamily="34" charset="0"/>
              </a:rPr>
              <a:t> </a:t>
            </a:r>
            <a:r>
              <a:rPr sz="1900" spc="-10" dirty="0">
                <a:latin typeface="Arial" panose="020B0604020202020204" pitchFamily="34" charset="0"/>
                <a:cs typeface="Arial" panose="020B0604020202020204" pitchFamily="34" charset="0"/>
              </a:rPr>
              <a:t>Senior</a:t>
            </a:r>
            <a:r>
              <a:rPr sz="1900" spc="15" dirty="0">
                <a:latin typeface="Arial" panose="020B0604020202020204" pitchFamily="34" charset="0"/>
                <a:cs typeface="Arial" panose="020B0604020202020204" pitchFamily="34" charset="0"/>
              </a:rPr>
              <a:t> </a:t>
            </a:r>
            <a:r>
              <a:rPr sz="1900" spc="-10" dirty="0">
                <a:latin typeface="Arial" panose="020B0604020202020204" pitchFamily="34" charset="0"/>
                <a:cs typeface="Arial" panose="020B0604020202020204" pitchFamily="34" charset="0"/>
              </a:rPr>
              <a:t>Citizens’ </a:t>
            </a:r>
            <a:r>
              <a:rPr sz="1900" spc="-5" dirty="0">
                <a:latin typeface="Arial" panose="020B0604020202020204" pitchFamily="34" charset="0"/>
                <a:cs typeface="Arial" panose="020B0604020202020204" pitchFamily="34" charset="0"/>
              </a:rPr>
              <a:t> </a:t>
            </a:r>
            <a:r>
              <a:rPr sz="1900" spc="-15" dirty="0">
                <a:latin typeface="Arial" panose="020B0604020202020204" pitchFamily="34" charset="0"/>
                <a:cs typeface="Arial" panose="020B0604020202020204" pitchFamily="34" charset="0"/>
              </a:rPr>
              <a:t>Programs,</a:t>
            </a:r>
            <a:r>
              <a:rPr sz="1900" spc="5" dirty="0">
                <a:latin typeface="Arial" panose="020B0604020202020204" pitchFamily="34" charset="0"/>
                <a:cs typeface="Arial" panose="020B0604020202020204" pitchFamily="34" charset="0"/>
              </a:rPr>
              <a:t> </a:t>
            </a:r>
            <a:r>
              <a:rPr sz="1900" b="1" spc="-10" dirty="0">
                <a:solidFill>
                  <a:srgbClr val="CC00CC"/>
                </a:solidFill>
                <a:latin typeface="Arial" panose="020B0604020202020204" pitchFamily="34" charset="0"/>
                <a:cs typeface="Arial" panose="020B0604020202020204" pitchFamily="34" charset="0"/>
              </a:rPr>
              <a:t>Sewage</a:t>
            </a:r>
            <a:r>
              <a:rPr sz="1900" b="1" spc="15" dirty="0">
                <a:solidFill>
                  <a:srgbClr val="CC00CC"/>
                </a:solidFill>
                <a:latin typeface="Arial" panose="020B0604020202020204" pitchFamily="34" charset="0"/>
                <a:cs typeface="Arial" panose="020B0604020202020204" pitchFamily="34" charset="0"/>
              </a:rPr>
              <a:t> </a:t>
            </a:r>
            <a:r>
              <a:rPr sz="1900" b="1" spc="-5" dirty="0">
                <a:solidFill>
                  <a:srgbClr val="CC00CC"/>
                </a:solidFill>
                <a:latin typeface="Arial" panose="020B0604020202020204" pitchFamily="34" charset="0"/>
                <a:cs typeface="Arial" panose="020B0604020202020204" pitchFamily="34" charset="0"/>
              </a:rPr>
              <a:t>Collection &amp; Disposal,</a:t>
            </a:r>
            <a:r>
              <a:rPr sz="1900" b="1" spc="-20" dirty="0">
                <a:solidFill>
                  <a:srgbClr val="CC00CC"/>
                </a:solidFill>
                <a:latin typeface="Arial" panose="020B0604020202020204" pitchFamily="34" charset="0"/>
                <a:cs typeface="Arial" panose="020B0604020202020204" pitchFamily="34" charset="0"/>
              </a:rPr>
              <a:t> </a:t>
            </a:r>
            <a:r>
              <a:rPr sz="1900" b="1" spc="-10" dirty="0">
                <a:solidFill>
                  <a:srgbClr val="CC00CC"/>
                </a:solidFill>
                <a:latin typeface="Arial" panose="020B0604020202020204" pitchFamily="34" charset="0"/>
                <a:cs typeface="Arial" panose="020B0604020202020204" pitchFamily="34" charset="0"/>
              </a:rPr>
              <a:t>Solid </a:t>
            </a:r>
            <a:r>
              <a:rPr sz="1900" b="1" spc="-345" dirty="0">
                <a:solidFill>
                  <a:srgbClr val="CC00CC"/>
                </a:solidFill>
                <a:latin typeface="Arial" panose="020B0604020202020204" pitchFamily="34" charset="0"/>
                <a:cs typeface="Arial" panose="020B0604020202020204" pitchFamily="34" charset="0"/>
              </a:rPr>
              <a:t> </a:t>
            </a:r>
            <a:r>
              <a:rPr sz="1900" b="1" spc="-20" dirty="0">
                <a:solidFill>
                  <a:srgbClr val="CC00CC"/>
                </a:solidFill>
                <a:latin typeface="Arial" panose="020B0604020202020204" pitchFamily="34" charset="0"/>
                <a:cs typeface="Arial" panose="020B0604020202020204" pitchFamily="34" charset="0"/>
              </a:rPr>
              <a:t>Waste</a:t>
            </a:r>
            <a:r>
              <a:rPr sz="1900" b="1" spc="-10" dirty="0">
                <a:solidFill>
                  <a:srgbClr val="CC00CC"/>
                </a:solidFill>
                <a:latin typeface="Arial" panose="020B0604020202020204" pitchFamily="34" charset="0"/>
                <a:cs typeface="Arial" panose="020B0604020202020204" pitchFamily="34" charset="0"/>
              </a:rPr>
              <a:t> </a:t>
            </a:r>
            <a:r>
              <a:rPr sz="1900" b="1" spc="-5" dirty="0">
                <a:solidFill>
                  <a:srgbClr val="CC00CC"/>
                </a:solidFill>
                <a:latin typeface="Arial" panose="020B0604020202020204" pitchFamily="34" charset="0"/>
                <a:cs typeface="Arial" panose="020B0604020202020204" pitchFamily="34" charset="0"/>
              </a:rPr>
              <a:t>Collection</a:t>
            </a:r>
            <a:r>
              <a:rPr sz="1900" b="1" spc="-15" dirty="0">
                <a:solidFill>
                  <a:srgbClr val="CC00CC"/>
                </a:solidFill>
                <a:latin typeface="Arial" panose="020B0604020202020204" pitchFamily="34" charset="0"/>
                <a:cs typeface="Arial" panose="020B0604020202020204" pitchFamily="34" charset="0"/>
              </a:rPr>
              <a:t> </a:t>
            </a:r>
            <a:r>
              <a:rPr sz="1900" b="1" spc="-5" dirty="0">
                <a:solidFill>
                  <a:srgbClr val="CC00CC"/>
                </a:solidFill>
                <a:latin typeface="Arial" panose="020B0604020202020204" pitchFamily="34" charset="0"/>
                <a:cs typeface="Arial" panose="020B0604020202020204" pitchFamily="34" charset="0"/>
              </a:rPr>
              <a:t>&amp;</a:t>
            </a:r>
            <a:r>
              <a:rPr sz="1900" b="1" spc="-10" dirty="0">
                <a:solidFill>
                  <a:srgbClr val="CC00CC"/>
                </a:solidFill>
                <a:latin typeface="Arial" panose="020B0604020202020204" pitchFamily="34" charset="0"/>
                <a:cs typeface="Arial" panose="020B0604020202020204" pitchFamily="34" charset="0"/>
              </a:rPr>
              <a:t> </a:t>
            </a:r>
            <a:r>
              <a:rPr sz="1900" b="1" spc="-5" dirty="0">
                <a:solidFill>
                  <a:srgbClr val="CC00CC"/>
                </a:solidFill>
                <a:latin typeface="Arial" panose="020B0604020202020204" pitchFamily="34" charset="0"/>
                <a:cs typeface="Arial" panose="020B0604020202020204" pitchFamily="34" charset="0"/>
              </a:rPr>
              <a:t>Disposal,</a:t>
            </a:r>
            <a:r>
              <a:rPr sz="1900" b="1" spc="-10" dirty="0">
                <a:solidFill>
                  <a:srgbClr val="CC00CC"/>
                </a:solidFill>
                <a:latin typeface="Arial" panose="020B0604020202020204" pitchFamily="34" charset="0"/>
                <a:cs typeface="Arial" panose="020B0604020202020204" pitchFamily="34" charset="0"/>
              </a:rPr>
              <a:t> Storm</a:t>
            </a:r>
            <a:r>
              <a:rPr sz="1900" b="1" spc="5" dirty="0">
                <a:solidFill>
                  <a:srgbClr val="CC00CC"/>
                </a:solidFill>
                <a:latin typeface="Arial" panose="020B0604020202020204" pitchFamily="34" charset="0"/>
                <a:cs typeface="Arial" panose="020B0604020202020204" pitchFamily="34" charset="0"/>
              </a:rPr>
              <a:t> </a:t>
            </a:r>
            <a:r>
              <a:rPr sz="1900" b="1" spc="-10" dirty="0">
                <a:solidFill>
                  <a:srgbClr val="CC00CC"/>
                </a:solidFill>
                <a:latin typeface="Arial" panose="020B0604020202020204" pitchFamily="34" charset="0"/>
                <a:cs typeface="Arial" panose="020B0604020202020204" pitchFamily="34" charset="0"/>
              </a:rPr>
              <a:t>Drainage,</a:t>
            </a:r>
            <a:endParaRPr sz="1900" b="1" dirty="0">
              <a:solidFill>
                <a:srgbClr val="CC00CC"/>
              </a:solidFill>
              <a:latin typeface="Arial" panose="020B0604020202020204" pitchFamily="34" charset="0"/>
              <a:cs typeface="Arial" panose="020B0604020202020204" pitchFamily="34" charset="0"/>
            </a:endParaRPr>
          </a:p>
          <a:p>
            <a:pPr marL="12700" marR="5080">
              <a:lnSpc>
                <a:spcPct val="100000"/>
              </a:lnSpc>
            </a:pPr>
            <a:r>
              <a:rPr sz="1900" b="1" spc="-5" dirty="0">
                <a:solidFill>
                  <a:srgbClr val="CC00CC"/>
                </a:solidFill>
                <a:latin typeface="Arial" panose="020B0604020202020204" pitchFamily="34" charset="0"/>
                <a:cs typeface="Arial" panose="020B0604020202020204" pitchFamily="34" charset="0"/>
              </a:rPr>
              <a:t>Urban</a:t>
            </a:r>
            <a:r>
              <a:rPr sz="1900" b="1" spc="5" dirty="0">
                <a:solidFill>
                  <a:srgbClr val="CC00CC"/>
                </a:solidFill>
                <a:latin typeface="Arial" panose="020B0604020202020204" pitchFamily="34" charset="0"/>
                <a:cs typeface="Arial" panose="020B0604020202020204" pitchFamily="34" charset="0"/>
              </a:rPr>
              <a:t> </a:t>
            </a:r>
            <a:r>
              <a:rPr sz="1900" b="1" spc="-10" dirty="0">
                <a:solidFill>
                  <a:srgbClr val="CC00CC"/>
                </a:solidFill>
                <a:latin typeface="Arial" panose="020B0604020202020204" pitchFamily="34" charset="0"/>
                <a:cs typeface="Arial" panose="020B0604020202020204" pitchFamily="34" charset="0"/>
              </a:rPr>
              <a:t>Redevelopment,</a:t>
            </a:r>
            <a:r>
              <a:rPr sz="1900" b="1" spc="40" dirty="0">
                <a:solidFill>
                  <a:srgbClr val="CC00CC"/>
                </a:solidFill>
                <a:latin typeface="Arial" panose="020B0604020202020204" pitchFamily="34" charset="0"/>
                <a:cs typeface="Arial" panose="020B0604020202020204" pitchFamily="34" charset="0"/>
              </a:rPr>
              <a:t> </a:t>
            </a:r>
            <a:r>
              <a:rPr sz="1900" b="1" spc="-25" dirty="0">
                <a:solidFill>
                  <a:srgbClr val="CC00CC"/>
                </a:solidFill>
                <a:latin typeface="Arial" panose="020B0604020202020204" pitchFamily="34" charset="0"/>
                <a:cs typeface="Arial" panose="020B0604020202020204" pitchFamily="34" charset="0"/>
              </a:rPr>
              <a:t>Veterans’</a:t>
            </a:r>
            <a:r>
              <a:rPr sz="1900" b="1" spc="45" dirty="0">
                <a:solidFill>
                  <a:srgbClr val="CC00CC"/>
                </a:solidFill>
                <a:latin typeface="Arial" panose="020B0604020202020204" pitchFamily="34" charset="0"/>
                <a:cs typeface="Arial" panose="020B0604020202020204" pitchFamily="34" charset="0"/>
              </a:rPr>
              <a:t> </a:t>
            </a:r>
            <a:r>
              <a:rPr sz="1900" b="1" spc="-10" dirty="0">
                <a:solidFill>
                  <a:srgbClr val="CC00CC"/>
                </a:solidFill>
                <a:latin typeface="Arial" panose="020B0604020202020204" pitchFamily="34" charset="0"/>
                <a:cs typeface="Arial" panose="020B0604020202020204" pitchFamily="34" charset="0"/>
              </a:rPr>
              <a:t>Services,</a:t>
            </a:r>
            <a:r>
              <a:rPr sz="1900" b="1" spc="30" dirty="0">
                <a:solidFill>
                  <a:srgbClr val="CC00CC"/>
                </a:solidFill>
                <a:latin typeface="Arial" panose="020B0604020202020204" pitchFamily="34" charset="0"/>
                <a:cs typeface="Arial" panose="020B0604020202020204" pitchFamily="34" charset="0"/>
              </a:rPr>
              <a:t> </a:t>
            </a:r>
            <a:r>
              <a:rPr sz="1900" b="1" spc="-40" dirty="0">
                <a:solidFill>
                  <a:srgbClr val="CC00CC"/>
                </a:solidFill>
                <a:latin typeface="Arial" panose="020B0604020202020204" pitchFamily="34" charset="0"/>
                <a:cs typeface="Arial" panose="020B0604020202020204" pitchFamily="34" charset="0"/>
              </a:rPr>
              <a:t>Water, </a:t>
            </a:r>
            <a:r>
              <a:rPr sz="1900" b="1" spc="-350" dirty="0">
                <a:solidFill>
                  <a:srgbClr val="CC00CC"/>
                </a:solidFill>
                <a:latin typeface="Arial" panose="020B0604020202020204" pitchFamily="34" charset="0"/>
                <a:cs typeface="Arial" panose="020B0604020202020204" pitchFamily="34" charset="0"/>
              </a:rPr>
              <a:t> </a:t>
            </a:r>
            <a:r>
              <a:rPr sz="1900" b="1" spc="-20" dirty="0">
                <a:solidFill>
                  <a:srgbClr val="CC00CC"/>
                </a:solidFill>
                <a:latin typeface="Arial" panose="020B0604020202020204" pitchFamily="34" charset="0"/>
                <a:cs typeface="Arial" panose="020B0604020202020204" pitchFamily="34" charset="0"/>
              </a:rPr>
              <a:t>Watershed</a:t>
            </a:r>
            <a:r>
              <a:rPr sz="1900" b="1" spc="15" dirty="0">
                <a:solidFill>
                  <a:srgbClr val="CC00CC"/>
                </a:solidFill>
                <a:latin typeface="Arial" panose="020B0604020202020204" pitchFamily="34" charset="0"/>
                <a:cs typeface="Arial" panose="020B0604020202020204" pitchFamily="34" charset="0"/>
              </a:rPr>
              <a:t> </a:t>
            </a:r>
            <a:r>
              <a:rPr sz="1900" b="1" spc="-10" dirty="0">
                <a:solidFill>
                  <a:srgbClr val="CC00CC"/>
                </a:solidFill>
                <a:latin typeface="Arial" panose="020B0604020202020204" pitchFamily="34" charset="0"/>
                <a:cs typeface="Arial" panose="020B0604020202020204" pitchFamily="34" charset="0"/>
              </a:rPr>
              <a:t>Improvement</a:t>
            </a:r>
            <a:endParaRPr sz="1900" b="1" dirty="0">
              <a:solidFill>
                <a:srgbClr val="CC00CC"/>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F5AD30EE-E8E7-56EC-64E9-09D9997DEAB7}"/>
              </a:ext>
            </a:extLst>
          </p:cNvPr>
          <p:cNvSpPr txBox="1"/>
          <p:nvPr/>
        </p:nvSpPr>
        <p:spPr>
          <a:xfrm>
            <a:off x="183965" y="5585341"/>
            <a:ext cx="6369235" cy="369332"/>
          </a:xfrm>
          <a:prstGeom prst="rect">
            <a:avLst/>
          </a:prstGeom>
          <a:noFill/>
        </p:spPr>
        <p:txBody>
          <a:bodyPr wrap="square" rtlCol="0">
            <a:spAutoFit/>
          </a:bodyPr>
          <a:lstStyle/>
          <a:p>
            <a:r>
              <a:rPr lang="en-US">
                <a:solidFill>
                  <a:srgbClr val="CC00CC"/>
                </a:solidFill>
              </a:rPr>
              <a:t>Purple = Positions in the military as well as municipalities</a:t>
            </a:r>
          </a:p>
        </p:txBody>
      </p:sp>
    </p:spTree>
    <p:extLst>
      <p:ext uri="{BB962C8B-B14F-4D97-AF65-F5344CB8AC3E}">
        <p14:creationId xmlns:p14="http://schemas.microsoft.com/office/powerpoint/2010/main" val="26579235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3">
            <a:extLst>
              <a:ext uri="{FF2B5EF4-FFF2-40B4-BE49-F238E27FC236}">
                <a16:creationId xmlns:a16="http://schemas.microsoft.com/office/drawing/2014/main" id="{77B4F310-2AA8-7229-64E0-493EB186BCC7}"/>
              </a:ext>
            </a:extLst>
          </p:cNvPr>
          <p:cNvSpPr/>
          <p:nvPr/>
        </p:nvSpPr>
        <p:spPr>
          <a:xfrm>
            <a:off x="0" y="1"/>
            <a:ext cx="6527800" cy="5905500"/>
          </a:xfrm>
          <a:custGeom>
            <a:avLst/>
            <a:gdLst/>
            <a:ahLst/>
            <a:cxnLst/>
            <a:rect l="l" t="t" r="r" b="b"/>
            <a:pathLst>
              <a:path w="6680200" h="6471284">
                <a:moveTo>
                  <a:pt x="0" y="6470867"/>
                </a:moveTo>
                <a:lnTo>
                  <a:pt x="6679761" y="6470867"/>
                </a:lnTo>
                <a:lnTo>
                  <a:pt x="6679761" y="0"/>
                </a:lnTo>
                <a:lnTo>
                  <a:pt x="0" y="0"/>
                </a:lnTo>
                <a:lnTo>
                  <a:pt x="0" y="6470867"/>
                </a:lnTo>
                <a:close/>
              </a:path>
            </a:pathLst>
          </a:custGeom>
          <a:solidFill>
            <a:srgbClr val="12376E"/>
          </a:solidFill>
        </p:spPr>
        <p:txBody>
          <a:bodyPr wrap="square" lIns="0" tIns="0" rIns="0" bIns="0" rtlCol="0"/>
          <a:lstStyle/>
          <a:p>
            <a:endParaRPr/>
          </a:p>
        </p:txBody>
      </p:sp>
      <p:pic>
        <p:nvPicPr>
          <p:cNvPr id="4" name="Picture 3">
            <a:extLst>
              <a:ext uri="{FF2B5EF4-FFF2-40B4-BE49-F238E27FC236}">
                <a16:creationId xmlns:a16="http://schemas.microsoft.com/office/drawing/2014/main" id="{A6396E5B-F667-B950-2793-50C54D67D284}"/>
              </a:ext>
            </a:extLst>
          </p:cNvPr>
          <p:cNvPicPr>
            <a:picLocks noChangeAspect="1"/>
          </p:cNvPicPr>
          <p:nvPr/>
        </p:nvPicPr>
        <p:blipFill>
          <a:blip r:embed="rId3"/>
          <a:stretch>
            <a:fillRect/>
          </a:stretch>
        </p:blipFill>
        <p:spPr>
          <a:xfrm>
            <a:off x="254366" y="447675"/>
            <a:ext cx="5841633" cy="5067300"/>
          </a:xfrm>
          <a:prstGeom prst="rect">
            <a:avLst/>
          </a:prstGeom>
        </p:spPr>
      </p:pic>
      <p:sp>
        <p:nvSpPr>
          <p:cNvPr id="3" name="Rectangle 2">
            <a:extLst>
              <a:ext uri="{FF2B5EF4-FFF2-40B4-BE49-F238E27FC236}">
                <a16:creationId xmlns:a16="http://schemas.microsoft.com/office/drawing/2014/main" id="{58F63D8E-7FD2-817C-EB7B-AE33C4BD77C3}"/>
              </a:ext>
            </a:extLst>
          </p:cNvPr>
          <p:cNvSpPr/>
          <p:nvPr/>
        </p:nvSpPr>
        <p:spPr>
          <a:xfrm>
            <a:off x="6568244" y="1041722"/>
            <a:ext cx="5486400" cy="4085863"/>
          </a:xfrm>
          <a:prstGeom prst="rect">
            <a:avLst/>
          </a:prstGeom>
          <a:solidFill>
            <a:srgbClr val="2842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ject 3">
            <a:extLst>
              <a:ext uri="{FF2B5EF4-FFF2-40B4-BE49-F238E27FC236}">
                <a16:creationId xmlns:a16="http://schemas.microsoft.com/office/drawing/2014/main" id="{A5319C4E-79FB-AE4C-B2EB-2F8D62D0E190}"/>
              </a:ext>
            </a:extLst>
          </p:cNvPr>
          <p:cNvSpPr/>
          <p:nvPr/>
        </p:nvSpPr>
        <p:spPr>
          <a:xfrm>
            <a:off x="20222" y="-34203"/>
            <a:ext cx="6527800" cy="5905501"/>
          </a:xfrm>
          <a:custGeom>
            <a:avLst/>
            <a:gdLst/>
            <a:ahLst/>
            <a:cxnLst/>
            <a:rect l="l" t="t" r="r" b="b"/>
            <a:pathLst>
              <a:path w="12192000" h="6858000">
                <a:moveTo>
                  <a:pt x="0" y="0"/>
                </a:moveTo>
                <a:lnTo>
                  <a:pt x="12192000" y="0"/>
                </a:lnTo>
                <a:lnTo>
                  <a:pt x="12192000" y="6857999"/>
                </a:lnTo>
                <a:lnTo>
                  <a:pt x="0" y="6857999"/>
                </a:lnTo>
                <a:lnTo>
                  <a:pt x="0" y="0"/>
                </a:lnTo>
                <a:close/>
              </a:path>
            </a:pathLst>
          </a:custGeom>
          <a:solidFill>
            <a:srgbClr val="10376E">
              <a:alpha val="67059"/>
            </a:srgbClr>
          </a:solidFill>
        </p:spPr>
        <p:txBody>
          <a:bodyPr wrap="square" lIns="0" tIns="0" rIns="0" bIns="0" rtlCol="0"/>
          <a:lstStyle/>
          <a:p>
            <a:endParaRPr/>
          </a:p>
        </p:txBody>
      </p:sp>
      <p:sp>
        <p:nvSpPr>
          <p:cNvPr id="2" name="TextBox 1">
            <a:extLst>
              <a:ext uri="{FF2B5EF4-FFF2-40B4-BE49-F238E27FC236}">
                <a16:creationId xmlns:a16="http://schemas.microsoft.com/office/drawing/2014/main" id="{FFF2B0E5-5BCF-23D6-8389-2463A97BF16E}"/>
              </a:ext>
            </a:extLst>
          </p:cNvPr>
          <p:cNvSpPr txBox="1"/>
          <p:nvPr/>
        </p:nvSpPr>
        <p:spPr>
          <a:xfrm>
            <a:off x="6689054" y="1887497"/>
            <a:ext cx="5342440" cy="2554545"/>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chemeClr val="bg1"/>
                </a:solidFill>
                <a:latin typeface="Arial" panose="020B0604020202020204" pitchFamily="34" charset="0"/>
                <a:cs typeface="Arial" panose="020B0604020202020204" pitchFamily="34" charset="0"/>
              </a:rPr>
              <a:t>Stable employment </a:t>
            </a:r>
          </a:p>
          <a:p>
            <a:pPr marL="285750" indent="-285750">
              <a:buFont typeface="Arial" panose="020B0604020202020204" pitchFamily="34" charset="0"/>
              <a:buChar char="•"/>
            </a:pPr>
            <a:r>
              <a:rPr lang="en-US" sz="3200" dirty="0">
                <a:solidFill>
                  <a:schemeClr val="bg1"/>
                </a:solidFill>
                <a:latin typeface="Arial" panose="020B0604020202020204" pitchFamily="34" charset="0"/>
                <a:cs typeface="Arial" panose="020B0604020202020204" pitchFamily="34" charset="0"/>
              </a:rPr>
              <a:t>Excellent Benefits</a:t>
            </a:r>
          </a:p>
          <a:p>
            <a:pPr marL="285750" indent="-285750">
              <a:buFont typeface="Arial" panose="020B0604020202020204" pitchFamily="34" charset="0"/>
              <a:buChar char="•"/>
            </a:pPr>
            <a:r>
              <a:rPr lang="en-US" sz="3200" dirty="0">
                <a:solidFill>
                  <a:schemeClr val="bg1"/>
                </a:solidFill>
                <a:latin typeface="Arial" panose="020B0604020202020204" pitchFamily="34" charset="0"/>
                <a:cs typeface="Arial" panose="020B0604020202020204" pitchFamily="34" charset="0"/>
              </a:rPr>
              <a:t>Professional development and upward mobility</a:t>
            </a:r>
          </a:p>
          <a:p>
            <a:pPr marL="285750" indent="-285750">
              <a:buFont typeface="Arial" panose="020B0604020202020204" pitchFamily="34" charset="0"/>
              <a:buChar char="•"/>
            </a:pPr>
            <a:r>
              <a:rPr lang="en-US" sz="3200" dirty="0">
                <a:solidFill>
                  <a:schemeClr val="bg1"/>
                </a:solidFill>
                <a:latin typeface="Arial" panose="020B0604020202020204" pitchFamily="34" charset="0"/>
                <a:cs typeface="Arial" panose="020B0604020202020204" pitchFamily="34" charset="0"/>
              </a:rPr>
              <a:t>Ample time off</a:t>
            </a:r>
          </a:p>
        </p:txBody>
      </p:sp>
      <p:sp>
        <p:nvSpPr>
          <p:cNvPr id="10" name="TextBox 9">
            <a:extLst>
              <a:ext uri="{FF2B5EF4-FFF2-40B4-BE49-F238E27FC236}">
                <a16:creationId xmlns:a16="http://schemas.microsoft.com/office/drawing/2014/main" id="{FCE8E297-59F5-DCB3-E04A-B03CBF452AF0}"/>
              </a:ext>
            </a:extLst>
          </p:cNvPr>
          <p:cNvSpPr txBox="1"/>
          <p:nvPr/>
        </p:nvSpPr>
        <p:spPr>
          <a:xfrm>
            <a:off x="816414" y="1523632"/>
            <a:ext cx="5070036" cy="2308324"/>
          </a:xfrm>
          <a:prstGeom prst="rect">
            <a:avLst/>
          </a:prstGeom>
          <a:noFill/>
        </p:spPr>
        <p:txBody>
          <a:bodyPr wrap="square" rtlCol="0">
            <a:spAutoFit/>
          </a:bodyPr>
          <a:lstStyle/>
          <a:p>
            <a:pPr algn="ctr"/>
            <a:r>
              <a:rPr lang="en-US" sz="3600" b="1" dirty="0">
                <a:solidFill>
                  <a:schemeClr val="bg1"/>
                </a:solidFill>
                <a:latin typeface="Arial" panose="020B0604020202020204" pitchFamily="34" charset="0"/>
                <a:cs typeface="Arial" panose="020B0604020202020204" pitchFamily="34" charset="0"/>
              </a:rPr>
              <a:t>CONTINUE A CAREER IN SERVICE BY WORKING IN LOCAL GOVERNEMENT</a:t>
            </a:r>
          </a:p>
        </p:txBody>
      </p:sp>
    </p:spTree>
    <p:extLst>
      <p:ext uri="{BB962C8B-B14F-4D97-AF65-F5344CB8AC3E}">
        <p14:creationId xmlns:p14="http://schemas.microsoft.com/office/powerpoint/2010/main" val="20865234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1F315-4F60-7D43-9CB9-53369265FC0C}"/>
              </a:ext>
            </a:extLst>
          </p:cNvPr>
          <p:cNvSpPr>
            <a:spLocks noGrp="1"/>
          </p:cNvSpPr>
          <p:nvPr>
            <p:ph type="title"/>
          </p:nvPr>
        </p:nvSpPr>
        <p:spPr>
          <a:xfrm>
            <a:off x="601579" y="658463"/>
            <a:ext cx="9601200" cy="666427"/>
          </a:xfrm>
        </p:spPr>
        <p:txBody>
          <a:bodyPr/>
          <a:lstStyle/>
          <a:p>
            <a:r>
              <a:rPr lang="en-US" sz="3600" dirty="0"/>
              <a:t>Opportunity!</a:t>
            </a:r>
          </a:p>
        </p:txBody>
      </p:sp>
      <p:sp>
        <p:nvSpPr>
          <p:cNvPr id="3" name="Content Placeholder 2">
            <a:extLst>
              <a:ext uri="{FF2B5EF4-FFF2-40B4-BE49-F238E27FC236}">
                <a16:creationId xmlns:a16="http://schemas.microsoft.com/office/drawing/2014/main" id="{BC4C848C-56BB-5E4D-9F74-F4CF02733164}"/>
              </a:ext>
            </a:extLst>
          </p:cNvPr>
          <p:cNvSpPr>
            <a:spLocks noGrp="1"/>
          </p:cNvSpPr>
          <p:nvPr>
            <p:ph idx="1"/>
          </p:nvPr>
        </p:nvSpPr>
        <p:spPr>
          <a:xfrm>
            <a:off x="600579" y="1367959"/>
            <a:ext cx="6892421" cy="4045088"/>
          </a:xfrm>
        </p:spPr>
        <p:txBody>
          <a:bodyPr/>
          <a:lstStyle/>
          <a:p>
            <a:pPr>
              <a:lnSpc>
                <a:spcPct val="150000"/>
              </a:lnSpc>
              <a:buClr>
                <a:srgbClr val="3F82B2"/>
              </a:buClr>
              <a:buFont typeface="Wingdings" panose="05000000000000000000" pitchFamily="2" charset="2"/>
              <a:buChar char="§"/>
            </a:pPr>
            <a:r>
              <a:rPr lang="en-US" sz="2800" dirty="0">
                <a:solidFill>
                  <a:schemeClr val="tx1">
                    <a:lumMod val="50000"/>
                    <a:lumOff val="50000"/>
                  </a:schemeClr>
                </a:solidFill>
              </a:rPr>
              <a:t>State and local government = 13% of nations workforce</a:t>
            </a:r>
          </a:p>
          <a:p>
            <a:pPr>
              <a:lnSpc>
                <a:spcPct val="150000"/>
              </a:lnSpc>
              <a:buClr>
                <a:srgbClr val="3F82B2"/>
              </a:buClr>
              <a:buFont typeface="Wingdings" panose="05000000000000000000" pitchFamily="2" charset="2"/>
              <a:buChar char="§"/>
            </a:pPr>
            <a:r>
              <a:rPr lang="en-US" sz="2800" dirty="0">
                <a:solidFill>
                  <a:schemeClr val="tx1">
                    <a:lumMod val="50000"/>
                    <a:lumOff val="50000"/>
                  </a:schemeClr>
                </a:solidFill>
              </a:rPr>
              <a:t>881K local government jobs available as of Nov 2022 – </a:t>
            </a:r>
            <a:r>
              <a:rPr lang="en-US" sz="2800" b="1" dirty="0">
                <a:solidFill>
                  <a:schemeClr val="tx1">
                    <a:lumMod val="50000"/>
                    <a:lumOff val="50000"/>
                  </a:schemeClr>
                </a:solidFill>
              </a:rPr>
              <a:t>8%</a:t>
            </a:r>
            <a:r>
              <a:rPr lang="en-US" sz="2800" dirty="0">
                <a:solidFill>
                  <a:schemeClr val="tx1">
                    <a:lumMod val="50000"/>
                    <a:lumOff val="50000"/>
                  </a:schemeClr>
                </a:solidFill>
              </a:rPr>
              <a:t> of nations job openings </a:t>
            </a:r>
          </a:p>
          <a:p>
            <a:pPr marL="0" indent="0">
              <a:lnSpc>
                <a:spcPct val="150000"/>
              </a:lnSpc>
              <a:buClr>
                <a:srgbClr val="3F82B2"/>
              </a:buClr>
              <a:buNone/>
            </a:pPr>
            <a:endParaRPr lang="en-US" sz="2800" b="1" dirty="0">
              <a:solidFill>
                <a:schemeClr val="tx1">
                  <a:lumMod val="50000"/>
                  <a:lumOff val="50000"/>
                </a:schemeClr>
              </a:solidFill>
            </a:endParaRPr>
          </a:p>
        </p:txBody>
      </p:sp>
      <p:pic>
        <p:nvPicPr>
          <p:cNvPr id="5" name="Picture 4">
            <a:extLst>
              <a:ext uri="{FF2B5EF4-FFF2-40B4-BE49-F238E27FC236}">
                <a16:creationId xmlns:a16="http://schemas.microsoft.com/office/drawing/2014/main" id="{D3CA4D9C-09FC-4C85-BF4D-4BB50936C4C8}"/>
              </a:ext>
            </a:extLst>
          </p:cNvPr>
          <p:cNvPicPr>
            <a:picLocks noChangeAspect="1"/>
          </p:cNvPicPr>
          <p:nvPr/>
        </p:nvPicPr>
        <p:blipFill>
          <a:blip r:embed="rId2"/>
          <a:stretch>
            <a:fillRect/>
          </a:stretch>
        </p:blipFill>
        <p:spPr>
          <a:xfrm>
            <a:off x="7844227" y="0"/>
            <a:ext cx="4347773" cy="5866323"/>
          </a:xfrm>
          <a:prstGeom prst="rect">
            <a:avLst/>
          </a:prstGeom>
        </p:spPr>
      </p:pic>
      <p:sp>
        <p:nvSpPr>
          <p:cNvPr id="4" name="TextBox 3">
            <a:extLst>
              <a:ext uri="{FF2B5EF4-FFF2-40B4-BE49-F238E27FC236}">
                <a16:creationId xmlns:a16="http://schemas.microsoft.com/office/drawing/2014/main" id="{227B1D98-BF08-45E4-A6E4-839EF58981EB}"/>
              </a:ext>
            </a:extLst>
          </p:cNvPr>
          <p:cNvSpPr txBox="1"/>
          <p:nvPr/>
        </p:nvSpPr>
        <p:spPr>
          <a:xfrm>
            <a:off x="7240061" y="6182200"/>
            <a:ext cx="4199466" cy="369332"/>
          </a:xfrm>
          <a:prstGeom prst="rect">
            <a:avLst/>
          </a:prstGeom>
          <a:noFill/>
        </p:spPr>
        <p:txBody>
          <a:bodyPr wrap="square" rtlCol="0">
            <a:spAutoFit/>
          </a:bodyPr>
          <a:lstStyle/>
          <a:p>
            <a:r>
              <a:rPr lang="en-US" i="1" dirty="0">
                <a:latin typeface="Arial" panose="020B0604020202020204" pitchFamily="34" charset="0"/>
                <a:cs typeface="Arial" panose="020B0604020202020204" pitchFamily="34" charset="0"/>
              </a:rPr>
              <a:t>U.S. Bureau of Labor Statistics</a:t>
            </a:r>
          </a:p>
        </p:txBody>
      </p:sp>
    </p:spTree>
    <p:extLst>
      <p:ext uri="{BB962C8B-B14F-4D97-AF65-F5344CB8AC3E}">
        <p14:creationId xmlns:p14="http://schemas.microsoft.com/office/powerpoint/2010/main" val="11271530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1F315-4F60-7D43-9CB9-53369265FC0C}"/>
              </a:ext>
            </a:extLst>
          </p:cNvPr>
          <p:cNvSpPr>
            <a:spLocks noGrp="1"/>
          </p:cNvSpPr>
          <p:nvPr>
            <p:ph type="title"/>
          </p:nvPr>
        </p:nvSpPr>
        <p:spPr>
          <a:xfrm>
            <a:off x="909949" y="196850"/>
            <a:ext cx="4313583" cy="1600200"/>
          </a:xfrm>
        </p:spPr>
        <p:txBody>
          <a:bodyPr/>
          <a:lstStyle/>
          <a:p>
            <a:pPr algn="ctr"/>
            <a:r>
              <a:rPr lang="en-US" dirty="0"/>
              <a:t>Why local government?</a:t>
            </a:r>
            <a:br>
              <a:rPr lang="en-US" dirty="0"/>
            </a:br>
            <a:br>
              <a:rPr lang="en-US" dirty="0"/>
            </a:br>
            <a:endParaRPr lang="en-US" dirty="0"/>
          </a:p>
        </p:txBody>
      </p:sp>
      <p:sp>
        <p:nvSpPr>
          <p:cNvPr id="3" name="Content Placeholder 2">
            <a:extLst>
              <a:ext uri="{FF2B5EF4-FFF2-40B4-BE49-F238E27FC236}">
                <a16:creationId xmlns:a16="http://schemas.microsoft.com/office/drawing/2014/main" id="{BC4C848C-56BB-5E4D-9F74-F4CF02733164}"/>
              </a:ext>
            </a:extLst>
          </p:cNvPr>
          <p:cNvSpPr>
            <a:spLocks noGrp="1"/>
          </p:cNvSpPr>
          <p:nvPr>
            <p:ph type="body" sz="half" idx="2"/>
          </p:nvPr>
        </p:nvSpPr>
        <p:spPr>
          <a:xfrm>
            <a:off x="33918" y="1581946"/>
            <a:ext cx="5995408" cy="3675854"/>
          </a:xfrm>
        </p:spPr>
        <p:txBody>
          <a:bodyPr vert="horz" lIns="0" tIns="0" rIns="0" bIns="0" rtlCol="0" anchor="t">
            <a:noAutofit/>
          </a:bodyPr>
          <a:lstStyle/>
          <a:p>
            <a:pPr marL="457200" indent="-457200">
              <a:lnSpc>
                <a:spcPct val="100000"/>
              </a:lnSpc>
              <a:spcBef>
                <a:spcPts val="500"/>
              </a:spcBef>
              <a:spcAft>
                <a:spcPts val="600"/>
              </a:spcAft>
              <a:buClr>
                <a:schemeClr val="bg1"/>
              </a:buClr>
              <a:buFont typeface="Arial" panose="020B0604020202020204" pitchFamily="34" charset="0"/>
              <a:buChar char="•"/>
            </a:pPr>
            <a:r>
              <a:rPr lang="en-US" dirty="0">
                <a:solidFill>
                  <a:schemeClr val="bg1"/>
                </a:solidFill>
              </a:rPr>
              <a:t>In nearly </a:t>
            </a:r>
            <a:r>
              <a:rPr lang="en-US" b="1" dirty="0">
                <a:solidFill>
                  <a:schemeClr val="bg1"/>
                </a:solidFill>
              </a:rPr>
              <a:t>85% of U.S. cities </a:t>
            </a:r>
            <a:r>
              <a:rPr lang="en-US" dirty="0">
                <a:solidFill>
                  <a:schemeClr val="bg1"/>
                </a:solidFill>
              </a:rPr>
              <a:t>there is a manager who oversees the day-to-day operations of the community</a:t>
            </a:r>
          </a:p>
          <a:p>
            <a:pPr marL="457200" indent="-457200">
              <a:lnSpc>
                <a:spcPct val="100000"/>
              </a:lnSpc>
              <a:spcBef>
                <a:spcPts val="500"/>
              </a:spcBef>
              <a:spcAft>
                <a:spcPts val="600"/>
              </a:spcAft>
              <a:buClr>
                <a:schemeClr val="bg1"/>
              </a:buClr>
              <a:buFont typeface="Arial" panose="020B0604020202020204" pitchFamily="34" charset="0"/>
              <a:buChar char="•"/>
            </a:pPr>
            <a:r>
              <a:rPr lang="en-US" dirty="0">
                <a:solidFill>
                  <a:schemeClr val="bg1"/>
                </a:solidFill>
              </a:rPr>
              <a:t>Local Government offers a </a:t>
            </a:r>
            <a:r>
              <a:rPr lang="en-US" b="1" dirty="0">
                <a:solidFill>
                  <a:schemeClr val="bg1"/>
                </a:solidFill>
              </a:rPr>
              <a:t>broad range of service areas </a:t>
            </a:r>
            <a:r>
              <a:rPr lang="en-US" dirty="0">
                <a:solidFill>
                  <a:schemeClr val="bg1"/>
                </a:solidFill>
              </a:rPr>
              <a:t>including public safety, public works, and economic development</a:t>
            </a:r>
          </a:p>
          <a:p>
            <a:pPr marL="457200" indent="-457200">
              <a:lnSpc>
                <a:spcPct val="100000"/>
              </a:lnSpc>
              <a:spcBef>
                <a:spcPts val="500"/>
              </a:spcBef>
              <a:spcAft>
                <a:spcPts val="600"/>
              </a:spcAft>
              <a:buClr>
                <a:schemeClr val="bg1"/>
              </a:buClr>
              <a:buFont typeface="Arial" panose="020B0604020202020204" pitchFamily="34" charset="0"/>
              <a:buChar char="•"/>
            </a:pPr>
            <a:r>
              <a:rPr lang="en-US" dirty="0">
                <a:solidFill>
                  <a:schemeClr val="bg1"/>
                </a:solidFill>
              </a:rPr>
              <a:t>It’s exciting and challenging work</a:t>
            </a:r>
          </a:p>
          <a:p>
            <a:pPr>
              <a:lnSpc>
                <a:spcPct val="100000"/>
              </a:lnSpc>
              <a:spcBef>
                <a:spcPts val="500"/>
              </a:spcBef>
              <a:buClr>
                <a:schemeClr val="bg1"/>
              </a:buClr>
            </a:pPr>
            <a:br>
              <a:rPr lang="en-US" dirty="0">
                <a:solidFill>
                  <a:schemeClr val="bg1"/>
                </a:solidFill>
                <a:latin typeface="Arial"/>
                <a:cs typeface="Arial"/>
              </a:rPr>
            </a:br>
            <a:endParaRPr lang="en-US" dirty="0"/>
          </a:p>
          <a:p>
            <a:pPr>
              <a:lnSpc>
                <a:spcPct val="100000"/>
              </a:lnSpc>
              <a:spcBef>
                <a:spcPts val="500"/>
              </a:spcBef>
              <a:buClr>
                <a:schemeClr val="bg1"/>
              </a:buClr>
            </a:pPr>
            <a:br>
              <a:rPr lang="en-US" dirty="0">
                <a:solidFill>
                  <a:schemeClr val="bg1"/>
                </a:solidFill>
                <a:latin typeface="Arial"/>
                <a:cs typeface="Arial"/>
              </a:rPr>
            </a:br>
            <a:r>
              <a:rPr lang="en-US" dirty="0">
                <a:solidFill>
                  <a:schemeClr val="bg1"/>
                </a:solidFill>
                <a:latin typeface="Arial"/>
                <a:cs typeface="Arial"/>
              </a:rPr>
              <a:t> </a:t>
            </a:r>
            <a:endParaRPr lang="en-US" dirty="0">
              <a:solidFill>
                <a:schemeClr val="bg1"/>
              </a:solidFill>
            </a:endParaRPr>
          </a:p>
          <a:p>
            <a:pPr marL="457200" indent="-457200">
              <a:lnSpc>
                <a:spcPct val="100000"/>
              </a:lnSpc>
              <a:spcBef>
                <a:spcPts val="500"/>
              </a:spcBef>
              <a:buClr>
                <a:schemeClr val="bg1"/>
              </a:buClr>
              <a:buFont typeface="Arial" panose="020B0604020202020204" pitchFamily="34" charset="0"/>
              <a:buChar char="•"/>
            </a:pPr>
            <a:r>
              <a:rPr lang="en-US" dirty="0">
                <a:solidFill>
                  <a:schemeClr val="bg1"/>
                </a:solidFill>
                <a:latin typeface="Arial"/>
                <a:cs typeface="Arial"/>
              </a:rPr>
              <a:t>86% Fellowship completion rating</a:t>
            </a:r>
            <a:br>
              <a:rPr lang="en-US" dirty="0">
                <a:solidFill>
                  <a:schemeClr val="bg1"/>
                </a:solidFill>
                <a:latin typeface="Arial"/>
                <a:cs typeface="Arial"/>
              </a:rPr>
            </a:br>
            <a:endParaRPr lang="en-US" dirty="0">
              <a:solidFill>
                <a:schemeClr val="bg1"/>
              </a:solidFill>
            </a:endParaRPr>
          </a:p>
        </p:txBody>
      </p:sp>
      <p:pic>
        <p:nvPicPr>
          <p:cNvPr id="41" name="Picture 40">
            <a:extLst>
              <a:ext uri="{FF2B5EF4-FFF2-40B4-BE49-F238E27FC236}">
                <a16:creationId xmlns:a16="http://schemas.microsoft.com/office/drawing/2014/main" id="{29D05755-474F-637F-95B8-CC947370E33D}"/>
              </a:ext>
            </a:extLst>
          </p:cNvPr>
          <p:cNvPicPr>
            <a:picLocks noChangeAspect="1"/>
          </p:cNvPicPr>
          <p:nvPr/>
        </p:nvPicPr>
        <p:blipFill>
          <a:blip r:embed="rId3"/>
          <a:stretch>
            <a:fillRect/>
          </a:stretch>
        </p:blipFill>
        <p:spPr>
          <a:xfrm>
            <a:off x="7317707" y="417094"/>
            <a:ext cx="3838575" cy="5172075"/>
          </a:xfrm>
          <a:prstGeom prst="rect">
            <a:avLst/>
          </a:prstGeom>
        </p:spPr>
      </p:pic>
    </p:spTree>
    <p:extLst>
      <p:ext uri="{BB962C8B-B14F-4D97-AF65-F5344CB8AC3E}">
        <p14:creationId xmlns:p14="http://schemas.microsoft.com/office/powerpoint/2010/main" val="32602795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DBFE7D6-0655-8D03-13D3-8A42B6A0900B}"/>
              </a:ext>
            </a:extLst>
          </p:cNvPr>
          <p:cNvSpPr>
            <a:spLocks noGrp="1"/>
          </p:cNvSpPr>
          <p:nvPr>
            <p:ph type="title"/>
          </p:nvPr>
        </p:nvSpPr>
        <p:spPr>
          <a:xfrm>
            <a:off x="1006642" y="160420"/>
            <a:ext cx="10896600" cy="790575"/>
          </a:xfrm>
        </p:spPr>
        <p:txBody>
          <a:bodyPr/>
          <a:lstStyle/>
          <a:p>
            <a:r>
              <a:rPr lang="en-US" dirty="0"/>
              <a:t>Five careers in management/administration</a:t>
            </a:r>
          </a:p>
        </p:txBody>
      </p:sp>
      <p:pic>
        <p:nvPicPr>
          <p:cNvPr id="58" name="Picture 57">
            <a:extLst>
              <a:ext uri="{FF2B5EF4-FFF2-40B4-BE49-F238E27FC236}">
                <a16:creationId xmlns:a16="http://schemas.microsoft.com/office/drawing/2014/main" id="{DF5418A1-7E29-0B04-ED08-B93C435002FB}"/>
              </a:ext>
            </a:extLst>
          </p:cNvPr>
          <p:cNvPicPr>
            <a:picLocks noChangeAspect="1"/>
          </p:cNvPicPr>
          <p:nvPr/>
        </p:nvPicPr>
        <p:blipFill>
          <a:blip r:embed="rId2"/>
          <a:stretch>
            <a:fillRect/>
          </a:stretch>
        </p:blipFill>
        <p:spPr>
          <a:xfrm>
            <a:off x="0" y="790575"/>
            <a:ext cx="12191999" cy="6067425"/>
          </a:xfrm>
          <a:prstGeom prst="rect">
            <a:avLst/>
          </a:prstGeom>
        </p:spPr>
      </p:pic>
    </p:spTree>
    <p:extLst>
      <p:ext uri="{BB962C8B-B14F-4D97-AF65-F5344CB8AC3E}">
        <p14:creationId xmlns:p14="http://schemas.microsoft.com/office/powerpoint/2010/main" val="38212428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1EBF17A9-D87F-584E-AE30-20D87E8870F2}">
  <we:reference id="wa104178141" version="3.10.0.197" store="en-US" storeType="OMEX"/>
  <we:alternateReferences>
    <we:reference id="wa104178141" version="3.10.0.197" store="en-US"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
  <TotalTime>5022</TotalTime>
  <Words>1164</Words>
  <Application>Microsoft Office PowerPoint</Application>
  <PresentationFormat>Widescreen</PresentationFormat>
  <Paragraphs>98</Paragraphs>
  <Slides>17</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Calibri</vt:lpstr>
      <vt:lpstr>Calibri Light</vt:lpstr>
      <vt:lpstr>Courier New</vt:lpstr>
      <vt:lpstr>Google Sans Text</vt:lpstr>
      <vt:lpstr>Wingdings</vt:lpstr>
      <vt:lpstr>Office Theme</vt:lpstr>
      <vt:lpstr>PowerPoint Presentation</vt:lpstr>
      <vt:lpstr>AGENDA  - What is “local government”? - Program Description - Jobs  - Benefits - What’s next </vt:lpstr>
      <vt:lpstr>More than 200,000 service members return to civilian life every year.  Many want to continue a career in service.  </vt:lpstr>
      <vt:lpstr>ICMA’s Definition of “local government”</vt:lpstr>
      <vt:lpstr>PowerPoint Presentation</vt:lpstr>
      <vt:lpstr>PowerPoint Presentation</vt:lpstr>
      <vt:lpstr>Opportunity!</vt:lpstr>
      <vt:lpstr>Why local government?  </vt:lpstr>
      <vt:lpstr>Five careers in management/administration</vt:lpstr>
      <vt:lpstr>Matching positions to veteran Skillsets</vt:lpstr>
      <vt:lpstr>what positions are available today?</vt:lpstr>
      <vt:lpstr>Veterans Local government management fellowship (VLGMF)</vt:lpstr>
      <vt:lpstr>Who are vlgmf?</vt:lpstr>
      <vt:lpstr>resources</vt:lpstr>
      <vt:lpstr>PowerPoint Presentation</vt:lpstr>
      <vt:lpstr>What’s next  </vt:lpstr>
      <vt:lpstr>vetERANS IN LOcAL GOVERNMENT:                        STILL SERVING   #Country   and community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Pathways to the Future ICMA through Learning</dc:title>
  <dc:creator>Microsoft Office User</dc:creator>
  <cp:lastModifiedBy>Dean Huard</cp:lastModifiedBy>
  <cp:revision>175</cp:revision>
  <cp:lastPrinted>2020-06-19T13:53:58Z</cp:lastPrinted>
  <dcterms:created xsi:type="dcterms:W3CDTF">2020-04-22T22:51:03Z</dcterms:created>
  <dcterms:modified xsi:type="dcterms:W3CDTF">2023-10-19T21:31:37Z</dcterms:modified>
</cp:coreProperties>
</file>