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News Cycle" panose="02000503000000000000" pitchFamily="2" charset="2"/>
      <p:regular r:id="rId19"/>
      <p:bold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Oswald" pitchFamily="2" charset="77"/>
      <p:regular r:id="rId25"/>
      <p:bold r:id="rId26"/>
    </p:embeddedFont>
    <p:embeddedFont>
      <p:font typeface="Rubik" pitchFamily="2" charset="-79"/>
      <p:regular r:id="rId27"/>
      <p:bold r:id="rId28"/>
      <p:italic r:id="rId29"/>
      <p:boldItalic r:id="rId30"/>
    </p:embeddedFont>
    <p:embeddedFont>
      <p:font typeface="Rubik ExtraBold" pitchFamily="2" charset="-79"/>
      <p:bold r:id="rId31"/>
      <p:italic r:id="rId32"/>
      <p:boldItalic r:id="rId33"/>
    </p:embeddedFont>
    <p:embeddedFont>
      <p:font typeface="Rubik Medium" pitchFamily="2" charset="-79"/>
      <p:regular r:id="rId34"/>
      <p:bold r:id="rId35"/>
      <p:italic r:id="rId36"/>
      <p:boldItalic r:id="rId37"/>
    </p:embeddedFont>
    <p:embeddedFont>
      <p:font typeface="Rubik Mono One" panose="02000504020000020004" pitchFamily="2" charset="-79"/>
      <p:regular r:id="rId38"/>
    </p:embeddedFont>
    <p:embeddedFont>
      <p:font typeface="Rubik SemiBold" pitchFamily="2" charset="-79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4"/>
  </p:normalViewPr>
  <p:slideViewPr>
    <p:cSldViewPr snapToGrid="0">
      <p:cViewPr varScale="1">
        <p:scale>
          <a:sx n="141" d="100"/>
          <a:sy n="141" d="100"/>
        </p:scale>
        <p:origin x="80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font" Target="fonts/font2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font" Target="fonts/font2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46" Type="http://schemas.openxmlformats.org/officeDocument/2006/relationships/tableStyles" Target="tableStyles.xml"/><Relationship Id="rId20" Type="http://schemas.openxmlformats.org/officeDocument/2006/relationships/font" Target="fonts/font6.fntdata"/><Relationship Id="rId41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ede4bf2f85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ede4bf2f85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283fb6f269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2283fb6f269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283fb6f269_0_2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283fb6f269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fb06bba2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fb06bba2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6f5a16dd81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6f5a16dd81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-Texas is home to more than 1.4 million veterans. Yearly, between 22,000 to 27,000 military service members return to Texas or remain in Texas upon exiting military service. (TVC 2021)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More than 1,900 military/ veteran serving nonprofits in Texas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64ac87e03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164ac87e03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704c39e081_0_1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1704c39e081_0_1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32a7d346d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32a7d346d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3a8418d81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23a8418d8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9247b83f02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29247b83f0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9247b83f02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29247b83f0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9247b83f02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29247b83f0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rgbClr val="1B1D4C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228589" y="1362238"/>
            <a:ext cx="624618" cy="7565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3233"/>
                </a:lnTo>
                <a:lnTo>
                  <a:pt x="0" y="21600"/>
                </a:lnTo>
                <a:lnTo>
                  <a:pt x="21600" y="18367"/>
                </a:lnTo>
                <a:lnTo>
                  <a:pt x="21600" y="0"/>
                </a:lnTo>
                <a:close/>
              </a:path>
            </a:pathLst>
          </a:custGeom>
          <a:solidFill>
            <a:srgbClr val="F36C3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3"/>
          <p:cNvSpPr/>
          <p:nvPr/>
        </p:nvSpPr>
        <p:spPr>
          <a:xfrm>
            <a:off x="228589" y="876"/>
            <a:ext cx="624618" cy="137235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19818"/>
                </a:lnTo>
                <a:lnTo>
                  <a:pt x="21600" y="0"/>
                </a:lnTo>
                <a:close/>
              </a:path>
            </a:pathLst>
          </a:custGeom>
          <a:solidFill>
            <a:srgbClr val="B41F2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B41F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3"/>
          <p:cNvSpPr/>
          <p:nvPr/>
        </p:nvSpPr>
        <p:spPr>
          <a:xfrm>
            <a:off x="8520705" y="4146351"/>
            <a:ext cx="394686" cy="99802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1549"/>
                </a:lnTo>
                <a:lnTo>
                  <a:pt x="0" y="21600"/>
                </a:lnTo>
                <a:close/>
              </a:path>
            </a:pathLst>
          </a:custGeom>
          <a:solidFill>
            <a:srgbClr val="B41F2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1030663" y="1529125"/>
            <a:ext cx="4879500" cy="29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31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  <a:defRPr sz="3200">
                <a:solidFill>
                  <a:schemeClr val="lt1"/>
                </a:solidFill>
              </a:defRPr>
            </a:lvl1pPr>
            <a:lvl2pPr marL="914400" lvl="1" indent="-431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○"/>
              <a:defRPr sz="3200">
                <a:solidFill>
                  <a:schemeClr val="lt1"/>
                </a:solidFill>
              </a:defRPr>
            </a:lvl2pPr>
            <a:lvl3pPr marL="1371600" lvl="2" indent="-431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■"/>
              <a:defRPr sz="3200">
                <a:solidFill>
                  <a:schemeClr val="lt1"/>
                </a:solidFill>
              </a:defRPr>
            </a:lvl3pPr>
            <a:lvl4pPr marL="1828800" lvl="3" indent="-431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  <a:defRPr sz="3200">
                <a:solidFill>
                  <a:schemeClr val="lt1"/>
                </a:solidFill>
              </a:defRPr>
            </a:lvl4pPr>
            <a:lvl5pPr marL="2286000" lvl="4" indent="-431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○"/>
              <a:defRPr sz="3200">
                <a:solidFill>
                  <a:schemeClr val="lt1"/>
                </a:solidFill>
              </a:defRPr>
            </a:lvl5pPr>
            <a:lvl6pPr marL="2743200" lvl="5" indent="-431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■"/>
              <a:defRPr sz="3200">
                <a:solidFill>
                  <a:schemeClr val="lt1"/>
                </a:solidFill>
              </a:defRPr>
            </a:lvl6pPr>
            <a:lvl7pPr marL="3200400" lvl="6" indent="-431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  <a:defRPr sz="3200">
                <a:solidFill>
                  <a:schemeClr val="lt1"/>
                </a:solidFill>
              </a:defRPr>
            </a:lvl7pPr>
            <a:lvl8pPr marL="3657600" lvl="7" indent="-431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○"/>
              <a:defRPr sz="3200">
                <a:solidFill>
                  <a:schemeClr val="lt1"/>
                </a:solidFill>
              </a:defRPr>
            </a:lvl8pPr>
            <a:lvl9pPr marL="4114800" lvl="8" indent="-431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■"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346977" y="1296229"/>
            <a:ext cx="5820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rPr>
              <a:t>“</a:t>
            </a:r>
            <a:endParaRPr sz="10400">
              <a:solidFill>
                <a:schemeClr val="lt1"/>
              </a:solidFill>
              <a:latin typeface="News Cycle"/>
              <a:ea typeface="News Cycle"/>
              <a:cs typeface="News Cycle"/>
              <a:sym typeface="News Cycle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520650" y="4688650"/>
            <a:ext cx="3948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accent3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buNone/>
              <a:defRPr>
                <a:solidFill>
                  <a:schemeClr val="accent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buNone/>
              <a:defRPr>
                <a:solidFill>
                  <a:schemeClr val="accent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buNone/>
              <a:defRPr>
                <a:solidFill>
                  <a:schemeClr val="accent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buNone/>
              <a:defRPr>
                <a:solidFill>
                  <a:schemeClr val="accent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buNone/>
              <a:defRPr>
                <a:solidFill>
                  <a:schemeClr val="accent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buNone/>
              <a:defRPr>
                <a:solidFill>
                  <a:schemeClr val="accent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buNone/>
              <a:defRPr>
                <a:solidFill>
                  <a:schemeClr val="accent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buNone/>
              <a:defRPr>
                <a:solidFill>
                  <a:schemeClr val="accent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7497540" y="3233808"/>
            <a:ext cx="920376" cy="148759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423"/>
                </a:lnTo>
                <a:lnTo>
                  <a:pt x="0" y="21600"/>
                </a:lnTo>
                <a:lnTo>
                  <a:pt x="21600" y="19177"/>
                </a:lnTo>
                <a:lnTo>
                  <a:pt x="21600" y="0"/>
                </a:lnTo>
                <a:close/>
              </a:path>
            </a:pathLst>
          </a:custGeom>
          <a:solidFill>
            <a:srgbClr val="F36C3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6103018" y="876"/>
            <a:ext cx="1291734" cy="249879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19575"/>
                </a:lnTo>
                <a:lnTo>
                  <a:pt x="21600" y="0"/>
                </a:lnTo>
                <a:close/>
              </a:path>
            </a:pathLst>
          </a:custGeom>
          <a:solidFill>
            <a:srgbClr val="F36C3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7497540" y="875"/>
            <a:ext cx="920376" cy="329632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0506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BFD09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6103018" y="2373413"/>
            <a:ext cx="1291734" cy="27710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1826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BFD09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bg>
      <p:bgPr>
        <a:solidFill>
          <a:srgbClr val="D7D2CB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550500" y="759800"/>
            <a:ext cx="36945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550500" y="1353948"/>
            <a:ext cx="3694500" cy="30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346250" y="4688650"/>
            <a:ext cx="5691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16"/>
          <p:cNvSpPr/>
          <p:nvPr/>
        </p:nvSpPr>
        <p:spPr>
          <a:xfrm>
            <a:off x="8099306" y="0"/>
            <a:ext cx="892296" cy="3225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0795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6"/>
          <p:cNvSpPr/>
          <p:nvPr/>
        </p:nvSpPr>
        <p:spPr>
          <a:xfrm>
            <a:off x="4645615" y="609095"/>
            <a:ext cx="1314792" cy="211917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19177"/>
                </a:lnTo>
                <a:lnTo>
                  <a:pt x="21600" y="0"/>
                </a:lnTo>
                <a:lnTo>
                  <a:pt x="0" y="2423"/>
                </a:lnTo>
                <a:lnTo>
                  <a:pt x="0" y="216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6"/>
          <p:cNvSpPr/>
          <p:nvPr/>
        </p:nvSpPr>
        <p:spPr>
          <a:xfrm>
            <a:off x="6107231" y="991483"/>
            <a:ext cx="1845234" cy="41594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1733"/>
                </a:lnTo>
                <a:lnTo>
                  <a:pt x="0" y="216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6"/>
          <p:cNvSpPr/>
          <p:nvPr/>
        </p:nvSpPr>
        <p:spPr>
          <a:xfrm>
            <a:off x="4645615" y="2643735"/>
            <a:ext cx="1314792" cy="251013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046"/>
                </a:lnTo>
                <a:lnTo>
                  <a:pt x="0" y="216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6"/>
          <p:cNvSpPr/>
          <p:nvPr/>
        </p:nvSpPr>
        <p:spPr>
          <a:xfrm>
            <a:off x="8099306" y="306930"/>
            <a:ext cx="892296" cy="297729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0429"/>
                </a:lnTo>
                <a:lnTo>
                  <a:pt x="21600" y="0"/>
                </a:lnTo>
                <a:lnTo>
                  <a:pt x="0" y="1171"/>
                </a:lnTo>
                <a:lnTo>
                  <a:pt x="0" y="216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6"/>
          <p:cNvSpPr/>
          <p:nvPr/>
        </p:nvSpPr>
        <p:spPr>
          <a:xfrm>
            <a:off x="6107231" y="0"/>
            <a:ext cx="1845234" cy="11610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15393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6"/>
          <p:cNvSpPr/>
          <p:nvPr/>
        </p:nvSpPr>
        <p:spPr>
          <a:xfrm>
            <a:off x="8099306" y="3277330"/>
            <a:ext cx="892296" cy="11659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18611"/>
                </a:lnTo>
                <a:lnTo>
                  <a:pt x="21600" y="0"/>
                </a:lnTo>
                <a:lnTo>
                  <a:pt x="0" y="2989"/>
                </a:lnTo>
                <a:lnTo>
                  <a:pt x="0" y="216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combinedarms.us/communityconnector" TargetMode="External"/><Relationship Id="rId5" Type="http://schemas.openxmlformats.org/officeDocument/2006/relationships/hyperlink" Target="https://combinedarms.my.site.com/CAVeterans3/Contactform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jpg"/><Relationship Id="rId26" Type="http://schemas.openxmlformats.org/officeDocument/2006/relationships/image" Target="../media/image42.png"/><Relationship Id="rId39" Type="http://schemas.openxmlformats.org/officeDocument/2006/relationships/image" Target="../media/image55.png"/><Relationship Id="rId21" Type="http://schemas.openxmlformats.org/officeDocument/2006/relationships/image" Target="../media/image37.jpg"/><Relationship Id="rId34" Type="http://schemas.openxmlformats.org/officeDocument/2006/relationships/image" Target="../media/image50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.jpg"/><Relationship Id="rId20" Type="http://schemas.openxmlformats.org/officeDocument/2006/relationships/image" Target="../media/image36.jpg"/><Relationship Id="rId29" Type="http://schemas.openxmlformats.org/officeDocument/2006/relationships/image" Target="../media/image45.png"/><Relationship Id="rId41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5" Type="http://schemas.openxmlformats.org/officeDocument/2006/relationships/image" Target="../media/image21.jpg"/><Relationship Id="rId15" Type="http://schemas.openxmlformats.org/officeDocument/2006/relationships/image" Target="../media/image31.jp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10" Type="http://schemas.openxmlformats.org/officeDocument/2006/relationships/image" Target="../media/image26.jpg"/><Relationship Id="rId19" Type="http://schemas.openxmlformats.org/officeDocument/2006/relationships/image" Target="../media/image35.jpg"/><Relationship Id="rId31" Type="http://schemas.openxmlformats.org/officeDocument/2006/relationships/image" Target="../media/image47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jpg"/><Relationship Id="rId22" Type="http://schemas.openxmlformats.org/officeDocument/2006/relationships/image" Target="../media/image38.png"/><Relationship Id="rId27" Type="http://schemas.openxmlformats.org/officeDocument/2006/relationships/image" Target="../media/image43.jp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8" Type="http://schemas.openxmlformats.org/officeDocument/2006/relationships/image" Target="../media/image24.jpg"/><Relationship Id="rId3" Type="http://schemas.openxmlformats.org/officeDocument/2006/relationships/image" Target="../media/image14.png"/><Relationship Id="rId12" Type="http://schemas.openxmlformats.org/officeDocument/2006/relationships/image" Target="../media/image28.jpg"/><Relationship Id="rId17" Type="http://schemas.openxmlformats.org/officeDocument/2006/relationships/image" Target="../media/image33.jp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17125"/>
            <a:ext cx="91440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451" y="1713352"/>
            <a:ext cx="3300500" cy="1456776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" name="Google Shape;85;p17"/>
          <p:cNvSpPr txBox="1"/>
          <p:nvPr/>
        </p:nvSpPr>
        <p:spPr>
          <a:xfrm>
            <a:off x="411800" y="3170125"/>
            <a:ext cx="869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-435676" y="4308711"/>
            <a:ext cx="10059510" cy="85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2500" dirty="0">
                <a:solidFill>
                  <a:schemeClr val="lt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TAMUS MILITARY-AFFILIATED </a:t>
            </a:r>
            <a:r>
              <a:rPr lang="en" sz="2500" dirty="0">
                <a:solidFill>
                  <a:schemeClr val="accent1">
                    <a:lumMod val="50000"/>
                  </a:schemeClr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STUDENT SYMPOSIUM</a:t>
            </a:r>
            <a:endParaRPr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5824" y="1713355"/>
            <a:ext cx="4204250" cy="145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91000"/>
            <a:ext cx="91440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 txBox="1"/>
          <p:nvPr/>
        </p:nvSpPr>
        <p:spPr>
          <a:xfrm>
            <a:off x="330800" y="192075"/>
            <a:ext cx="6103800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131C4E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USING DATA TO DRIVE DECISIONS</a:t>
            </a:r>
            <a:endParaRPr sz="2500">
              <a:solidFill>
                <a:srgbClr val="131C4E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31C4E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211" name="Google Shape;211;p26"/>
          <p:cNvSpPr txBox="1"/>
          <p:nvPr/>
        </p:nvSpPr>
        <p:spPr>
          <a:xfrm>
            <a:off x="76200" y="4776350"/>
            <a:ext cx="5007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</p:txBody>
      </p:sp>
      <p:sp>
        <p:nvSpPr>
          <p:cNvPr id="212" name="Google Shape;212;p26"/>
          <p:cNvSpPr txBox="1"/>
          <p:nvPr/>
        </p:nvSpPr>
        <p:spPr>
          <a:xfrm>
            <a:off x="416325" y="1367575"/>
            <a:ext cx="4210500" cy="3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131C4E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213" name="Google Shape;21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6475" y="256125"/>
            <a:ext cx="2099174" cy="3852273"/>
          </a:xfrm>
          <a:prstGeom prst="rect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4" name="Google Shape;21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725" y="909463"/>
            <a:ext cx="5235423" cy="3132950"/>
          </a:xfrm>
          <a:prstGeom prst="rect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75"/>
            <a:ext cx="91440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 txBox="1"/>
          <p:nvPr/>
        </p:nvSpPr>
        <p:spPr>
          <a:xfrm>
            <a:off x="96500" y="97050"/>
            <a:ext cx="8630400" cy="8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COMBINED ARMS</a:t>
            </a:r>
            <a:r>
              <a:rPr lang="en" sz="2500">
                <a:solidFill>
                  <a:srgbClr val="131C4E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 TECHNOLOGY</a:t>
            </a:r>
            <a:endParaRPr sz="2500">
              <a:solidFill>
                <a:schemeClr val="dk1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221" name="Google Shape;221;p27"/>
          <p:cNvSpPr txBox="1"/>
          <p:nvPr/>
        </p:nvSpPr>
        <p:spPr>
          <a:xfrm>
            <a:off x="451000" y="12585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2" name="Google Shape;222;p27"/>
          <p:cNvSpPr txBox="1"/>
          <p:nvPr/>
        </p:nvSpPr>
        <p:spPr>
          <a:xfrm>
            <a:off x="64988" y="32364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100">
              <a:solidFill>
                <a:srgbClr val="002060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223" name="Google Shape;223;p27"/>
          <p:cNvSpPr txBox="1"/>
          <p:nvPr/>
        </p:nvSpPr>
        <p:spPr>
          <a:xfrm>
            <a:off x="3072013" y="32364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100">
              <a:solidFill>
                <a:srgbClr val="002060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224" name="Google Shape;224;p27"/>
          <p:cNvSpPr txBox="1"/>
          <p:nvPr/>
        </p:nvSpPr>
        <p:spPr>
          <a:xfrm>
            <a:off x="6144000" y="32364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100"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225" name="Google Shape;22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0400" y="1202775"/>
            <a:ext cx="6663249" cy="3686475"/>
          </a:xfrm>
          <a:prstGeom prst="rect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 txBox="1"/>
          <p:nvPr/>
        </p:nvSpPr>
        <p:spPr>
          <a:xfrm>
            <a:off x="1882375" y="2817125"/>
            <a:ext cx="30306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73763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</p:txBody>
      </p:sp>
      <p:sp>
        <p:nvSpPr>
          <p:cNvPr id="231" name="Google Shape;231;p28"/>
          <p:cNvSpPr txBox="1"/>
          <p:nvPr/>
        </p:nvSpPr>
        <p:spPr>
          <a:xfrm>
            <a:off x="5249925" y="1853075"/>
            <a:ext cx="34395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73763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8"/>
          <p:cNvSpPr txBox="1"/>
          <p:nvPr/>
        </p:nvSpPr>
        <p:spPr>
          <a:xfrm>
            <a:off x="5249925" y="2817125"/>
            <a:ext cx="35331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073763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</p:txBody>
      </p:sp>
      <p:pic>
        <p:nvPicPr>
          <p:cNvPr id="233" name="Google Shape;23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525" y="1661975"/>
            <a:ext cx="3533102" cy="155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2250"/>
            <a:ext cx="91440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6650" y="1712738"/>
            <a:ext cx="4207774" cy="14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8"/>
          <p:cNvSpPr txBox="1"/>
          <p:nvPr/>
        </p:nvSpPr>
        <p:spPr>
          <a:xfrm>
            <a:off x="2468100" y="3799175"/>
            <a:ext cx="4207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latin typeface="Rubik"/>
                <a:ea typeface="Rubik"/>
                <a:cs typeface="Rubik"/>
                <a:sym typeface="Rubik"/>
              </a:rPr>
              <a:t>What else do you need?</a:t>
            </a:r>
            <a:endParaRPr sz="2700" b="1"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/>
        </p:nvSpPr>
        <p:spPr>
          <a:xfrm>
            <a:off x="7134125" y="4339825"/>
            <a:ext cx="160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91000"/>
            <a:ext cx="91440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191000"/>
            <a:ext cx="91440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0538" y="1482225"/>
            <a:ext cx="4979576" cy="262037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330800" y="105225"/>
            <a:ext cx="2059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500">
                <a:solidFill>
                  <a:srgbClr val="131C4E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THE NEED</a:t>
            </a:r>
            <a:endParaRPr sz="1700"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330800" y="2038200"/>
            <a:ext cx="1814100" cy="19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75" b="1">
                <a:solidFill>
                  <a:srgbClr val="002060"/>
                </a:solidFill>
                <a:latin typeface="Rubik"/>
                <a:ea typeface="Rubik"/>
                <a:cs typeface="Rubik"/>
                <a:sym typeface="Rubik"/>
              </a:rPr>
              <a:t>This is what military members face when they Google veteran resources or assistance. </a:t>
            </a:r>
            <a:br>
              <a:rPr lang="en" sz="1475">
                <a:solidFill>
                  <a:srgbClr val="002060"/>
                </a:solidFill>
                <a:latin typeface="Rubik Medium"/>
                <a:ea typeface="Rubik Medium"/>
                <a:cs typeface="Rubik Medium"/>
                <a:sym typeface="Rubik Medium"/>
              </a:rPr>
            </a:br>
            <a:endParaRPr>
              <a:solidFill>
                <a:srgbClr val="002060"/>
              </a:solidFill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58800" y="466500"/>
            <a:ext cx="3226400" cy="101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/>
        </p:nvSpPr>
        <p:spPr>
          <a:xfrm>
            <a:off x="76200" y="4776350"/>
            <a:ext cx="5007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550650" y="1897000"/>
            <a:ext cx="4273500" cy="30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31C4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1092" y="101525"/>
            <a:ext cx="2081809" cy="91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9"/>
          <p:cNvSpPr txBox="1"/>
          <p:nvPr/>
        </p:nvSpPr>
        <p:spPr>
          <a:xfrm>
            <a:off x="840150" y="1114163"/>
            <a:ext cx="7850700" cy="22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6C3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MAKING TEXAS THE FIRST INTERCONNECTED STATE FOR VETERANS</a:t>
            </a:r>
            <a:endParaRPr sz="1800">
              <a:solidFill>
                <a:srgbClr val="F36C3E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0206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TEXAS VETERANS NETWORK</a:t>
            </a:r>
            <a:endParaRPr sz="2600">
              <a:solidFill>
                <a:srgbClr val="002060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2060"/>
                </a:solidFill>
                <a:latin typeface="Rubik"/>
                <a:ea typeface="Rubik"/>
                <a:cs typeface="Rubik"/>
                <a:sym typeface="Rubik"/>
              </a:rPr>
              <a:t>The Texas Veterans Network (TVN) is a statewide collaborative of more than 300+ veteran-serving, community-based organizations and government agencies that holistically serve the veteran and military community. Together we offer more than 1,500 resources for the military-affiliated community.</a:t>
            </a:r>
            <a:endParaRPr>
              <a:solidFill>
                <a:srgbClr val="F36C3E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191000"/>
            <a:ext cx="91440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91000"/>
            <a:ext cx="91440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/>
        </p:nvSpPr>
        <p:spPr>
          <a:xfrm>
            <a:off x="375675" y="151375"/>
            <a:ext cx="4901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31C4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76200" y="4776350"/>
            <a:ext cx="5007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416325" y="1367575"/>
            <a:ext cx="4210500" cy="3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131C4E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5475" y="151375"/>
            <a:ext cx="7318024" cy="394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91000"/>
            <a:ext cx="91440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/>
        </p:nvSpPr>
        <p:spPr>
          <a:xfrm>
            <a:off x="375675" y="151375"/>
            <a:ext cx="4901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131C4E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TEXAS VETERANS NETWORK METRICS</a:t>
            </a:r>
            <a:endParaRPr sz="2500">
              <a:solidFill>
                <a:srgbClr val="131C4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3" name="Google Shape;123;p21"/>
          <p:cNvSpPr txBox="1"/>
          <p:nvPr/>
        </p:nvSpPr>
        <p:spPr>
          <a:xfrm>
            <a:off x="76200" y="4776350"/>
            <a:ext cx="5007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</p:txBody>
      </p:sp>
      <p:sp>
        <p:nvSpPr>
          <p:cNvPr id="124" name="Google Shape;124;p21"/>
          <p:cNvSpPr txBox="1"/>
          <p:nvPr/>
        </p:nvSpPr>
        <p:spPr>
          <a:xfrm>
            <a:off x="416325" y="1367575"/>
            <a:ext cx="4210500" cy="3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131C4E"/>
                </a:solidFill>
                <a:latin typeface="Rubik"/>
                <a:ea typeface="Rubik"/>
                <a:cs typeface="Rubik"/>
                <a:sym typeface="Rubik"/>
              </a:rPr>
              <a:t>Highest needs: </a:t>
            </a:r>
            <a:endParaRPr sz="1500" b="1">
              <a:solidFill>
                <a:srgbClr val="131C4E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31C4E"/>
              </a:buClr>
              <a:buSzPts val="1500"/>
              <a:buFont typeface="Rubik Medium"/>
              <a:buAutoNum type="arabicPeriod"/>
            </a:pPr>
            <a:r>
              <a:rPr lang="en" sz="1500">
                <a:solidFill>
                  <a:srgbClr val="131C4E"/>
                </a:solidFill>
                <a:latin typeface="Rubik Medium"/>
                <a:ea typeface="Rubik Medium"/>
                <a:cs typeface="Rubik Medium"/>
                <a:sym typeface="Rubik Medium"/>
              </a:rPr>
              <a:t>Financial Assistance</a:t>
            </a:r>
            <a:endParaRPr sz="1500">
              <a:solidFill>
                <a:srgbClr val="131C4E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31C4E"/>
              </a:buClr>
              <a:buSzPts val="1500"/>
              <a:buFont typeface="Rubik Medium"/>
              <a:buAutoNum type="arabicPeriod"/>
            </a:pPr>
            <a:r>
              <a:rPr lang="en" sz="1500">
                <a:solidFill>
                  <a:srgbClr val="131C4E"/>
                </a:solidFill>
                <a:latin typeface="Rubik Medium"/>
                <a:ea typeface="Rubik Medium"/>
                <a:cs typeface="Rubik Medium"/>
                <a:sym typeface="Rubik Medium"/>
              </a:rPr>
              <a:t>Food Assistance</a:t>
            </a:r>
            <a:endParaRPr sz="1500">
              <a:solidFill>
                <a:srgbClr val="131C4E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31C4E"/>
              </a:buClr>
              <a:buSzPts val="1500"/>
              <a:buFont typeface="Rubik Medium"/>
              <a:buAutoNum type="arabicPeriod"/>
            </a:pPr>
            <a:r>
              <a:rPr lang="en" sz="1500">
                <a:solidFill>
                  <a:srgbClr val="131C4E"/>
                </a:solidFill>
                <a:latin typeface="Rubik Medium"/>
                <a:ea typeface="Rubik Medium"/>
                <a:cs typeface="Rubik Medium"/>
                <a:sym typeface="Rubik Medium"/>
              </a:rPr>
              <a:t>Career and Professional Services</a:t>
            </a:r>
            <a:endParaRPr sz="1500">
              <a:solidFill>
                <a:srgbClr val="131C4E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131C4E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131C4E"/>
                </a:solidFill>
                <a:latin typeface="Rubik"/>
                <a:ea typeface="Rubik"/>
                <a:cs typeface="Rubik"/>
                <a:sym typeface="Rubik"/>
              </a:rPr>
              <a:t>Top Requested Organizations: </a:t>
            </a:r>
            <a:endParaRPr sz="1500" b="1">
              <a:solidFill>
                <a:srgbClr val="131C4E"/>
              </a:solidFill>
              <a:latin typeface="Rubik"/>
              <a:ea typeface="Rubik"/>
              <a:cs typeface="Rubik"/>
              <a:sym typeface="Rubik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31C4E"/>
              </a:buClr>
              <a:buSzPts val="1500"/>
              <a:buFont typeface="Rubik Medium"/>
              <a:buAutoNum type="arabicPeriod"/>
            </a:pPr>
            <a:r>
              <a:rPr lang="en" sz="1500">
                <a:solidFill>
                  <a:srgbClr val="131C4E"/>
                </a:solidFill>
                <a:latin typeface="Rubik Medium"/>
                <a:ea typeface="Rubik Medium"/>
                <a:cs typeface="Rubik Medium"/>
                <a:sym typeface="Rubik Medium"/>
              </a:rPr>
              <a:t>Texas Community/County  Food Banks </a:t>
            </a:r>
            <a:endParaRPr sz="1500">
              <a:solidFill>
                <a:srgbClr val="131C4E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31C4E"/>
              </a:buClr>
              <a:buSzPts val="1500"/>
              <a:buFont typeface="Rubik Medium"/>
              <a:buAutoNum type="arabicPeriod"/>
            </a:pPr>
            <a:r>
              <a:rPr lang="en" sz="1500">
                <a:solidFill>
                  <a:srgbClr val="131C4E"/>
                </a:solidFill>
                <a:latin typeface="Rubik Medium"/>
                <a:ea typeface="Rubik Medium"/>
                <a:cs typeface="Rubik Medium"/>
                <a:sym typeface="Rubik Medium"/>
              </a:rPr>
              <a:t>Texas Veterans Commission</a:t>
            </a:r>
            <a:endParaRPr sz="1500">
              <a:solidFill>
                <a:srgbClr val="131C4E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31C4E"/>
              </a:buClr>
              <a:buSzPts val="1500"/>
              <a:buFont typeface="Rubik Medium"/>
              <a:buAutoNum type="arabicPeriod"/>
            </a:pPr>
            <a:r>
              <a:rPr lang="en" sz="1500">
                <a:solidFill>
                  <a:srgbClr val="131C4E"/>
                </a:solidFill>
                <a:latin typeface="Rubik Medium"/>
                <a:ea typeface="Rubik Medium"/>
                <a:cs typeface="Rubik Medium"/>
                <a:sym typeface="Rubik Medium"/>
              </a:rPr>
              <a:t>Wounded Warrior Project</a:t>
            </a:r>
            <a:endParaRPr sz="1500">
              <a:solidFill>
                <a:srgbClr val="131C4E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9475" y="152400"/>
            <a:ext cx="3002090" cy="3886200"/>
          </a:xfrm>
          <a:prstGeom prst="rect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6196" y="1125311"/>
            <a:ext cx="2936977" cy="1884738"/>
          </a:xfrm>
          <a:prstGeom prst="rect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500" y="1125312"/>
            <a:ext cx="2936977" cy="1884738"/>
          </a:xfrm>
          <a:prstGeom prst="rect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2" name="Google Shape;132;p22"/>
          <p:cNvSpPr txBox="1"/>
          <p:nvPr/>
        </p:nvSpPr>
        <p:spPr>
          <a:xfrm>
            <a:off x="65000" y="3177475"/>
            <a:ext cx="30000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6363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206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               SELF DRIVE</a:t>
            </a:r>
            <a:endParaRPr sz="1500">
              <a:solidFill>
                <a:srgbClr val="002060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Rubik Medium"/>
              <a:buChar char="●"/>
            </a:pPr>
            <a:r>
              <a:rPr lang="en" sz="1100">
                <a:solidFill>
                  <a:srgbClr val="002060"/>
                </a:solidFill>
                <a:latin typeface="Rubik Medium"/>
                <a:ea typeface="Rubik Medium"/>
                <a:cs typeface="Rubik Medium"/>
                <a:sym typeface="Rubik Medium"/>
              </a:rPr>
              <a:t>Send client the link, to </a:t>
            </a:r>
            <a:r>
              <a:rPr lang="en" sz="1100" u="sng">
                <a:solidFill>
                  <a:schemeClr val="hlink"/>
                </a:solidFill>
                <a:latin typeface="Rubik Medium"/>
                <a:ea typeface="Rubik Medium"/>
                <a:cs typeface="Rubik Medium"/>
                <a:sym typeface="Rubik Medium"/>
                <a:hlinkClick r:id="rId5"/>
              </a:rPr>
              <a:t>Create a Profile</a:t>
            </a:r>
            <a:r>
              <a:rPr lang="en" sz="1100">
                <a:solidFill>
                  <a:srgbClr val="002060"/>
                </a:solidFill>
                <a:latin typeface="Rubik Medium"/>
                <a:ea typeface="Rubik Medium"/>
                <a:cs typeface="Rubik Medium"/>
                <a:sym typeface="Rubik Medium"/>
              </a:rPr>
              <a:t> on their own</a:t>
            </a:r>
            <a:endParaRPr sz="1100">
              <a:solidFill>
                <a:srgbClr val="002060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Rubik Medium"/>
              <a:buChar char="●"/>
            </a:pPr>
            <a:r>
              <a:rPr lang="en" sz="1100">
                <a:solidFill>
                  <a:srgbClr val="002060"/>
                </a:solidFill>
                <a:latin typeface="Rubik Medium"/>
                <a:ea typeface="Rubik Medium"/>
                <a:cs typeface="Rubik Medium"/>
                <a:sym typeface="Rubik Medium"/>
              </a:rPr>
              <a:t>Client will be able to self drive to the resources they need</a:t>
            </a:r>
            <a:endParaRPr sz="1100">
              <a:solidFill>
                <a:srgbClr val="002060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33" name="Google Shape;133;p22"/>
          <p:cNvSpPr txBox="1"/>
          <p:nvPr/>
        </p:nvSpPr>
        <p:spPr>
          <a:xfrm>
            <a:off x="3072025" y="3177475"/>
            <a:ext cx="30000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6363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206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        COMMUNITY CONNECTOR </a:t>
            </a:r>
            <a:endParaRPr sz="1500">
              <a:solidFill>
                <a:srgbClr val="002060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Rubik Medium"/>
              <a:buChar char="●"/>
            </a:pPr>
            <a:r>
              <a:rPr lang="en" sz="1100">
                <a:solidFill>
                  <a:srgbClr val="002060"/>
                </a:solidFill>
                <a:latin typeface="Rubik Medium"/>
                <a:ea typeface="Rubik Medium"/>
                <a:cs typeface="Rubik Medium"/>
                <a:sym typeface="Rubik Medium"/>
              </a:rPr>
              <a:t>As a Member Organization or community ambassador, you can download the Combined Arms app and make referrals as a Community Connector</a:t>
            </a:r>
            <a:endParaRPr sz="1100">
              <a:solidFill>
                <a:srgbClr val="002060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Rubik Medium"/>
              <a:buChar char="●"/>
            </a:pPr>
            <a:r>
              <a:rPr lang="en" sz="1100" u="sng">
                <a:solidFill>
                  <a:schemeClr val="hlink"/>
                </a:solidFill>
                <a:latin typeface="Rubik Medium"/>
                <a:ea typeface="Rubik Medium"/>
                <a:cs typeface="Rubik Medium"/>
                <a:sym typeface="Rubik Medium"/>
                <a:hlinkClick r:id="rId6"/>
              </a:rPr>
              <a:t>Click here</a:t>
            </a:r>
            <a:r>
              <a:rPr lang="en" sz="1100">
                <a:solidFill>
                  <a:srgbClr val="002060"/>
                </a:solidFill>
                <a:latin typeface="Rubik Medium"/>
                <a:ea typeface="Rubik Medium"/>
                <a:cs typeface="Rubik Medium"/>
                <a:sym typeface="Rubik Medium"/>
              </a:rPr>
              <a:t> to gain access</a:t>
            </a:r>
            <a:endParaRPr sz="1100">
              <a:solidFill>
                <a:srgbClr val="002060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34" name="Google Shape;134;p22"/>
          <p:cNvSpPr txBox="1"/>
          <p:nvPr/>
        </p:nvSpPr>
        <p:spPr>
          <a:xfrm>
            <a:off x="6144000" y="3148050"/>
            <a:ext cx="3000000" cy="16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6363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206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             CALL INTAKE TEAM</a:t>
            </a:r>
            <a:endParaRPr sz="1500">
              <a:solidFill>
                <a:srgbClr val="002060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ubik Medium"/>
              <a:buChar char="●"/>
            </a:pPr>
            <a:r>
              <a:rPr lang="en" sz="1100">
                <a:solidFill>
                  <a:srgbClr val="002060"/>
                </a:solidFill>
                <a:latin typeface="Rubik Medium"/>
                <a:ea typeface="Rubik Medium"/>
                <a:cs typeface="Rubik Medium"/>
                <a:sym typeface="Rubik Medium"/>
              </a:rPr>
              <a:t>TVN has a 24/7 phone line, with intake staff ready to connect veterans to the resources they need</a:t>
            </a:r>
            <a:endParaRPr sz="1100">
              <a:solidFill>
                <a:srgbClr val="002060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Rubik Medium"/>
              <a:buChar char="●"/>
            </a:pPr>
            <a:r>
              <a:rPr lang="en" sz="1100">
                <a:solidFill>
                  <a:srgbClr val="002060"/>
                </a:solidFill>
                <a:latin typeface="Rubik Medium"/>
                <a:ea typeface="Rubik Medium"/>
                <a:cs typeface="Rubik Medium"/>
                <a:sym typeface="Rubik Medium"/>
              </a:rPr>
              <a:t>Call 844-4TX-VETS</a:t>
            </a:r>
            <a:endParaRPr sz="1100">
              <a:solidFill>
                <a:srgbClr val="002060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35" name="Google Shape;135;p22"/>
          <p:cNvPicPr preferRelativeResize="0"/>
          <p:nvPr/>
        </p:nvPicPr>
        <p:blipFill rotWithShape="1">
          <a:blip r:embed="rId7">
            <a:alphaModFix/>
          </a:blip>
          <a:srcRect t="5650" b="37563"/>
          <a:stretch/>
        </p:blipFill>
        <p:spPr>
          <a:xfrm>
            <a:off x="6195900" y="1110588"/>
            <a:ext cx="2730930" cy="1884749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6" name="Google Shape;136;p22"/>
          <p:cNvSpPr txBox="1"/>
          <p:nvPr/>
        </p:nvSpPr>
        <p:spPr>
          <a:xfrm>
            <a:off x="0" y="181400"/>
            <a:ext cx="90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endParaRPr/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" y="5375"/>
            <a:ext cx="91440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/>
          <p:nvPr/>
        </p:nvSpPr>
        <p:spPr>
          <a:xfrm>
            <a:off x="152400" y="152400"/>
            <a:ext cx="8939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2600">
                <a:solidFill>
                  <a:schemeClr val="lt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HOW TO</a:t>
            </a:r>
            <a:r>
              <a:rPr lang="en" sz="2600">
                <a:solidFill>
                  <a:srgbClr val="00206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 CONNECT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/>
        </p:nvSpPr>
        <p:spPr>
          <a:xfrm>
            <a:off x="0" y="181400"/>
            <a:ext cx="90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endParaRPr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5375"/>
            <a:ext cx="91440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025" y="58313"/>
            <a:ext cx="8859766" cy="502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/>
        </p:nvSpPr>
        <p:spPr>
          <a:xfrm>
            <a:off x="72025" y="44165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36363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00206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MARKETING</a:t>
            </a:r>
            <a:endParaRPr sz="1100">
              <a:solidFill>
                <a:srgbClr val="002060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51" name="Google Shape;151;p24"/>
          <p:cNvSpPr txBox="1"/>
          <p:nvPr/>
        </p:nvSpPr>
        <p:spPr>
          <a:xfrm>
            <a:off x="3045900" y="44165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36363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00206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COLLABORATION</a:t>
            </a:r>
            <a:endParaRPr sz="1100">
              <a:solidFill>
                <a:srgbClr val="002060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52" name="Google Shape;152;p24"/>
          <p:cNvSpPr txBox="1"/>
          <p:nvPr/>
        </p:nvSpPr>
        <p:spPr>
          <a:xfrm>
            <a:off x="5968225" y="44165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36363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00206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DATA</a:t>
            </a:r>
            <a:endParaRPr sz="1100">
              <a:solidFill>
                <a:srgbClr val="002060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53" name="Google Shape;153;p24"/>
          <p:cNvSpPr txBox="1"/>
          <p:nvPr/>
        </p:nvSpPr>
        <p:spPr>
          <a:xfrm>
            <a:off x="0" y="181400"/>
            <a:ext cx="90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endParaRPr/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5375"/>
            <a:ext cx="91440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4"/>
          <p:cNvSpPr txBox="1"/>
          <p:nvPr/>
        </p:nvSpPr>
        <p:spPr>
          <a:xfrm>
            <a:off x="819600" y="189125"/>
            <a:ext cx="7504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2600">
                <a:solidFill>
                  <a:schemeClr val="lt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BENEFITS AS A </a:t>
            </a:r>
            <a:r>
              <a:rPr lang="en" sz="2600">
                <a:solidFill>
                  <a:srgbClr val="00206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MEMBER ORGANIZATION</a:t>
            </a:r>
            <a:endParaRPr>
              <a:solidFill>
                <a:srgbClr val="002060"/>
              </a:solidFill>
            </a:endParaRPr>
          </a:p>
        </p:txBody>
      </p:sp>
      <p:pic>
        <p:nvPicPr>
          <p:cNvPr id="156" name="Google Shape;1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0719" y="1418063"/>
            <a:ext cx="4543429" cy="2538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5874" y="1059780"/>
            <a:ext cx="2303351" cy="307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38992">
            <a:off x="1602799" y="936500"/>
            <a:ext cx="2098405" cy="279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89571">
            <a:off x="420339" y="1315325"/>
            <a:ext cx="2303349" cy="3071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5375"/>
            <a:ext cx="91440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/>
          <p:nvPr/>
        </p:nvSpPr>
        <p:spPr>
          <a:xfrm>
            <a:off x="7519788" y="4570441"/>
            <a:ext cx="996000" cy="5124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3795" y="4277001"/>
            <a:ext cx="708156" cy="68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4384" y="2675935"/>
            <a:ext cx="708156" cy="68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55794" y="2701738"/>
            <a:ext cx="708156" cy="68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71642" y="3500942"/>
            <a:ext cx="708156" cy="68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49999" y="2737267"/>
            <a:ext cx="708156" cy="68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54614" y="2627251"/>
            <a:ext cx="708156" cy="68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79789" y="2719908"/>
            <a:ext cx="708156" cy="68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737935" y="1882239"/>
            <a:ext cx="708156" cy="68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29551" y="3559639"/>
            <a:ext cx="708156" cy="68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819593" y="1013843"/>
            <a:ext cx="725901" cy="7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785468" y="1913250"/>
            <a:ext cx="683352" cy="665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57113" y="4300162"/>
            <a:ext cx="708156" cy="68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617653" y="1913770"/>
            <a:ext cx="708156" cy="68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813722" y="1913781"/>
            <a:ext cx="708156" cy="68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806540" y="3500946"/>
            <a:ext cx="708155" cy="68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57054" y="1031137"/>
            <a:ext cx="708155" cy="68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529046" y="1034273"/>
            <a:ext cx="1113074" cy="81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98331" y="1863364"/>
            <a:ext cx="708147" cy="68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58069" y="2737268"/>
            <a:ext cx="917126" cy="4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633741" y="1916572"/>
            <a:ext cx="773526" cy="75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5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802514" y="1093947"/>
            <a:ext cx="659594" cy="64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819602" y="3657662"/>
            <a:ext cx="725890" cy="35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7847104" y="1857400"/>
            <a:ext cx="773526" cy="701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724854" y="2618624"/>
            <a:ext cx="725890" cy="706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592755" y="3485395"/>
            <a:ext cx="823843" cy="802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3593464" y="4433633"/>
            <a:ext cx="725890" cy="37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861482" y="1302382"/>
            <a:ext cx="1181721" cy="23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7812006" y="4268325"/>
            <a:ext cx="773526" cy="75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543425" y="4139818"/>
            <a:ext cx="2072005" cy="88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5641358" y="4235060"/>
            <a:ext cx="773543" cy="773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2640172" y="1006450"/>
            <a:ext cx="1051812" cy="81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6756026" y="2639594"/>
            <a:ext cx="725888" cy="762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3685307" y="1944263"/>
            <a:ext cx="725912" cy="69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785051" y="3365575"/>
            <a:ext cx="773519" cy="77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7728442" y="3801785"/>
            <a:ext cx="1010861" cy="376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6525068" y="4238487"/>
            <a:ext cx="917114" cy="69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3634261" y="3510111"/>
            <a:ext cx="885592" cy="64522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5"/>
          <p:cNvSpPr txBox="1"/>
          <p:nvPr/>
        </p:nvSpPr>
        <p:spPr>
          <a:xfrm>
            <a:off x="1291500" y="95450"/>
            <a:ext cx="6561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MEMBER</a:t>
            </a:r>
            <a:r>
              <a:rPr lang="en" sz="3600">
                <a:solidFill>
                  <a:srgbClr val="141B4D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 ORGANIZATIONS</a:t>
            </a:r>
            <a:endParaRPr sz="3600"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pic>
        <p:nvPicPr>
          <p:cNvPr id="204" name="Google Shape;204;p25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7154675" y="1247825"/>
            <a:ext cx="1584626" cy="2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</Words>
  <Application>Microsoft Macintosh PowerPoint</Application>
  <PresentationFormat>On-screen Show (16:9)</PresentationFormat>
  <Paragraphs>36</Paragraphs>
  <Slides>12</Slides>
  <Notes>12</Notes>
  <HiddenSlides>3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Rubik Medium</vt:lpstr>
      <vt:lpstr>Rubik SemiBold</vt:lpstr>
      <vt:lpstr>Open Sans</vt:lpstr>
      <vt:lpstr>Oswald</vt:lpstr>
      <vt:lpstr>Arial</vt:lpstr>
      <vt:lpstr>Rubik Mono One</vt:lpstr>
      <vt:lpstr>Rubik ExtraBold</vt:lpstr>
      <vt:lpstr>News Cycle</vt:lpstr>
      <vt:lpstr>Rubik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Jason Wise</cp:lastModifiedBy>
  <cp:revision>1</cp:revision>
  <dcterms:modified xsi:type="dcterms:W3CDTF">2023-10-23T16:17:35Z</dcterms:modified>
</cp:coreProperties>
</file>