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648" r:id="rId2"/>
  </p:sldMasterIdLst>
  <p:notesMasterIdLst>
    <p:notesMasterId r:id="rId21"/>
  </p:notesMasterIdLst>
  <p:handoutMasterIdLst>
    <p:handoutMasterId r:id="rId22"/>
  </p:handoutMasterIdLst>
  <p:sldIdLst>
    <p:sldId id="341" r:id="rId3"/>
    <p:sldId id="344" r:id="rId4"/>
    <p:sldId id="342" r:id="rId5"/>
    <p:sldId id="659" r:id="rId6"/>
    <p:sldId id="345" r:id="rId7"/>
    <p:sldId id="346" r:id="rId8"/>
    <p:sldId id="348" r:id="rId9"/>
    <p:sldId id="666" r:id="rId10"/>
    <p:sldId id="667" r:id="rId11"/>
    <p:sldId id="314" r:id="rId12"/>
    <p:sldId id="350" r:id="rId13"/>
    <p:sldId id="352" r:id="rId14"/>
    <p:sldId id="668" r:id="rId15"/>
    <p:sldId id="338" r:id="rId16"/>
    <p:sldId id="661" r:id="rId17"/>
    <p:sldId id="663" r:id="rId18"/>
    <p:sldId id="664" r:id="rId19"/>
    <p:sldId id="300"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an" initials="JD" lastIdx="4" clrIdx="0">
    <p:extLst>
      <p:ext uri="{19B8F6BF-5375-455C-9EA6-DF929625EA0E}">
        <p15:presenceInfo xmlns:p15="http://schemas.microsoft.com/office/powerpoint/2012/main" userId="S::jdean@theadditiveagency.com::48d7c856-aa91-4f9a-9c9d-c7de74b97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801"/>
    <a:srgbClr val="C5CFFF"/>
    <a:srgbClr val="F76900"/>
    <a:srgbClr val="000E54"/>
    <a:srgbClr val="707780"/>
    <a:srgbClr val="000000"/>
    <a:srgbClr val="D74100"/>
    <a:srgbClr val="404040"/>
    <a:srgbClr val="6D77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87315" autoAdjust="0"/>
  </p:normalViewPr>
  <p:slideViewPr>
    <p:cSldViewPr snapToGrid="0" snapToObjects="1">
      <p:cViewPr>
        <p:scale>
          <a:sx n="70" d="100"/>
          <a:sy n="70" d="100"/>
        </p:scale>
        <p:origin x="1166" y="91"/>
      </p:cViewPr>
      <p:guideLst/>
    </p:cSldViewPr>
  </p:slideViewPr>
  <p:outlineViewPr>
    <p:cViewPr>
      <p:scale>
        <a:sx n="33" d="100"/>
        <a:sy n="33" d="100"/>
      </p:scale>
      <p:origin x="0" y="-8094"/>
    </p:cViewPr>
  </p:outlineViewPr>
  <p:notesTextViewPr>
    <p:cViewPr>
      <p:scale>
        <a:sx n="1" d="1"/>
        <a:sy n="1" d="1"/>
      </p:scale>
      <p:origin x="0" y="0"/>
    </p:cViewPr>
  </p:notesTextViewPr>
  <p:sorterViewPr>
    <p:cViewPr>
      <p:scale>
        <a:sx n="152" d="100"/>
        <a:sy n="152" d="100"/>
      </p:scale>
      <p:origin x="0" y="-1002"/>
    </p:cViewPr>
  </p:sorterViewPr>
  <p:notesViewPr>
    <p:cSldViewPr snapToGrid="0" snapToObjects="1">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Active-duty enlisted women</c:v>
                </c:pt>
              </c:strCache>
            </c:strRef>
          </c:tx>
          <c:spPr>
            <a:solidFill>
              <a:schemeClr val="accent6"/>
            </a:solidFill>
            <a:ln>
              <a:noFill/>
            </a:ln>
            <a:effectLst/>
          </c:spPr>
          <c:invertIfNegative val="0"/>
          <c:dLbls>
            <c:dLbl>
              <c:idx val="0"/>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C6B-440A-A5FE-0F5F68C8DA55}"/>
                </c:ext>
              </c:extLst>
            </c:dLbl>
            <c:dLbl>
              <c:idx val="1"/>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C6B-440A-A5FE-0F5F68C8DA55}"/>
                </c:ext>
              </c:extLst>
            </c:dLbl>
            <c:dLbl>
              <c:idx val="2"/>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C6B-440A-A5FE-0F5F68C8DA55}"/>
                </c:ext>
              </c:extLst>
            </c:dLbl>
            <c:dLbl>
              <c:idx val="3"/>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C6B-440A-A5FE-0F5F68C8DA55}"/>
                </c:ext>
              </c:extLst>
            </c:dLbl>
            <c:dLbl>
              <c:idx val="4"/>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5C6B-440A-A5FE-0F5F68C8DA55}"/>
                </c:ext>
              </c:extLst>
            </c:dLbl>
            <c:dLbl>
              <c:idx val="5"/>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C6B-440A-A5FE-0F5F68C8DA55}"/>
                </c:ext>
              </c:extLst>
            </c:dLbl>
            <c:dLbl>
              <c:idx val="6"/>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C6B-440A-A5FE-0F5F68C8DA55}"/>
                </c:ext>
              </c:extLst>
            </c:dLbl>
            <c:dLbl>
              <c:idx val="7"/>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C6B-440A-A5FE-0F5F68C8DA55}"/>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White</c:v>
                </c:pt>
                <c:pt idx="1">
                  <c:v>Black</c:v>
                </c:pt>
                <c:pt idx="2">
                  <c:v>American Indian, Alaska Native</c:v>
                </c:pt>
                <c:pt idx="3">
                  <c:v>Asian</c:v>
                </c:pt>
                <c:pt idx="4">
                  <c:v>Native Hawaiian, Pacific Islander</c:v>
                </c:pt>
                <c:pt idx="5">
                  <c:v>Two or more races</c:v>
                </c:pt>
                <c:pt idx="6">
                  <c:v>Unknown</c:v>
                </c:pt>
                <c:pt idx="7">
                  <c:v>Hispanic (any race)</c:v>
                </c:pt>
              </c:strCache>
            </c:strRef>
          </c:cat>
          <c:val>
            <c:numRef>
              <c:f>Sheet1!$B$2:$B$9</c:f>
              <c:numCache>
                <c:formatCode>General</c:formatCode>
                <c:ptCount val="8"/>
                <c:pt idx="0">
                  <c:v>0.54079999999999995</c:v>
                </c:pt>
                <c:pt idx="1">
                  <c:v>0.28920000000000001</c:v>
                </c:pt>
                <c:pt idx="2">
                  <c:v>1.3899999999999999E-2</c:v>
                </c:pt>
                <c:pt idx="3">
                  <c:v>4.9700000000000001E-2</c:v>
                </c:pt>
                <c:pt idx="4">
                  <c:v>1.6500000000000001E-2</c:v>
                </c:pt>
                <c:pt idx="5">
                  <c:v>4.3099999999999999E-2</c:v>
                </c:pt>
                <c:pt idx="6">
                  <c:v>4.6600000000000003E-2</c:v>
                </c:pt>
                <c:pt idx="7">
                  <c:v>0.21390000000000001</c:v>
                </c:pt>
              </c:numCache>
            </c:numRef>
          </c:val>
          <c:extLst>
            <c:ext xmlns:c16="http://schemas.microsoft.com/office/drawing/2014/chart" uri="{C3380CC4-5D6E-409C-BE32-E72D297353CC}">
              <c16:uniqueId val="{00000008-5C6B-440A-A5FE-0F5F68C8DA55}"/>
            </c:ext>
          </c:extLst>
        </c:ser>
        <c:ser>
          <c:idx val="1"/>
          <c:order val="1"/>
          <c:tx>
            <c:strRef>
              <c:f>Sheet1!$C$1</c:f>
              <c:strCache>
                <c:ptCount val="1"/>
                <c:pt idx="0">
                  <c:v>Active-duty enlisted men</c:v>
                </c:pt>
              </c:strCache>
            </c:strRef>
          </c:tx>
          <c:spPr>
            <a:solidFill>
              <a:schemeClr val="accent5"/>
            </a:solidFill>
            <a:ln>
              <a:noFill/>
            </a:ln>
            <a:effectLst/>
          </c:spPr>
          <c:invertIfNegative val="0"/>
          <c:dLbls>
            <c:dLbl>
              <c:idx val="0"/>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C6B-440A-A5FE-0F5F68C8DA55}"/>
                </c:ext>
              </c:extLst>
            </c:dLbl>
            <c:dLbl>
              <c:idx val="1"/>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C6B-440A-A5FE-0F5F68C8DA55}"/>
                </c:ext>
              </c:extLst>
            </c:dLbl>
            <c:dLbl>
              <c:idx val="2"/>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5C6B-440A-A5FE-0F5F68C8DA55}"/>
                </c:ext>
              </c:extLst>
            </c:dLbl>
            <c:dLbl>
              <c:idx val="3"/>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5C6B-440A-A5FE-0F5F68C8DA55}"/>
                </c:ext>
              </c:extLst>
            </c:dLbl>
            <c:dLbl>
              <c:idx val="4"/>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5C6B-440A-A5FE-0F5F68C8DA55}"/>
                </c:ext>
              </c:extLst>
            </c:dLbl>
            <c:dLbl>
              <c:idx val="5"/>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5C6B-440A-A5FE-0F5F68C8DA55}"/>
                </c:ext>
              </c:extLst>
            </c:dLbl>
            <c:dLbl>
              <c:idx val="6"/>
              <c:numFmt formatCode="#,##0.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5C6B-440A-A5FE-0F5F68C8DA55}"/>
                </c:ext>
              </c:extLst>
            </c:dLbl>
            <c:dLbl>
              <c:idx val="7"/>
              <c:numFmt formatCode="#,##0.0%" sourceLinked="0"/>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5C6B-440A-A5FE-0F5F68C8DA55}"/>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White</c:v>
                </c:pt>
                <c:pt idx="1">
                  <c:v>Black</c:v>
                </c:pt>
                <c:pt idx="2">
                  <c:v>American Indian, Alaska Native</c:v>
                </c:pt>
                <c:pt idx="3">
                  <c:v>Asian</c:v>
                </c:pt>
                <c:pt idx="4">
                  <c:v>Native Hawaiian, Pacific Islander</c:v>
                </c:pt>
                <c:pt idx="5">
                  <c:v>Two or more races</c:v>
                </c:pt>
                <c:pt idx="6">
                  <c:v>Unknown</c:v>
                </c:pt>
                <c:pt idx="7">
                  <c:v>Hispanic (any race)</c:v>
                </c:pt>
              </c:strCache>
            </c:strRef>
          </c:cat>
          <c:val>
            <c:numRef>
              <c:f>Sheet1!$C$2:$C$9</c:f>
              <c:numCache>
                <c:formatCode>General</c:formatCode>
                <c:ptCount val="8"/>
                <c:pt idx="0">
                  <c:v>0.6986</c:v>
                </c:pt>
                <c:pt idx="1">
                  <c:v>0.1694</c:v>
                </c:pt>
                <c:pt idx="2">
                  <c:v>1.1599999999999999E-2</c:v>
                </c:pt>
                <c:pt idx="3">
                  <c:v>4.4299999999999999E-2</c:v>
                </c:pt>
                <c:pt idx="4">
                  <c:v>1.21E-2</c:v>
                </c:pt>
                <c:pt idx="5">
                  <c:v>2.9600000000000001E-2</c:v>
                </c:pt>
                <c:pt idx="6">
                  <c:v>3.4500000000000003E-2</c:v>
                </c:pt>
                <c:pt idx="7">
                  <c:v>0.17899999999999999</c:v>
                </c:pt>
              </c:numCache>
            </c:numRef>
          </c:val>
          <c:extLst>
            <c:ext xmlns:c16="http://schemas.microsoft.com/office/drawing/2014/chart" uri="{C3380CC4-5D6E-409C-BE32-E72D297353CC}">
              <c16:uniqueId val="{00000011-5C6B-440A-A5FE-0F5F68C8DA55}"/>
            </c:ext>
          </c:extLst>
        </c:ser>
        <c:dLbls>
          <c:dLblPos val="outEnd"/>
          <c:showLegendKey val="0"/>
          <c:showVal val="1"/>
          <c:showCatName val="0"/>
          <c:showSerName val="0"/>
          <c:showPercent val="0"/>
          <c:showBubbleSize val="0"/>
        </c:dLbls>
        <c:gapWidth val="444"/>
        <c:overlap val="-90"/>
        <c:axId val="67451136"/>
        <c:axId val="66437120"/>
      </c:barChart>
      <c:catAx>
        <c:axId val="67451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6437120"/>
        <c:crosses val="autoZero"/>
        <c:auto val="0"/>
        <c:lblAlgn val="ctr"/>
        <c:lblOffset val="100"/>
        <c:noMultiLvlLbl val="0"/>
      </c:catAx>
      <c:valAx>
        <c:axId val="66437120"/>
        <c:scaling>
          <c:orientation val="minMax"/>
          <c:min val="0"/>
        </c:scaling>
        <c:delete val="1"/>
        <c:axPos val="l"/>
        <c:numFmt formatCode="#,##0%" sourceLinked="0"/>
        <c:majorTickMark val="none"/>
        <c:minorTickMark val="none"/>
        <c:tickLblPos val="low"/>
        <c:crossAx val="67451136"/>
        <c:crosses val="autoZero"/>
        <c:crossBetween val="between"/>
      </c:valAx>
      <c:spPr>
        <a:noFill/>
        <a:ln w="3175">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1"/>
  </c:chart>
  <c:spPr>
    <a:noFill/>
    <a:ln>
      <a:solidFill>
        <a:srgbClr val="C5CFFF"/>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1379A-EF37-704C-8538-D0F73F424FA0}"/>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4" name="Footer Placeholder 3">
            <a:extLst>
              <a:ext uri="{FF2B5EF4-FFF2-40B4-BE49-F238E27FC236}">
                <a16:creationId xmlns:a16="http://schemas.microsoft.com/office/drawing/2014/main" id="{2C2CBE97-3D0C-5045-9FE9-7F95CA6BE3FA}"/>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E2166-158B-7043-BC3D-862E3961CD8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C20385E-9AEC-AE4B-9F29-034FFD6546A1}" type="slidenum">
              <a:rPr lang="en-US" smtClean="0"/>
              <a:t>‹#›</a:t>
            </a:fld>
            <a:endParaRPr lang="en-US"/>
          </a:p>
        </p:txBody>
      </p:sp>
      <p:sp>
        <p:nvSpPr>
          <p:cNvPr id="6" name="Date Placeholder 5">
            <a:extLst>
              <a:ext uri="{FF2B5EF4-FFF2-40B4-BE49-F238E27FC236}">
                <a16:creationId xmlns:a16="http://schemas.microsoft.com/office/drawing/2014/main" id="{37B6664E-7B47-9F48-A0F4-96D7B082EC96}"/>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2EE0C87-C4B2-804D-A271-30F16C3C06F1}" type="datetimeFigureOut">
              <a:rPr lang="en-US" smtClean="0"/>
              <a:t>10/23/2023</a:t>
            </a:fld>
            <a:endParaRPr lang="en-US"/>
          </a:p>
        </p:txBody>
      </p:sp>
    </p:spTree>
    <p:extLst>
      <p:ext uri="{BB962C8B-B14F-4D97-AF65-F5344CB8AC3E}">
        <p14:creationId xmlns:p14="http://schemas.microsoft.com/office/powerpoint/2010/main" val="30242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9D088AB-38D9-574D-9FE4-C1ABD659377A}" type="datetimeFigureOut">
              <a:rPr lang="en-US" smtClean="0"/>
              <a:t>10/23/2023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AC9CC7F-D7FD-7142-9894-9CD0A54CFBFA}" type="slidenum">
              <a:rPr lang="en-US" smtClean="0"/>
              <a:t>‹#›</a:t>
            </a:fld>
            <a:endParaRPr lang="en-US"/>
          </a:p>
        </p:txBody>
      </p:sp>
    </p:spTree>
    <p:extLst>
      <p:ext uri="{BB962C8B-B14F-4D97-AF65-F5344CB8AC3E}">
        <p14:creationId xmlns:p14="http://schemas.microsoft.com/office/powerpoint/2010/main" val="42921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177/016402750528157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177/016402750528157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sycnet.apa.org/doi/10.1037/sah00003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na.org/pop-rep/2019/appendixb/appendixb.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wnload.militaryonesource.mil/12038/MOS/Reports/2021-demographics-report.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 Is intended not only to help uncover the systemic issues contributing to the racial wealth gap, but also to discover and develop scalable solutions to reduce inequities, provide access to opportunity, and to enable historically marginalized  communities to ultimately build better economic futures.</a:t>
            </a:r>
          </a:p>
          <a:p>
            <a:endParaRPr lang="en-US" dirty="0"/>
          </a:p>
          <a:p>
            <a:r>
              <a:rPr lang="en-US" dirty="0"/>
              <a:t>*Myths are contributing to ongoing and widening wealth gap. </a:t>
            </a:r>
          </a:p>
        </p:txBody>
      </p:sp>
      <p:sp>
        <p:nvSpPr>
          <p:cNvPr id="4" name="Slide Number Placeholder 3"/>
          <p:cNvSpPr>
            <a:spLocks noGrp="1"/>
          </p:cNvSpPr>
          <p:nvPr>
            <p:ph type="sldNum" sz="quarter" idx="5"/>
          </p:nvPr>
        </p:nvSpPr>
        <p:spPr/>
        <p:txBody>
          <a:bodyPr/>
          <a:lstStyle/>
          <a:p>
            <a:fld id="{9AC9CC7F-D7FD-7142-9894-9CD0A54CFBFA}" type="slidenum">
              <a:rPr lang="en-US" smtClean="0"/>
              <a:t>1</a:t>
            </a:fld>
            <a:endParaRPr lang="en-US"/>
          </a:p>
        </p:txBody>
      </p:sp>
    </p:spTree>
    <p:extLst>
      <p:ext uri="{BB962C8B-B14F-4D97-AF65-F5344CB8AC3E}">
        <p14:creationId xmlns:p14="http://schemas.microsoft.com/office/powerpoint/2010/main" val="428629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10</a:t>
            </a:fld>
            <a:endParaRPr lang="en-US"/>
          </a:p>
        </p:txBody>
      </p:sp>
    </p:spTree>
    <p:extLst>
      <p:ext uri="{BB962C8B-B14F-4D97-AF65-F5344CB8AC3E}">
        <p14:creationId xmlns:p14="http://schemas.microsoft.com/office/powerpoint/2010/main" val="365962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defTabSz="924916">
              <a:buFont typeface="Arial" panose="020B0604020202020204" pitchFamily="34" charset="0"/>
              <a:buChar char="•"/>
              <a:defRPr/>
            </a:pPr>
            <a:r>
              <a:rPr lang="en-US" sz="1800" dirty="0">
                <a:latin typeface="Calibri" panose="020F0502020204030204" pitchFamily="34" charset="0"/>
                <a:ea typeface="Calibri" panose="020F0502020204030204" pitchFamily="34" charset="0"/>
              </a:rPr>
              <a:t>Walton, D. The Place of Dialogue Theory in Logic, Computer Science and Communication Studies. </a:t>
            </a:r>
            <a:r>
              <a:rPr lang="en-US" sz="1800" i="1" dirty="0" err="1">
                <a:latin typeface="Calibri" panose="020F0502020204030204" pitchFamily="34" charset="0"/>
                <a:ea typeface="Calibri" panose="020F0502020204030204" pitchFamily="34" charset="0"/>
              </a:rPr>
              <a:t>Synthese</a:t>
            </a:r>
            <a:r>
              <a:rPr lang="en-US" sz="1800" dirty="0">
                <a:latin typeface="Calibri" panose="020F0502020204030204" pitchFamily="34" charset="0"/>
                <a:ea typeface="Calibri" panose="020F0502020204030204" pitchFamily="34" charset="0"/>
              </a:rPr>
              <a:t> </a:t>
            </a:r>
            <a:r>
              <a:rPr lang="en-US" sz="1800" b="1" dirty="0">
                <a:latin typeface="Calibri" panose="020F0502020204030204" pitchFamily="34" charset="0"/>
                <a:ea typeface="Calibri" panose="020F0502020204030204" pitchFamily="34" charset="0"/>
              </a:rPr>
              <a:t>123</a:t>
            </a:r>
            <a:r>
              <a:rPr lang="en-US" sz="1800" dirty="0">
                <a:latin typeface="Calibri" panose="020F0502020204030204" pitchFamily="34" charset="0"/>
                <a:ea typeface="Calibri" panose="020F0502020204030204" pitchFamily="34" charset="0"/>
              </a:rPr>
              <a:t>, 327–346 (2000). https://</a:t>
            </a:r>
            <a:r>
              <a:rPr lang="en-US" sz="1800" dirty="0" err="1">
                <a:latin typeface="Calibri" panose="020F0502020204030204" pitchFamily="34" charset="0"/>
                <a:ea typeface="Calibri" panose="020F0502020204030204" pitchFamily="34" charset="0"/>
              </a:rPr>
              <a:t>doi.org</a:t>
            </a:r>
            <a:r>
              <a:rPr lang="en-US" sz="1800" dirty="0">
                <a:latin typeface="Calibri" panose="020F0502020204030204" pitchFamily="34" charset="0"/>
                <a:ea typeface="Calibri" panose="020F0502020204030204" pitchFamily="34" charset="0"/>
              </a:rPr>
              <a:t>/10.1023/</a:t>
            </a:r>
            <a:r>
              <a:rPr lang="en-US" sz="1800" dirty="0" err="1">
                <a:latin typeface="Calibri" panose="020F0502020204030204" pitchFamily="34" charset="0"/>
                <a:ea typeface="Calibri" panose="020F0502020204030204" pitchFamily="34" charset="0"/>
              </a:rPr>
              <a:t>A:1005237527730</a:t>
            </a:r>
            <a:endParaRPr lang="en-US" sz="1800" dirty="0">
              <a:latin typeface="Calibri" panose="020F0502020204030204" pitchFamily="34" charset="0"/>
              <a:ea typeface="Calibri" panose="020F0502020204030204" pitchFamily="34" charset="0"/>
            </a:endParaRPr>
          </a:p>
          <a:p>
            <a:pPr marL="289036" indent="-289036" defTabSz="924916">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Communication Theory, Volume 18, Issue 1, February 2008, Pages 1–4, https://</a:t>
            </a:r>
            <a:r>
              <a:rPr lang="en-US" dirty="0" err="1">
                <a:latin typeface="Calibri" panose="020F0502020204030204" pitchFamily="34" charset="0"/>
                <a:ea typeface="Calibri" panose="020F0502020204030204" pitchFamily="34" charset="0"/>
                <a:cs typeface="Times New Roman" panose="02020603050405020304" pitchFamily="18" charset="0"/>
              </a:rPr>
              <a:t>doi.org</a:t>
            </a:r>
            <a:r>
              <a:rPr lang="en-US" dirty="0">
                <a:latin typeface="Calibri" panose="020F0502020204030204" pitchFamily="34" charset="0"/>
                <a:ea typeface="Calibri" panose="020F0502020204030204" pitchFamily="34" charset="0"/>
                <a:cs typeface="Times New Roman" panose="02020603050405020304" pitchFamily="18" charset="0"/>
              </a:rPr>
              <a:t>/10.1111/</a:t>
            </a:r>
            <a:r>
              <a:rPr lang="en-US" dirty="0" err="1">
                <a:latin typeface="Calibri" panose="020F0502020204030204" pitchFamily="34" charset="0"/>
                <a:ea typeface="Calibri" panose="020F0502020204030204" pitchFamily="34" charset="0"/>
                <a:cs typeface="Times New Roman" panose="02020603050405020304" pitchFamily="18" charset="0"/>
              </a:rPr>
              <a:t>j.1468-2885.2007.00310.x</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9036" indent="-289036" defTabSz="924916">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Isaacs, W. N. (1996). The Process and Potential of Dialogue in Social Change. </a:t>
            </a:r>
            <a:r>
              <a:rPr lang="en-US" i="1" dirty="0">
                <a:latin typeface="Calibri" panose="020F0502020204030204" pitchFamily="34" charset="0"/>
                <a:ea typeface="Calibri" panose="020F0502020204030204" pitchFamily="34" charset="0"/>
                <a:cs typeface="Times New Roman" panose="02020603050405020304" pitchFamily="18" charset="0"/>
              </a:rPr>
              <a:t>Educational Technology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36</a:t>
            </a:r>
            <a:r>
              <a:rPr lang="en-US" dirty="0">
                <a:latin typeface="Calibri" panose="020F0502020204030204" pitchFamily="34" charset="0"/>
                <a:ea typeface="Calibri" panose="020F0502020204030204" pitchFamily="34" charset="0"/>
                <a:cs typeface="Times New Roman" panose="02020603050405020304" pitchFamily="18" charset="0"/>
              </a:rPr>
              <a:t>(1), 20–30. http://</a:t>
            </a:r>
            <a:r>
              <a:rPr lang="en-US" dirty="0" err="1">
                <a:latin typeface="Calibri" panose="020F0502020204030204" pitchFamily="34" charset="0"/>
                <a:ea typeface="Calibri" panose="020F0502020204030204" pitchFamily="34" charset="0"/>
                <a:cs typeface="Times New Roman" panose="02020603050405020304" pitchFamily="18" charset="0"/>
              </a:rPr>
              <a:t>www.jstor.org</a:t>
            </a:r>
            <a:r>
              <a:rPr lang="en-US" dirty="0">
                <a:latin typeface="Calibri" panose="020F0502020204030204" pitchFamily="34" charset="0"/>
                <a:ea typeface="Calibri" panose="020F0502020204030204" pitchFamily="34" charset="0"/>
                <a:cs typeface="Times New Roman" panose="02020603050405020304" pitchFamily="18" charset="0"/>
              </a:rPr>
              <a:t>/stable/44428974</a:t>
            </a:r>
          </a:p>
          <a:p>
            <a:pPr marL="289036" indent="-289036" defTabSz="924916">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Bowden, K.K., Lin, G.I., Reed, </a:t>
            </a:r>
            <a:r>
              <a:rPr lang="en-US" dirty="0" err="1">
                <a:latin typeface="Calibri" panose="020F0502020204030204" pitchFamily="34" charset="0"/>
                <a:ea typeface="Calibri" panose="020F0502020204030204" pitchFamily="34" charset="0"/>
                <a:cs typeface="Times New Roman" panose="02020603050405020304" pitchFamily="18" charset="0"/>
              </a:rPr>
              <a:t>L.I</a:t>
            </a:r>
            <a:r>
              <a:rPr lang="en-US" dirty="0">
                <a:latin typeface="Calibri" panose="020F0502020204030204" pitchFamily="34" charset="0"/>
                <a:ea typeface="Calibri" panose="020F0502020204030204" pitchFamily="34" charset="0"/>
                <a:cs typeface="Times New Roman" panose="02020603050405020304" pitchFamily="18" charset="0"/>
              </a:rPr>
              <a:t>., Fox Tree, </a:t>
            </a:r>
            <a:r>
              <a:rPr lang="en-US" dirty="0" err="1">
                <a:latin typeface="Calibri" panose="020F0502020204030204" pitchFamily="34" charset="0"/>
                <a:ea typeface="Calibri" panose="020F0502020204030204" pitchFamily="34" charset="0"/>
                <a:cs typeface="Times New Roman" panose="02020603050405020304" pitchFamily="18" charset="0"/>
              </a:rPr>
              <a:t>J.E</a:t>
            </a:r>
            <a:r>
              <a:rPr lang="en-US" dirty="0">
                <a:latin typeface="Calibri" panose="020F0502020204030204" pitchFamily="34" charset="0"/>
                <a:ea typeface="Calibri" panose="020F0502020204030204" pitchFamily="34" charset="0"/>
                <a:cs typeface="Times New Roman" panose="02020603050405020304" pitchFamily="18" charset="0"/>
              </a:rPr>
              <a:t>., Walker, M.A. (2016). </a:t>
            </a:r>
            <a:r>
              <a:rPr lang="en-US" dirty="0" err="1">
                <a:latin typeface="Calibri" panose="020F0502020204030204" pitchFamily="34" charset="0"/>
                <a:ea typeface="Calibri" panose="020F0502020204030204" pitchFamily="34" charset="0"/>
                <a:cs typeface="Times New Roman" panose="02020603050405020304" pitchFamily="18" charset="0"/>
              </a:rPr>
              <a:t>M2D</a:t>
            </a:r>
            <a:r>
              <a:rPr lang="en-US" dirty="0">
                <a:latin typeface="Calibri" panose="020F0502020204030204" pitchFamily="34" charset="0"/>
                <a:ea typeface="Calibri" panose="020F0502020204030204" pitchFamily="34" charset="0"/>
                <a:cs typeface="Times New Roman" panose="02020603050405020304" pitchFamily="18" charset="0"/>
              </a:rPr>
              <a:t>: Monolog to Dialog Generation for Conversational Story Telling. In: </a:t>
            </a:r>
            <a:r>
              <a:rPr lang="en-US" dirty="0" err="1">
                <a:latin typeface="Calibri" panose="020F0502020204030204" pitchFamily="34" charset="0"/>
                <a:ea typeface="Calibri" panose="020F0502020204030204" pitchFamily="34" charset="0"/>
                <a:cs typeface="Times New Roman" panose="02020603050405020304" pitchFamily="18" charset="0"/>
              </a:rPr>
              <a:t>Nack</a:t>
            </a:r>
            <a:r>
              <a:rPr lang="en-US" dirty="0">
                <a:latin typeface="Calibri" panose="020F0502020204030204" pitchFamily="34" charset="0"/>
                <a:ea typeface="Calibri" panose="020F0502020204030204" pitchFamily="34" charset="0"/>
                <a:cs typeface="Times New Roman" panose="02020603050405020304" pitchFamily="18" charset="0"/>
              </a:rPr>
              <a:t>, F., Gordon, A. (eds) Interactive Storytelling. </a:t>
            </a:r>
            <a:r>
              <a:rPr lang="en-US" dirty="0" err="1">
                <a:latin typeface="Calibri" panose="020F0502020204030204" pitchFamily="34" charset="0"/>
                <a:ea typeface="Calibri" panose="020F0502020204030204" pitchFamily="34" charset="0"/>
                <a:cs typeface="Times New Roman" panose="02020603050405020304" pitchFamily="18" charset="0"/>
              </a:rPr>
              <a:t>ICIDS</a:t>
            </a:r>
            <a:r>
              <a:rPr lang="en-US" dirty="0">
                <a:latin typeface="Calibri" panose="020F0502020204030204" pitchFamily="34" charset="0"/>
                <a:ea typeface="Calibri" panose="020F0502020204030204" pitchFamily="34" charset="0"/>
                <a:cs typeface="Times New Roman" panose="02020603050405020304" pitchFamily="18" charset="0"/>
              </a:rPr>
              <a:t> 2016. Lecture Notes in Computer Science(), vol 10045. Springer, Cham. https://</a:t>
            </a:r>
            <a:r>
              <a:rPr lang="en-US" dirty="0" err="1">
                <a:latin typeface="Calibri" panose="020F0502020204030204" pitchFamily="34" charset="0"/>
                <a:ea typeface="Calibri" panose="020F0502020204030204" pitchFamily="34" charset="0"/>
                <a:cs typeface="Times New Roman" panose="02020603050405020304" pitchFamily="18" charset="0"/>
              </a:rPr>
              <a:t>doi.org</a:t>
            </a:r>
            <a:r>
              <a:rPr lang="en-US" dirty="0">
                <a:latin typeface="Calibri" panose="020F0502020204030204" pitchFamily="34" charset="0"/>
                <a:ea typeface="Calibri" panose="020F0502020204030204" pitchFamily="34" charset="0"/>
                <a:cs typeface="Times New Roman" panose="02020603050405020304" pitchFamily="18" charset="0"/>
              </a:rPr>
              <a:t>/10.1007/978-3-319-48279-8_2</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11</a:t>
            </a:fld>
            <a:endParaRPr lang="en-US"/>
          </a:p>
        </p:txBody>
      </p:sp>
    </p:spTree>
    <p:extLst>
      <p:ext uri="{BB962C8B-B14F-4D97-AF65-F5344CB8AC3E}">
        <p14:creationId xmlns:p14="http://schemas.microsoft.com/office/powerpoint/2010/main" val="176191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12</a:t>
            </a:fld>
            <a:endParaRPr lang="en-US"/>
          </a:p>
        </p:txBody>
      </p:sp>
    </p:spTree>
    <p:extLst>
      <p:ext uri="{BB962C8B-B14F-4D97-AF65-F5344CB8AC3E}">
        <p14:creationId xmlns:p14="http://schemas.microsoft.com/office/powerpoint/2010/main" val="425559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www.urban.org</a:t>
            </a:r>
            <a:r>
              <a:rPr lang="en-US" dirty="0"/>
              <a:t>/urban-wire/evidence-shows-military-service-reduces-racial-homeownership-gap</a:t>
            </a:r>
          </a:p>
          <a:p>
            <a:r>
              <a:rPr lang="en-US" dirty="0"/>
              <a:t>https://</a:t>
            </a:r>
            <a:r>
              <a:rPr lang="en-US" dirty="0" err="1"/>
              <a:t>www.prb.org</a:t>
            </a:r>
            <a:r>
              <a:rPr lang="en-US" dirty="0"/>
              <a:t>/wp-content/uploads/2021/03/</a:t>
            </a:r>
            <a:r>
              <a:rPr lang="en-US" dirty="0" err="1"/>
              <a:t>PopBulletin</a:t>
            </a:r>
            <a:r>
              <a:rPr lang="en-US" dirty="0"/>
              <a:t>-59-4-2004-Military-</a:t>
            </a:r>
            <a:r>
              <a:rPr lang="en-US" dirty="0" err="1"/>
              <a:t>ACF1396.pdf</a:t>
            </a:r>
            <a:endParaRPr lang="en-US" dirty="0"/>
          </a:p>
          <a:p>
            <a:r>
              <a:rPr lang="en-US" dirty="0">
                <a:latin typeface="Californian FB" panose="0207040306080B030204" pitchFamily="18" charset="0"/>
                <a:ea typeface="Calibri" panose="020F0502020204030204" pitchFamily="34" charset="0"/>
                <a:cs typeface="Times New Roman" panose="02020603050405020304" pitchFamily="18" charset="0"/>
              </a:rPr>
              <a:t>Fitzgerald, K. G. (2016). The Effect of Military Service on Wealth Accumulation. </a:t>
            </a:r>
            <a:r>
              <a:rPr lang="en-US" i="1" dirty="0">
                <a:latin typeface="Californian FB" panose="0207040306080B030204" pitchFamily="18" charset="0"/>
                <a:ea typeface="Calibri" panose="020F0502020204030204" pitchFamily="34" charset="0"/>
                <a:cs typeface="Times New Roman" panose="02020603050405020304" pitchFamily="18" charset="0"/>
              </a:rPr>
              <a:t>Research on Aging</a:t>
            </a:r>
            <a:r>
              <a:rPr lang="en-US" dirty="0">
                <a:latin typeface="Californian FB" panose="0207040306080B030204" pitchFamily="18" charset="0"/>
                <a:ea typeface="Calibri" panose="020F0502020204030204" pitchFamily="34" charset="0"/>
                <a:cs typeface="Times New Roman" panose="02020603050405020304" pitchFamily="18" charset="0"/>
              </a:rPr>
              <a:t>. </a:t>
            </a:r>
            <a:r>
              <a:rPr lang="en-US" u="sng" dirty="0">
                <a:solidFill>
                  <a:srgbClr val="0000FF"/>
                </a:solidFill>
                <a:latin typeface="Californian FB" panose="0207040306080B030204" pitchFamily="18" charset="0"/>
                <a:ea typeface="Calibri" panose="020F0502020204030204" pitchFamily="34" charset="0"/>
                <a:cs typeface="Times New Roman" panose="02020603050405020304" pitchFamily="18" charset="0"/>
                <a:hlinkClick r:id="rId3"/>
              </a:rPr>
              <a:t>https://</a:t>
            </a:r>
            <a:r>
              <a:rPr lang="en-US" u="sng" dirty="0" err="1">
                <a:solidFill>
                  <a:srgbClr val="0000FF"/>
                </a:solidFill>
                <a:latin typeface="Californian FB" panose="0207040306080B030204" pitchFamily="18" charset="0"/>
                <a:ea typeface="Calibri" panose="020F0502020204030204" pitchFamily="34" charset="0"/>
                <a:cs typeface="Times New Roman" panose="02020603050405020304" pitchFamily="18" charset="0"/>
                <a:hlinkClick r:id="rId3"/>
              </a:rPr>
              <a:t>doi.org</a:t>
            </a:r>
            <a:r>
              <a:rPr lang="en-US" u="sng" dirty="0">
                <a:solidFill>
                  <a:srgbClr val="0000FF"/>
                </a:solidFill>
                <a:latin typeface="Californian FB" panose="0207040306080B030204" pitchFamily="18" charset="0"/>
                <a:ea typeface="Calibri" panose="020F0502020204030204" pitchFamily="34" charset="0"/>
                <a:cs typeface="Times New Roman" panose="02020603050405020304" pitchFamily="18" charset="0"/>
                <a:hlinkClick r:id="rId3"/>
              </a:rPr>
              <a:t>/10.1177/0164027505281574</a:t>
            </a:r>
            <a:endParaRPr lang="en-US" u="sng" dirty="0">
              <a:solidFill>
                <a:srgbClr val="0000FF"/>
              </a:solidFill>
              <a:latin typeface="Californian FB" panose="0207040306080B030204" pitchFamily="18" charset="0"/>
              <a:ea typeface="Calibri" panose="020F0502020204030204" pitchFamily="34" charset="0"/>
              <a:cs typeface="Times New Roman" panose="02020603050405020304" pitchFamily="18" charset="0"/>
            </a:endParaRPr>
          </a:p>
          <a:p>
            <a:pPr defTabSz="943969">
              <a:defRPr/>
            </a:pPr>
            <a:r>
              <a:rPr lang="en-US" dirty="0">
                <a:latin typeface="Californian FB" panose="0207040306080B030204" pitchFamily="18" charset="0"/>
                <a:ea typeface="Times New Roman" panose="02020603050405020304" pitchFamily="18" charset="0"/>
              </a:rPr>
              <a:t>Kofoed, M.S. (2020, October). Where have all the GI Bill dollars gone? Veteran usage and expenditure of the Post-9/11 GI Bill. Brookings Institute, Washington, D.C. retrieved from: https://</a:t>
            </a:r>
            <a:r>
              <a:rPr lang="en-US" dirty="0" err="1">
                <a:latin typeface="Californian FB" panose="0207040306080B030204" pitchFamily="18" charset="0"/>
                <a:ea typeface="Times New Roman" panose="02020603050405020304" pitchFamily="18" charset="0"/>
              </a:rPr>
              <a:t>www.brookings.edu</a:t>
            </a:r>
            <a:r>
              <a:rPr lang="en-US" dirty="0">
                <a:latin typeface="Californian FB" panose="0207040306080B030204" pitchFamily="18" charset="0"/>
                <a:ea typeface="Times New Roman" panose="02020603050405020304" pitchFamily="18" charset="0"/>
              </a:rPr>
              <a:t>/wp-content/uploads/2020/10/ES-10.13.20-Kofoed-</a:t>
            </a:r>
            <a:r>
              <a:rPr lang="en-US" dirty="0" err="1">
                <a:latin typeface="Californian FB" panose="0207040306080B030204" pitchFamily="18" charset="0"/>
                <a:ea typeface="Times New Roman" panose="02020603050405020304" pitchFamily="18" charset="0"/>
              </a:rPr>
              <a:t>2.pdf</a:t>
            </a:r>
            <a:endParaRPr lang="en-US" dirty="0">
              <a:latin typeface="Californian FB" panose="0207040306080B030204" pitchFamily="18" charset="0"/>
              <a:ea typeface="Calibri" panose="020F0502020204030204" pitchFamily="34" charset="0"/>
            </a:endParaRPr>
          </a:p>
          <a:p>
            <a:pPr marL="173422" indent="-173422">
              <a:buFont typeface="Arial" panose="020B0604020202020204" pitchFamily="34" charset="0"/>
              <a:buChar char="•"/>
            </a:pPr>
            <a:r>
              <a:rPr lang="en-US" sz="1100" dirty="0"/>
              <a:t>Military service is linked to higher rates of ownership</a:t>
            </a:r>
          </a:p>
          <a:p>
            <a:pPr marL="173422" indent="-173422">
              <a:buFont typeface="Arial" panose="020B0604020202020204" pitchFamily="34" charset="0"/>
              <a:buChar char="•"/>
            </a:pPr>
            <a:r>
              <a:rPr lang="en-US" sz="1100" dirty="0"/>
              <a:t>Higher rates than general pop 78.2% vs. 64.0%</a:t>
            </a:r>
          </a:p>
          <a:p>
            <a:pPr marL="173422" indent="-173422">
              <a:buFont typeface="Arial" panose="020B0604020202020204" pitchFamily="34" charset="0"/>
              <a:buChar char="•"/>
            </a:pPr>
            <a:r>
              <a:rPr lang="en-US" sz="1100" dirty="0"/>
              <a:t>For diverse veterans-gap decreases from 30 to 19% for black households, 25 to 15% </a:t>
            </a:r>
            <a:r>
              <a:rPr lang="en-US" sz="1100" dirty="0" err="1"/>
              <a:t>fpr</a:t>
            </a:r>
            <a:r>
              <a:rPr lang="en-US" sz="1100" dirty="0"/>
              <a:t> Hispanic. Active-duty  falls 30 to 12 %  for black and 25 – 13% for Hispanic.</a:t>
            </a:r>
          </a:p>
          <a:p>
            <a:pPr marL="173422" indent="-173422">
              <a:buFont typeface="Arial" panose="020B0604020202020204" pitchFamily="34" charset="0"/>
              <a:buChar char="•"/>
            </a:pPr>
            <a:r>
              <a:rPr lang="en-US" sz="1100" dirty="0">
                <a:solidFill>
                  <a:srgbClr val="353535"/>
                </a:solidFill>
                <a:latin typeface="Lato" panose="020F0502020204030203" pitchFamily="34" charset="0"/>
              </a:rPr>
              <a:t>When we look at the homeownership rate by race and ethnicity, we find these differences between veterans and the total population are much larger for black and Hispanic households than for white households. In other words, military service for Hispanic and black households increases the likelihood of homeownership and higher income.</a:t>
            </a:r>
          </a:p>
          <a:p>
            <a:pPr marL="173422" indent="-173422">
              <a:buFont typeface="Arial" panose="020B0604020202020204" pitchFamily="34" charset="0"/>
              <a:buChar char="•"/>
            </a:pPr>
            <a:r>
              <a:rPr lang="en-US" dirty="0">
                <a:solidFill>
                  <a:srgbClr val="353535"/>
                </a:solidFill>
                <a:latin typeface="Lato" panose="020F0502020204030203" pitchFamily="34" charset="0"/>
              </a:rPr>
              <a:t>military status is associated with smaller gaps in homeownership and income between racial and ethnic groups. Although white veterans are slightly less likely to be homeowners than their nonmilitary counterparts, the opposite is true for black, Hispanic, and Asian households.</a:t>
            </a:r>
          </a:p>
          <a:p>
            <a:pPr marL="173422" indent="-173422">
              <a:buFont typeface="Arial" panose="020B0604020202020204" pitchFamily="34" charset="0"/>
              <a:buChar char="•"/>
            </a:pPr>
            <a:endParaRPr lang="en-US" dirty="0">
              <a:solidFill>
                <a:srgbClr val="353535"/>
              </a:solidFill>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13</a:t>
            </a:fld>
            <a:endParaRPr lang="en-US"/>
          </a:p>
        </p:txBody>
      </p:sp>
    </p:spTree>
    <p:extLst>
      <p:ext uri="{BB962C8B-B14F-4D97-AF65-F5344CB8AC3E}">
        <p14:creationId xmlns:p14="http://schemas.microsoft.com/office/powerpoint/2010/main" val="119514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www.urban.org</a:t>
            </a:r>
            <a:r>
              <a:rPr lang="en-US" dirty="0"/>
              <a:t>/urban-wire/evidence-shows-military-service-reduces-racial-homeownership-gap</a:t>
            </a:r>
          </a:p>
          <a:p>
            <a:r>
              <a:rPr lang="en-US" dirty="0"/>
              <a:t>https://</a:t>
            </a:r>
            <a:r>
              <a:rPr lang="en-US" dirty="0" err="1"/>
              <a:t>www.prb.org</a:t>
            </a:r>
            <a:r>
              <a:rPr lang="en-US" dirty="0"/>
              <a:t>/wp-content/uploads/2021/03/</a:t>
            </a:r>
            <a:r>
              <a:rPr lang="en-US" dirty="0" err="1"/>
              <a:t>PopBulletin</a:t>
            </a:r>
            <a:r>
              <a:rPr lang="en-US" dirty="0"/>
              <a:t>-59-4-2004-Military-</a:t>
            </a:r>
            <a:r>
              <a:rPr lang="en-US" dirty="0" err="1"/>
              <a:t>ACF1396.pdf</a:t>
            </a:r>
            <a:endParaRPr lang="en-US" dirty="0"/>
          </a:p>
          <a:p>
            <a:r>
              <a:rPr lang="en-US" dirty="0">
                <a:latin typeface="Californian FB" panose="0207040306080B030204" pitchFamily="18" charset="0"/>
                <a:ea typeface="Calibri" panose="020F0502020204030204" pitchFamily="34" charset="0"/>
                <a:cs typeface="Times New Roman" panose="02020603050405020304" pitchFamily="18" charset="0"/>
              </a:rPr>
              <a:t>Fitzgerald, K. G. (2016). The Effect of Military Service on Wealth Accumulation. </a:t>
            </a:r>
            <a:r>
              <a:rPr lang="en-US" i="1" dirty="0">
                <a:latin typeface="Californian FB" panose="0207040306080B030204" pitchFamily="18" charset="0"/>
                <a:ea typeface="Calibri" panose="020F0502020204030204" pitchFamily="34" charset="0"/>
                <a:cs typeface="Times New Roman" panose="02020603050405020304" pitchFamily="18" charset="0"/>
              </a:rPr>
              <a:t>Research on Aging</a:t>
            </a:r>
            <a:r>
              <a:rPr lang="en-US" dirty="0">
                <a:latin typeface="Californian FB" panose="0207040306080B030204" pitchFamily="18" charset="0"/>
                <a:ea typeface="Calibri" panose="020F0502020204030204" pitchFamily="34" charset="0"/>
                <a:cs typeface="Times New Roman" panose="02020603050405020304" pitchFamily="18" charset="0"/>
              </a:rPr>
              <a:t>. </a:t>
            </a:r>
            <a:r>
              <a:rPr lang="en-US" u="sng" dirty="0">
                <a:solidFill>
                  <a:srgbClr val="0000FF"/>
                </a:solidFill>
                <a:latin typeface="Californian FB" panose="0207040306080B030204" pitchFamily="18" charset="0"/>
                <a:ea typeface="Calibri" panose="020F0502020204030204" pitchFamily="34" charset="0"/>
                <a:cs typeface="Times New Roman" panose="02020603050405020304" pitchFamily="18" charset="0"/>
                <a:hlinkClick r:id="rId3"/>
              </a:rPr>
              <a:t>https://</a:t>
            </a:r>
            <a:r>
              <a:rPr lang="en-US" u="sng" dirty="0" err="1">
                <a:solidFill>
                  <a:srgbClr val="0000FF"/>
                </a:solidFill>
                <a:latin typeface="Californian FB" panose="0207040306080B030204" pitchFamily="18" charset="0"/>
                <a:ea typeface="Calibri" panose="020F0502020204030204" pitchFamily="34" charset="0"/>
                <a:cs typeface="Times New Roman" panose="02020603050405020304" pitchFamily="18" charset="0"/>
                <a:hlinkClick r:id="rId3"/>
              </a:rPr>
              <a:t>doi.org</a:t>
            </a:r>
            <a:r>
              <a:rPr lang="en-US" u="sng" dirty="0">
                <a:solidFill>
                  <a:srgbClr val="0000FF"/>
                </a:solidFill>
                <a:latin typeface="Californian FB" panose="0207040306080B030204" pitchFamily="18" charset="0"/>
                <a:ea typeface="Calibri" panose="020F0502020204030204" pitchFamily="34" charset="0"/>
                <a:cs typeface="Times New Roman" panose="02020603050405020304" pitchFamily="18" charset="0"/>
                <a:hlinkClick r:id="rId3"/>
              </a:rPr>
              <a:t>/10.1177/0164027505281574</a:t>
            </a:r>
            <a:endParaRPr lang="en-US" u="sng" dirty="0">
              <a:solidFill>
                <a:srgbClr val="0000FF"/>
              </a:solidFill>
              <a:latin typeface="Californian FB" panose="0207040306080B030204" pitchFamily="18" charset="0"/>
              <a:ea typeface="Calibri" panose="020F0502020204030204" pitchFamily="34" charset="0"/>
              <a:cs typeface="Times New Roman" panose="02020603050405020304" pitchFamily="18" charset="0"/>
            </a:endParaRPr>
          </a:p>
          <a:p>
            <a:pPr defTabSz="943969">
              <a:defRPr/>
            </a:pPr>
            <a:r>
              <a:rPr lang="en-US" dirty="0">
                <a:latin typeface="Californian FB" panose="0207040306080B030204" pitchFamily="18" charset="0"/>
                <a:ea typeface="Times New Roman" panose="02020603050405020304" pitchFamily="18" charset="0"/>
              </a:rPr>
              <a:t>Kofoed, M.S. (2020, October). Where have all the GI Bill dollars gone? Veteran usage and expenditure of the Post-9/11 GI Bill. Brookings Institute, Washington, D.C. retrieved from: https://</a:t>
            </a:r>
            <a:r>
              <a:rPr lang="en-US" dirty="0" err="1">
                <a:latin typeface="Californian FB" panose="0207040306080B030204" pitchFamily="18" charset="0"/>
                <a:ea typeface="Times New Roman" panose="02020603050405020304" pitchFamily="18" charset="0"/>
              </a:rPr>
              <a:t>www.brookings.edu</a:t>
            </a:r>
            <a:r>
              <a:rPr lang="en-US" dirty="0">
                <a:latin typeface="Californian FB" panose="0207040306080B030204" pitchFamily="18" charset="0"/>
                <a:ea typeface="Times New Roman" panose="02020603050405020304" pitchFamily="18" charset="0"/>
              </a:rPr>
              <a:t>/wp-content/uploads/2020/10/ES-10.13.20-Kofoed-</a:t>
            </a:r>
            <a:r>
              <a:rPr lang="en-US" dirty="0" err="1">
                <a:latin typeface="Californian FB" panose="0207040306080B030204" pitchFamily="18" charset="0"/>
                <a:ea typeface="Times New Roman" panose="02020603050405020304" pitchFamily="18" charset="0"/>
              </a:rPr>
              <a:t>2.pdf</a:t>
            </a:r>
            <a:endParaRPr lang="en-US" dirty="0">
              <a:latin typeface="Californian FB" panose="0207040306080B030204" pitchFamily="18" charset="0"/>
              <a:ea typeface="Calibri" panose="020F0502020204030204" pitchFamily="34" charset="0"/>
            </a:endParaRPr>
          </a:p>
          <a:p>
            <a:pPr marL="173422" indent="-173422">
              <a:buFont typeface="Arial" panose="020B0604020202020204" pitchFamily="34" charset="0"/>
              <a:buChar char="•"/>
            </a:pPr>
            <a:r>
              <a:rPr lang="en-US" sz="1100" dirty="0"/>
              <a:t>Military service is linked to higher rates of ownership</a:t>
            </a:r>
          </a:p>
          <a:p>
            <a:pPr marL="173422" indent="-173422">
              <a:buFont typeface="Arial" panose="020B0604020202020204" pitchFamily="34" charset="0"/>
              <a:buChar char="•"/>
            </a:pPr>
            <a:r>
              <a:rPr lang="en-US" sz="1100" dirty="0"/>
              <a:t>Higher rates than general pop 78.2% vs. 64.0%</a:t>
            </a:r>
          </a:p>
          <a:p>
            <a:pPr marL="173422" indent="-173422">
              <a:buFont typeface="Arial" panose="020B0604020202020204" pitchFamily="34" charset="0"/>
              <a:buChar char="•"/>
            </a:pPr>
            <a:r>
              <a:rPr lang="en-US" sz="1100" dirty="0"/>
              <a:t>For diverse veterans-gap decreases from 30 to 19% for black households, 25 to 15% </a:t>
            </a:r>
            <a:r>
              <a:rPr lang="en-US" sz="1100" dirty="0" err="1"/>
              <a:t>fpr</a:t>
            </a:r>
            <a:r>
              <a:rPr lang="en-US" sz="1100" dirty="0"/>
              <a:t> Hispanic. Active-duty  falls 30 to 12 %  for black and 25 – 13% for Hispanic.</a:t>
            </a:r>
          </a:p>
          <a:p>
            <a:pPr marL="173422" indent="-173422">
              <a:buFont typeface="Arial" panose="020B0604020202020204" pitchFamily="34" charset="0"/>
              <a:buChar char="•"/>
            </a:pPr>
            <a:r>
              <a:rPr lang="en-US" sz="1100" dirty="0">
                <a:solidFill>
                  <a:srgbClr val="353535"/>
                </a:solidFill>
                <a:latin typeface="Lato" panose="020F0502020204030203" pitchFamily="34" charset="0"/>
              </a:rPr>
              <a:t>When we look at the homeownership rate by race and ethnicity, we find these differences between veterans and the total population are much larger for black and Hispanic households than for white households. In other words, military service for Hispanic and black households increases the likelihood of homeownership and higher income.</a:t>
            </a:r>
          </a:p>
          <a:p>
            <a:pPr marL="173422" indent="-173422">
              <a:buFont typeface="Arial" panose="020B0604020202020204" pitchFamily="34" charset="0"/>
              <a:buChar char="•"/>
            </a:pPr>
            <a:r>
              <a:rPr lang="en-US" dirty="0">
                <a:solidFill>
                  <a:srgbClr val="353535"/>
                </a:solidFill>
                <a:latin typeface="Lato" panose="020F0502020204030203" pitchFamily="34" charset="0"/>
              </a:rPr>
              <a:t>military status is associated with smaller gaps in homeownership and income between racial and ethnic groups. Although white veterans are slightly less likely to be homeowners than their nonmilitary counterparts, the opposite is true for black, Hispanic, and Asian households.</a:t>
            </a:r>
          </a:p>
          <a:p>
            <a:pPr marL="173422" indent="-173422">
              <a:buFont typeface="Arial" panose="020B0604020202020204" pitchFamily="34" charset="0"/>
              <a:buChar char="•"/>
            </a:pPr>
            <a:endParaRPr lang="en-US" dirty="0">
              <a:solidFill>
                <a:srgbClr val="353535"/>
              </a:solidFill>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14</a:t>
            </a:fld>
            <a:endParaRPr lang="en-US"/>
          </a:p>
        </p:txBody>
      </p:sp>
    </p:spTree>
    <p:extLst>
      <p:ext uri="{BB962C8B-B14F-4D97-AF65-F5344CB8AC3E}">
        <p14:creationId xmlns:p14="http://schemas.microsoft.com/office/powerpoint/2010/main" val="322346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Kelley, B. C., Smith, J. M., &amp; Fox, E. L. (2013). Preparing your campus for veterans’ success. Sterling, VA: Stylus.; U.S. Department of Education, National Center for Education Statistics. (2007-2008). National Postsecondary Student Aid Study (</a:t>
            </a:r>
            <a:r>
              <a:rPr lang="en-US" dirty="0" err="1">
                <a:latin typeface="Calibri" panose="020F0502020204030204" pitchFamily="34" charset="0"/>
                <a:ea typeface="Calibri" panose="020F0502020204030204" pitchFamily="34" charset="0"/>
                <a:cs typeface="Times New Roman" panose="02020603050405020304" pitchFamily="18" charset="0"/>
              </a:rPr>
              <a:t>NPSAS</a:t>
            </a:r>
            <a:r>
              <a:rPr lang="en-US" dirty="0">
                <a:latin typeface="Calibri" panose="020F0502020204030204" pitchFamily="34" charset="0"/>
                <a:ea typeface="Calibri" panose="020F0502020204030204" pitchFamily="34" charset="0"/>
                <a:cs typeface="Times New Roman" panose="02020603050405020304" pitchFamily="18" charset="0"/>
              </a:rPr>
              <a:t>: 08). Retrieved from https://</a:t>
            </a:r>
            <a:r>
              <a:rPr lang="en-US" dirty="0" err="1">
                <a:latin typeface="Calibri" panose="020F0502020204030204" pitchFamily="34" charset="0"/>
                <a:ea typeface="Calibri" panose="020F0502020204030204" pitchFamily="34" charset="0"/>
                <a:cs typeface="Times New Roman" panose="02020603050405020304" pitchFamily="18" charset="0"/>
              </a:rPr>
              <a:t>nces.ed.gov</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pubs2016</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2016435.pdf</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Institute for Veterans and Military Families &amp; Student Veterans of America. (2019), op-cit.</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24916"/>
            <a:r>
              <a:rPr lang="en-US" dirty="0">
                <a:latin typeface="Calibri" panose="020F0502020204030204" pitchFamily="34" charset="0"/>
                <a:ea typeface="Calibri" panose="020F0502020204030204" pitchFamily="34" charset="0"/>
                <a:cs typeface="Times New Roman" panose="02020603050405020304" pitchFamily="18" charset="0"/>
              </a:rPr>
              <a:t>Institute for Veterans and Military Families &amp; Student Veterans of America. (2019), op-cit.</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15</a:t>
            </a:fld>
            <a:endParaRPr lang="en-US"/>
          </a:p>
        </p:txBody>
      </p:sp>
    </p:spTree>
    <p:extLst>
      <p:ext uri="{BB962C8B-B14F-4D97-AF65-F5344CB8AC3E}">
        <p14:creationId xmlns:p14="http://schemas.microsoft.com/office/powerpoint/2010/main" val="312957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www.urban.org</a:t>
            </a:r>
            <a:r>
              <a:rPr lang="en-US" dirty="0"/>
              <a:t>/urban-wire/evidence-shows-military-service-reduces-racial-homeownership-gap</a:t>
            </a:r>
          </a:p>
          <a:p>
            <a:r>
              <a:rPr lang="en-US" dirty="0"/>
              <a:t>https://</a:t>
            </a:r>
            <a:r>
              <a:rPr lang="en-US" dirty="0" err="1"/>
              <a:t>www.prb.org</a:t>
            </a:r>
            <a:r>
              <a:rPr lang="en-US" dirty="0"/>
              <a:t>/wp-content/uploads/2021/03/</a:t>
            </a:r>
            <a:r>
              <a:rPr lang="en-US" dirty="0" err="1"/>
              <a:t>PopBulletin</a:t>
            </a:r>
            <a:r>
              <a:rPr lang="en-US" dirty="0"/>
              <a:t>-59-4-2004-Military-</a:t>
            </a:r>
            <a:r>
              <a:rPr lang="en-US" dirty="0" err="1"/>
              <a:t>ACF1396.pdf</a:t>
            </a:r>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16</a:t>
            </a:fld>
            <a:endParaRPr lang="en-US"/>
          </a:p>
        </p:txBody>
      </p:sp>
    </p:spTree>
    <p:extLst>
      <p:ext uri="{BB962C8B-B14F-4D97-AF65-F5344CB8AC3E}">
        <p14:creationId xmlns:p14="http://schemas.microsoft.com/office/powerpoint/2010/main" val="285955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Dobson, K. S., &amp; Rose, S. (2022). “Myths and facts” campaigns are at best ineffective and may increase mental illness stigma. </a:t>
            </a:r>
            <a:r>
              <a:rPr lang="en-US" i="1" dirty="0">
                <a:latin typeface="Calibri" panose="020F0502020204030204" pitchFamily="34" charset="0"/>
                <a:ea typeface="Calibri" panose="020F0502020204030204" pitchFamily="34" charset="0"/>
                <a:cs typeface="Times New Roman" panose="02020603050405020304" pitchFamily="18" charset="0"/>
              </a:rPr>
              <a:t>Stigma and Health, 7</a:t>
            </a:r>
            <a:r>
              <a:rPr lang="en-US" dirty="0">
                <a:latin typeface="Calibri" panose="020F0502020204030204" pitchFamily="34" charset="0"/>
                <a:ea typeface="Calibri" panose="020F0502020204030204" pitchFamily="34" charset="0"/>
                <a:cs typeface="Times New Roman" panose="02020603050405020304" pitchFamily="18" charset="0"/>
              </a:rPr>
              <a:t>(1), 27–34.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https://doi.org/10.1037/sah0000323</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Cook, John. The truth is out there—so how do you debunk a myth? The Conversation. Published: February 2014. Retrieved on August 2, 2022, on https://theconversation.com/the-truth-is-out-there-so-how-do-you-debunk-a-myth-22641</a:t>
            </a:r>
          </a:p>
          <a:p>
            <a:r>
              <a:rPr lang="en-US" dirty="0">
                <a:latin typeface="Calibri" panose="020F0502020204030204" pitchFamily="34" charset="0"/>
                <a:ea typeface="Calibri" panose="020F0502020204030204" pitchFamily="34" charset="0"/>
                <a:cs typeface="Times New Roman" panose="02020603050405020304" pitchFamily="18" charset="0"/>
              </a:rPr>
              <a:t>Schwarz, N., Newman, E., &amp; Leach, W., Making the truth stick &amp; the myths fade: Lessons from cognitive psychology. Behavioral Science &amp; Policy, Brookings Institution Press. Volume 2, Issue1, 2016. Pp85-95. Project MUSE, Retrieved August 2022. https://muse.jhu.edu/article/634511/summary</a:t>
            </a:r>
          </a:p>
          <a:p>
            <a:r>
              <a:rPr lang="en-US" dirty="0">
                <a:latin typeface="Calibri" panose="020F0502020204030204" pitchFamily="34" charset="0"/>
                <a:ea typeface="Calibri" panose="020F0502020204030204" pitchFamily="34" charset="0"/>
                <a:cs typeface="Times New Roman" panose="02020603050405020304" pitchFamily="18" charset="0"/>
              </a:rPr>
              <a:t>Down the rabbit hole: Why people fall for conspiracy theories. News Literacy Project. Retrieved August 2022. https://newslit.org/</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17</a:t>
            </a:fld>
            <a:endParaRPr lang="en-US"/>
          </a:p>
        </p:txBody>
      </p:sp>
    </p:spTree>
    <p:extLst>
      <p:ext uri="{BB962C8B-B14F-4D97-AF65-F5344CB8AC3E}">
        <p14:creationId xmlns:p14="http://schemas.microsoft.com/office/powerpoint/2010/main" val="1583575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C9CC7F-D7FD-7142-9894-9CD0A54CFBFA}" type="slidenum">
              <a:rPr lang="en-US" smtClean="0"/>
              <a:t>18</a:t>
            </a:fld>
            <a:endParaRPr lang="en-US"/>
          </a:p>
        </p:txBody>
      </p:sp>
    </p:spTree>
    <p:extLst>
      <p:ext uri="{BB962C8B-B14F-4D97-AF65-F5344CB8AC3E}">
        <p14:creationId xmlns:p14="http://schemas.microsoft.com/office/powerpoint/2010/main" val="141422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solidFill>
                  <a:srgbClr val="FF0000"/>
                </a:solidFill>
              </a:rPr>
              <a:t>Zoli, C., Maury, R., &amp; Fay, D. (2015, November). Missing perspectives: Servicemembers’ transition from service to civilian life- data-driven research to enact the promise of the Post-9/11 GI Bill. Syracuse, NY: Institute for Veterans and Military Families, Syracuse University.</a:t>
            </a:r>
          </a:p>
          <a:p>
            <a:endParaRPr lang="en-US" dirty="0"/>
          </a:p>
        </p:txBody>
      </p:sp>
      <p:sp>
        <p:nvSpPr>
          <p:cNvPr id="4" name="Slide Number Placeholder 3"/>
          <p:cNvSpPr>
            <a:spLocks noGrp="1"/>
          </p:cNvSpPr>
          <p:nvPr>
            <p:ph type="sldNum" sz="quarter" idx="10"/>
          </p:nvPr>
        </p:nvSpPr>
        <p:spPr/>
        <p:txBody>
          <a:bodyPr/>
          <a:lstStyle/>
          <a:p>
            <a:pPr defTabSz="924916">
              <a:defRPr/>
            </a:pPr>
            <a:fld id="{51D0B457-07AB-49CE-8803-2F8499FA5DF4}" type="slidenum">
              <a:rPr lang="en-US">
                <a:solidFill>
                  <a:prstClr val="black"/>
                </a:solidFill>
                <a:latin typeface="Calibri" panose="020F0502020204030204"/>
              </a:rPr>
              <a:pPr defTabSz="92491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6586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C9CC7F-D7FD-7142-9894-9CD0A54CFBFA}" type="slidenum">
              <a:rPr lang="en-US" smtClean="0"/>
              <a:t>3</a:t>
            </a:fld>
            <a:endParaRPr lang="en-US"/>
          </a:p>
        </p:txBody>
      </p:sp>
    </p:spTree>
    <p:extLst>
      <p:ext uri="{BB962C8B-B14F-4D97-AF65-F5344CB8AC3E}">
        <p14:creationId xmlns:p14="http://schemas.microsoft.com/office/powerpoint/2010/main" val="49590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444CE-CFBA-4F13-B9A2-090F32208DBC}" type="slidenum">
              <a:rPr lang="en-US" smtClean="0"/>
              <a:t>4</a:t>
            </a:fld>
            <a:endParaRPr lang="en-US" dirty="0"/>
          </a:p>
        </p:txBody>
      </p:sp>
    </p:spTree>
    <p:extLst>
      <p:ext uri="{BB962C8B-B14F-4D97-AF65-F5344CB8AC3E}">
        <p14:creationId xmlns:p14="http://schemas.microsoft.com/office/powerpoint/2010/main" val="365401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969">
              <a:defRPr/>
            </a:pPr>
            <a:r>
              <a:rPr lang="en-US" b="0" i="0" dirty="0">
                <a:solidFill>
                  <a:srgbClr val="000000"/>
                </a:solidFill>
                <a:effectLst/>
                <a:latin typeface="ShermanSans"/>
              </a:rPr>
              <a:t>Institute for Veterans and Military Families at Syracuse University, "Student Veterans: a Valuable Asset to Higher Education" (2019). </a:t>
            </a:r>
            <a:r>
              <a:rPr lang="en-US" b="0" i="1" dirty="0">
                <a:solidFill>
                  <a:srgbClr val="000000"/>
                </a:solidFill>
                <a:effectLst/>
                <a:latin typeface="ShermanSans"/>
              </a:rPr>
              <a:t>Institute for Veterans and Military Families</a:t>
            </a:r>
            <a:r>
              <a:rPr lang="en-US" b="0" i="0" dirty="0">
                <a:solidFill>
                  <a:srgbClr val="000000"/>
                </a:solidFill>
                <a:effectLst/>
                <a:latin typeface="ShermanSans"/>
              </a:rPr>
              <a:t>. 169.</a:t>
            </a:r>
            <a:br>
              <a:rPr lang="en-US" dirty="0"/>
            </a:br>
            <a:r>
              <a:rPr lang="en-US" b="0" i="0" dirty="0">
                <a:solidFill>
                  <a:srgbClr val="000000"/>
                </a:solidFill>
                <a:effectLst/>
                <a:latin typeface="ShermanSans"/>
              </a:rPr>
              <a:t>https://</a:t>
            </a:r>
            <a:r>
              <a:rPr lang="en-US" b="0" i="0" dirty="0" err="1">
                <a:solidFill>
                  <a:srgbClr val="000000"/>
                </a:solidFill>
                <a:effectLst/>
                <a:latin typeface="ShermanSans"/>
              </a:rPr>
              <a:t>surface.syr.edu</a:t>
            </a:r>
            <a:r>
              <a:rPr lang="en-US" b="0" i="0" dirty="0">
                <a:solidFill>
                  <a:srgbClr val="000000"/>
                </a:solidFill>
                <a:effectLst/>
                <a:latin typeface="ShermanSans"/>
              </a:rPr>
              <a:t>/</a:t>
            </a:r>
            <a:r>
              <a:rPr lang="en-US" b="0" i="0" dirty="0" err="1">
                <a:solidFill>
                  <a:srgbClr val="000000"/>
                </a:solidFill>
                <a:effectLst/>
                <a:latin typeface="ShermanSans"/>
              </a:rPr>
              <a:t>ivmf</a:t>
            </a:r>
            <a:r>
              <a:rPr lang="en-US" b="0" i="0" dirty="0">
                <a:solidFill>
                  <a:srgbClr val="000000"/>
                </a:solidFill>
                <a:effectLst/>
                <a:latin typeface="ShermanSans"/>
              </a:rPr>
              <a:t>/169</a:t>
            </a:r>
            <a:endParaRPr lang="en-US" dirty="0"/>
          </a:p>
          <a:p>
            <a:pPr defTabSz="943969">
              <a:defRPr/>
            </a:pPr>
            <a:endParaRPr lang="en-US" dirty="0"/>
          </a:p>
          <a:p>
            <a:pPr defTabSz="943969">
              <a:defRPr/>
            </a:pPr>
            <a:r>
              <a:rPr lang="en-US" dirty="0"/>
              <a:t>Zoli, C., Maury, R., &amp; Fay, D. (2015, November). Missing perspectives: Servicemembers’ transition from service to civilian life- data-driven research to enact the promise of the Post-9/11 GI Bill. Syracuse, NY: Institute for Veterans and Military Families, Syracuse University.</a:t>
            </a:r>
          </a:p>
          <a:p>
            <a:endParaRPr lang="en-US" dirty="0"/>
          </a:p>
          <a:p>
            <a:r>
              <a:rPr lang="en-US" dirty="0"/>
              <a:t>https://</a:t>
            </a:r>
            <a:r>
              <a:rPr lang="en-US" dirty="0" err="1"/>
              <a:t>www.va.gov</a:t>
            </a:r>
            <a:r>
              <a:rPr lang="en-US" dirty="0"/>
              <a:t>/</a:t>
            </a:r>
            <a:r>
              <a:rPr lang="en-US" dirty="0" err="1"/>
              <a:t>vetdata</a:t>
            </a:r>
            <a:r>
              <a:rPr lang="en-US" dirty="0"/>
              <a:t>/</a:t>
            </a:r>
            <a:r>
              <a:rPr lang="en-US" dirty="0" err="1"/>
              <a:t>veteran_population.asp</a:t>
            </a:r>
            <a:endParaRPr lang="en-US" dirty="0"/>
          </a:p>
          <a:p>
            <a:r>
              <a:rPr lang="en-US" dirty="0"/>
              <a:t>https://</a:t>
            </a:r>
            <a:r>
              <a:rPr lang="en-US" dirty="0" err="1"/>
              <a:t>nces.ed.gov</a:t>
            </a:r>
            <a:r>
              <a:rPr lang="en-US" dirty="0"/>
              <a:t>/</a:t>
            </a:r>
            <a:r>
              <a:rPr lang="en-US" dirty="0" err="1"/>
              <a:t>pubs2020</a:t>
            </a:r>
            <a:r>
              <a:rPr lang="en-US" dirty="0"/>
              <a:t>/</a:t>
            </a:r>
            <a:r>
              <a:rPr lang="en-US" dirty="0" err="1"/>
              <a:t>2020488rev.pdf</a:t>
            </a:r>
            <a:endParaRPr lang="en-US" dirty="0"/>
          </a:p>
        </p:txBody>
      </p:sp>
      <p:sp>
        <p:nvSpPr>
          <p:cNvPr id="4" name="Slide Number Placeholder 3"/>
          <p:cNvSpPr>
            <a:spLocks noGrp="1"/>
          </p:cNvSpPr>
          <p:nvPr>
            <p:ph type="sldNum" sz="quarter" idx="10"/>
          </p:nvPr>
        </p:nvSpPr>
        <p:spPr/>
        <p:txBody>
          <a:bodyPr/>
          <a:lstStyle/>
          <a:p>
            <a:pPr defTabSz="924916">
              <a:defRPr/>
            </a:pPr>
            <a:fld id="{51D0B457-07AB-49CE-8803-2F8499FA5DF4}" type="slidenum">
              <a:rPr lang="en-US">
                <a:solidFill>
                  <a:prstClr val="black"/>
                </a:solidFill>
                <a:latin typeface="Calibri" panose="020F0502020204030204"/>
              </a:rPr>
              <a:pPr defTabSz="92491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8566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lnSpc>
                <a:spcPct val="90000"/>
              </a:lnSpc>
              <a:buClr>
                <a:srgbClr val="F76900"/>
              </a:buClr>
              <a:defRPr/>
            </a:pPr>
            <a:r>
              <a:rPr lang="en-US" b="0" i="0" u="sng" dirty="0">
                <a:solidFill>
                  <a:srgbClr val="5FB4F7"/>
                </a:solidFill>
                <a:effectLst/>
                <a:latin typeface="Open Sans" panose="020B0606030504020204" pitchFamily="34" charset="0"/>
                <a:hlinkClick r:id="rId3"/>
              </a:rPr>
              <a:t>Population Representation in the Military Services 2019, Appendix B-17</a:t>
            </a:r>
            <a:endParaRPr lang="en-US" b="0" i="0" u="sng" dirty="0">
              <a:solidFill>
                <a:srgbClr val="5FB4F7"/>
              </a:solidFill>
              <a:effectLst/>
              <a:latin typeface="Open Sans" panose="020B0606030504020204" pitchFamily="34" charset="0"/>
            </a:endParaRPr>
          </a:p>
          <a:p>
            <a:pPr defTabSz="924916">
              <a:lnSpc>
                <a:spcPct val="90000"/>
              </a:lnSpc>
              <a:buClr>
                <a:srgbClr val="F76900"/>
              </a:buClr>
              <a:defRPr/>
            </a:pPr>
            <a:r>
              <a:rPr lang="en-US" dirty="0">
                <a:solidFill>
                  <a:srgbClr val="000E54"/>
                </a:solidFill>
                <a:latin typeface="Calibri" panose="020F0502020204030204" pitchFamily="34" charset="0"/>
                <a:ea typeface="Times New Roman" panose="02020603050405020304" pitchFamily="18" charset="0"/>
                <a:cs typeface="Calibri" panose="020F0502020204030204" pitchFamily="34" charset="0"/>
              </a:rPr>
              <a:t>https://</a:t>
            </a:r>
            <a:r>
              <a:rPr lang="en-US" dirty="0" err="1">
                <a:solidFill>
                  <a:srgbClr val="000E54"/>
                </a:solidFill>
                <a:latin typeface="Calibri" panose="020F0502020204030204" pitchFamily="34" charset="0"/>
                <a:ea typeface="Times New Roman" panose="02020603050405020304" pitchFamily="18" charset="0"/>
                <a:cs typeface="Calibri" panose="020F0502020204030204" pitchFamily="34" charset="0"/>
              </a:rPr>
              <a:t>www.census.gov</a:t>
            </a:r>
            <a:r>
              <a:rPr lang="en-US" dirty="0">
                <a:solidFill>
                  <a:srgbClr val="000E54"/>
                </a:solidFill>
                <a:latin typeface="Calibri" panose="020F0502020204030204" pitchFamily="34" charset="0"/>
                <a:ea typeface="Times New Roman" panose="02020603050405020304" pitchFamily="18" charset="0"/>
                <a:cs typeface="Calibri" panose="020F0502020204030204" pitchFamily="34" charset="0"/>
              </a:rPr>
              <a:t>/content/dam/Census/library/publications/2020/demo/</a:t>
            </a:r>
            <a:r>
              <a:rPr lang="en-US" dirty="0" err="1">
                <a:solidFill>
                  <a:srgbClr val="000E54"/>
                </a:solidFill>
                <a:latin typeface="Calibri" panose="020F0502020204030204" pitchFamily="34" charset="0"/>
                <a:ea typeface="Times New Roman" panose="02020603050405020304" pitchFamily="18" charset="0"/>
                <a:cs typeface="Calibri" panose="020F0502020204030204" pitchFamily="34" charset="0"/>
              </a:rPr>
              <a:t>acs-43.pdf</a:t>
            </a:r>
            <a:endParaRPr lang="en-US" dirty="0">
              <a:solidFill>
                <a:srgbClr val="000E54"/>
              </a:solidFill>
              <a:latin typeface="Calibri" panose="020F0502020204030204" pitchFamily="34" charset="0"/>
              <a:ea typeface="Times New Roman" panose="02020603050405020304" pitchFamily="18" charset="0"/>
              <a:cs typeface="Calibri" panose="020F0502020204030204" pitchFamily="34" charset="0"/>
            </a:endParaRPr>
          </a:p>
          <a:p>
            <a:pPr defTabSz="924916">
              <a:lnSpc>
                <a:spcPct val="90000"/>
              </a:lnSpc>
              <a:buClr>
                <a:srgbClr val="F76900"/>
              </a:buClr>
              <a:defRPr/>
            </a:pPr>
            <a:endParaRPr lang="en-US" dirty="0">
              <a:solidFill>
                <a:srgbClr val="000E54"/>
              </a:solidFill>
              <a:latin typeface="Calibri" panose="020F0502020204030204" pitchFamily="34" charset="0"/>
              <a:ea typeface="Times New Roman" panose="02020603050405020304" pitchFamily="18" charset="0"/>
              <a:cs typeface="Calibri" panose="020F0502020204030204" pitchFamily="34" charset="0"/>
            </a:endParaRPr>
          </a:p>
          <a:p>
            <a:pPr defTabSz="924916">
              <a:lnSpc>
                <a:spcPct val="90000"/>
              </a:lnSpc>
              <a:buClr>
                <a:srgbClr val="F76900"/>
              </a:buClr>
              <a:defRPr/>
            </a:pPr>
            <a:r>
              <a:rPr lang="en-US" dirty="0">
                <a:solidFill>
                  <a:srgbClr val="000E54"/>
                </a:solidFill>
                <a:latin typeface="Calibri" panose="020F0502020204030204" pitchFamily="34" charset="0"/>
                <a:ea typeface="Times New Roman" panose="02020603050405020304" pitchFamily="18" charset="0"/>
                <a:cs typeface="Calibri" panose="020F0502020204030204" pitchFamily="34" charset="0"/>
              </a:rPr>
              <a:t>For the active-duty force, African-Americans are 17% of the services (excluding the Coast Guard), and among Navy, Army, Air Force, and Marines, active-duty members report as racial minorities at 37%, 32%, 29%, and 20% of respective service branches (i.e., African American, Asian, Native American, Alaskan, Hawaiian, Pacific Islander, and/or multi-racial). </a:t>
            </a:r>
            <a:r>
              <a:rPr lang="en-US" dirty="0">
                <a:solidFill>
                  <a:srgbClr val="000E54"/>
                </a:solidFill>
                <a:latin typeface="Calibri" panose="020F0502020204030204" pitchFamily="34" charset="0"/>
                <a:ea typeface="Calibri" panose="020F0502020204030204" pitchFamily="34" charset="0"/>
                <a:cs typeface="Calibri" panose="020F0502020204030204" pitchFamily="34" charset="0"/>
              </a:rPr>
              <a:t>See </a:t>
            </a:r>
            <a:r>
              <a:rPr lang="en-US" i="1" dirty="0">
                <a:solidFill>
                  <a:srgbClr val="000E54"/>
                </a:solidFill>
                <a:latin typeface="Calibri" panose="020F0502020204030204" pitchFamily="34" charset="0"/>
                <a:ea typeface="Calibri" panose="020F0502020204030204" pitchFamily="34" charset="0"/>
                <a:cs typeface="Calibri" panose="020F0502020204030204" pitchFamily="34" charset="0"/>
              </a:rPr>
              <a:t>2021 Demographics Report: Profile of the Military Community</a:t>
            </a:r>
            <a:r>
              <a:rPr lang="en-US" dirty="0">
                <a:solidFill>
                  <a:srgbClr val="000E54"/>
                </a:solidFill>
                <a:latin typeface="Calibri" panose="020F0502020204030204" pitchFamily="34" charset="0"/>
                <a:ea typeface="Calibri" panose="020F0502020204030204" pitchFamily="34" charset="0"/>
                <a:cs typeface="Calibri" panose="020F0502020204030204" pitchFamily="34" charset="0"/>
              </a:rPr>
              <a:t>, Department of Defense (DoD), Office of the Deputy Assistant Secretary of Defense for Military Community and Family Policy (</a:t>
            </a:r>
            <a:r>
              <a:rPr lang="en-US" dirty="0" err="1">
                <a:solidFill>
                  <a:srgbClr val="000E54"/>
                </a:solidFill>
                <a:latin typeface="Calibri" panose="020F0502020204030204" pitchFamily="34" charset="0"/>
                <a:ea typeface="Calibri" panose="020F0502020204030204" pitchFamily="34" charset="0"/>
                <a:cs typeface="Calibri" panose="020F0502020204030204" pitchFamily="34" charset="0"/>
              </a:rPr>
              <a:t>ODASD</a:t>
            </a:r>
            <a:r>
              <a:rPr lang="en-US" dirty="0">
                <a:solidFill>
                  <a:srgbClr val="000E54"/>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E54"/>
                </a:solidFill>
                <a:latin typeface="Calibri" panose="020F0502020204030204" pitchFamily="34" charset="0"/>
                <a:ea typeface="Calibri" panose="020F0502020204030204" pitchFamily="34" charset="0"/>
                <a:cs typeface="Calibri" panose="020F0502020204030204" pitchFamily="34" charset="0"/>
              </a:rPr>
              <a:t>MC&amp;FP</a:t>
            </a:r>
            <a:r>
              <a:rPr lang="en-US" dirty="0">
                <a:solidFill>
                  <a:srgbClr val="000E54"/>
                </a:solidFill>
                <a:latin typeface="Calibri" panose="020F0502020204030204" pitchFamily="34" charset="0"/>
                <a:ea typeface="Calibri" panose="020F0502020204030204" pitchFamily="34" charset="0"/>
                <a:cs typeface="Calibri" panose="020F0502020204030204" pitchFamily="34" charset="0"/>
              </a:rPr>
              <a:t>),: p. 3 and p. 8,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https://</a:t>
            </a:r>
            <a:r>
              <a:rPr lang="en-US" u="sng" dirty="0" err="1">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download.militaryonesource.mil</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/12038/MOS/Reports/2021-demographics-</a:t>
            </a:r>
            <a:r>
              <a:rPr lang="en-US" u="sng" dirty="0" err="1">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report.pdf</a:t>
            </a:r>
            <a:r>
              <a:rPr lang="en-US" dirty="0">
                <a:solidFill>
                  <a:srgbClr val="000E54"/>
                </a:solidFill>
                <a:latin typeface="Calibri" panose="020F0502020204030204" pitchFamily="34" charset="0"/>
                <a:ea typeface="Calibri" panose="020F0502020204030204" pitchFamily="34" charset="0"/>
                <a:cs typeface="Calibri" panose="020F0502020204030204" pitchFamily="34" charset="0"/>
              </a:rPr>
              <a:t>. See also, </a:t>
            </a:r>
            <a:r>
              <a:rPr lang="en-US" dirty="0">
                <a:solidFill>
                  <a:srgbClr val="2A2A2A"/>
                </a:solidFill>
                <a:latin typeface="Calibri" panose="020F0502020204030204" pitchFamily="34" charset="0"/>
                <a:ea typeface="Calibri" panose="020F0502020204030204" pitchFamily="34" charset="0"/>
                <a:cs typeface="Calibri" panose="020F0502020204030204" pitchFamily="34" charset="0"/>
              </a:rPr>
              <a:t>Katherine Schaeffer, </a:t>
            </a:r>
            <a:r>
              <a:rPr lang="en-US" i="1" dirty="0">
                <a:solidFill>
                  <a:srgbClr val="2A2A2A"/>
                </a:solidFill>
                <a:latin typeface="Calibri" panose="020F0502020204030204" pitchFamily="34" charset="0"/>
                <a:ea typeface="Calibri" panose="020F0502020204030204" pitchFamily="34" charset="0"/>
                <a:cs typeface="Calibri" panose="020F0502020204030204" pitchFamily="34" charset="0"/>
              </a:rPr>
              <a:t>The changing face of America’s veteran population</a:t>
            </a:r>
            <a:r>
              <a:rPr lang="en-US" dirty="0">
                <a:solidFill>
                  <a:srgbClr val="2A2A2A"/>
                </a:solidFill>
                <a:latin typeface="Calibri" panose="020F0502020204030204" pitchFamily="34" charset="0"/>
                <a:ea typeface="Calibri" panose="020F0502020204030204" pitchFamily="34" charset="0"/>
                <a:cs typeface="Calibri" panose="020F0502020204030204" pitchFamily="34" charset="0"/>
              </a:rPr>
              <a:t> (April 8, 2021), Pew Research Center, https://</a:t>
            </a:r>
            <a:r>
              <a:rPr lang="en-US" dirty="0" err="1">
                <a:solidFill>
                  <a:srgbClr val="2A2A2A"/>
                </a:solidFill>
                <a:latin typeface="Calibri" panose="020F0502020204030204" pitchFamily="34" charset="0"/>
                <a:ea typeface="Calibri" panose="020F0502020204030204" pitchFamily="34" charset="0"/>
                <a:cs typeface="Calibri" panose="020F0502020204030204" pitchFamily="34" charset="0"/>
              </a:rPr>
              <a:t>www.pewresearch.org</a:t>
            </a:r>
            <a:r>
              <a:rPr lang="en-US" dirty="0">
                <a:solidFill>
                  <a:srgbClr val="2A2A2A"/>
                </a:solidFill>
                <a:latin typeface="Calibri" panose="020F0502020204030204" pitchFamily="34" charset="0"/>
                <a:ea typeface="Calibri" panose="020F0502020204030204" pitchFamily="34" charset="0"/>
                <a:cs typeface="Calibri" panose="020F0502020204030204" pitchFamily="34" charset="0"/>
              </a:rPr>
              <a:t>/fact-tank/2021/04/05/the-changing-face-of-</a:t>
            </a:r>
            <a:r>
              <a:rPr lang="en-US" dirty="0" err="1">
                <a:solidFill>
                  <a:srgbClr val="2A2A2A"/>
                </a:solidFill>
                <a:latin typeface="Calibri" panose="020F0502020204030204" pitchFamily="34" charset="0"/>
                <a:ea typeface="Calibri" panose="020F0502020204030204" pitchFamily="34" charset="0"/>
                <a:cs typeface="Calibri" panose="020F0502020204030204" pitchFamily="34" charset="0"/>
              </a:rPr>
              <a:t>americas</a:t>
            </a:r>
            <a:r>
              <a:rPr lang="en-US" dirty="0">
                <a:solidFill>
                  <a:srgbClr val="2A2A2A"/>
                </a:solidFill>
                <a:latin typeface="Calibri" panose="020F0502020204030204" pitchFamily="34" charset="0"/>
                <a:ea typeface="Calibri" panose="020F0502020204030204" pitchFamily="34" charset="0"/>
                <a:cs typeface="Calibri" panose="020F0502020204030204" pitchFamily="34" charset="0"/>
              </a:rPr>
              <a:t>-veteran-population/</a:t>
            </a:r>
            <a:endParaRPr lang="en-US" dirty="0">
              <a:solidFill>
                <a:srgbClr val="000E54"/>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24916">
              <a:defRPr/>
            </a:pPr>
            <a:fld id="{51D0B457-07AB-49CE-8803-2F8499FA5DF4}" type="slidenum">
              <a:rPr lang="en-US">
                <a:solidFill>
                  <a:prstClr val="black"/>
                </a:solidFill>
                <a:latin typeface="Calibri" panose="020F0502020204030204"/>
              </a:rPr>
              <a:pPr defTabSz="92491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1284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5992" defTabSz="943969">
              <a:lnSpc>
                <a:spcPct val="90000"/>
              </a:lnSpc>
              <a:buClr>
                <a:srgbClr val="F76900"/>
              </a:buClr>
              <a:buFont typeface="Arial" panose="020B0604020202020204" pitchFamily="34" charset="0"/>
              <a:buChar char="•"/>
              <a:defRPr/>
            </a:pPr>
            <a:r>
              <a:rPr lang="en-US" b="0" i="0" dirty="0">
                <a:solidFill>
                  <a:srgbClr val="404040"/>
                </a:solidFill>
                <a:effectLst/>
                <a:latin typeface="ShermanSans"/>
              </a:rPr>
              <a:t>Haynie, J. Michael. (2012, March 5). The Business Case for Hiring a Veteran: Beyond the Clichés. Syracuse, NY: Institute for Veterans and Military Families, Syracuse University. Retrieved from https://ivmf.syracuse.edu/article/the-business-case-for-hiring-a-veteran-beyond-the-cliches/</a:t>
            </a:r>
          </a:p>
          <a:p>
            <a:pPr indent="-235992" defTabSz="943969">
              <a:lnSpc>
                <a:spcPct val="90000"/>
              </a:lnSpc>
              <a:buClr>
                <a:srgbClr val="F76900"/>
              </a:buClr>
              <a:buFont typeface="Arial" panose="020B0604020202020204" pitchFamily="34" charset="0"/>
              <a:buChar char="•"/>
              <a:defRPr/>
            </a:pPr>
            <a:r>
              <a:rPr lang="en-US" dirty="0">
                <a:solidFill>
                  <a:srgbClr val="000E54"/>
                </a:solidFill>
                <a:latin typeface="Calibri" panose="020F0502020204030204" pitchFamily="34" charset="0"/>
                <a:ea typeface="Calibri" panose="020F0502020204030204" pitchFamily="34" charset="0"/>
                <a:cs typeface="Times New Roman" panose="02020603050405020304" pitchFamily="18" charset="0"/>
              </a:rPr>
              <a:t>Vaccaro, A. (2015). “It’s Not One Size Fits All”: Diversity Among Student Veterans. Journal of Student Affairs Research and Practice, 52, 347-358</a:t>
            </a:r>
          </a:p>
          <a:p>
            <a:pPr indent="-235992" defTabSz="943969">
              <a:lnSpc>
                <a:spcPct val="90000"/>
              </a:lnSpc>
              <a:buClr>
                <a:srgbClr val="F76900"/>
              </a:buClr>
              <a:buFont typeface="Arial" panose="020B0604020202020204" pitchFamily="34" charset="0"/>
              <a:buChar char="•"/>
              <a:defRPr/>
            </a:pPr>
            <a:r>
              <a:rPr lang="en-US" dirty="0">
                <a:solidFill>
                  <a:srgbClr val="000E54"/>
                </a:solidFill>
                <a:latin typeface="Calibri" panose="020F0502020204030204" pitchFamily="34" charset="0"/>
                <a:ea typeface="Calibri" panose="020F0502020204030204" pitchFamily="34" charset="0"/>
                <a:cs typeface="Times New Roman" panose="02020603050405020304" pitchFamily="18" charset="0"/>
              </a:rPr>
              <a:t>Radford, A.W. (2009, July). Military service members and veterans in higher education: What the new GI Bill may mean for postsecondary institutions. American Council on Education, Washington, D.C. Retrieved from http://</a:t>
            </a:r>
            <a:r>
              <a:rPr lang="en-US" dirty="0" err="1">
                <a:solidFill>
                  <a:srgbClr val="000E54"/>
                </a:solidFill>
                <a:latin typeface="Calibri" panose="020F0502020204030204" pitchFamily="34" charset="0"/>
                <a:ea typeface="Calibri" panose="020F0502020204030204" pitchFamily="34" charset="0"/>
                <a:cs typeface="Times New Roman" panose="02020603050405020304" pitchFamily="18" charset="0"/>
              </a:rPr>
              <a:t>www.acenet.edu</a:t>
            </a:r>
            <a:r>
              <a:rPr lang="en-US" dirty="0">
                <a:solidFill>
                  <a:srgbClr val="000E54"/>
                </a:solidFill>
                <a:latin typeface="Calibri" panose="020F0502020204030204" pitchFamily="34" charset="0"/>
                <a:ea typeface="Calibri" panose="020F0502020204030204" pitchFamily="34" charset="0"/>
                <a:cs typeface="Times New Roman" panose="02020603050405020304" pitchFamily="18" charset="0"/>
              </a:rPr>
              <a:t>/news-room/Documents/Military-Service-Members-and-Veterans-in-Higher-</a:t>
            </a:r>
            <a:r>
              <a:rPr lang="en-US" dirty="0" err="1">
                <a:solidFill>
                  <a:srgbClr val="000E54"/>
                </a:solidFill>
                <a:latin typeface="Calibri" panose="020F0502020204030204" pitchFamily="34" charset="0"/>
                <a:ea typeface="Calibri" panose="020F0502020204030204" pitchFamily="34" charset="0"/>
                <a:cs typeface="Times New Roman" panose="02020603050405020304" pitchFamily="18" charset="0"/>
              </a:rPr>
              <a:t>Education.pdf</a:t>
            </a:r>
            <a:endParaRPr lang="en-US" dirty="0">
              <a:solidFill>
                <a:srgbClr val="000E54"/>
              </a:solidFill>
              <a:latin typeface="Calibri" panose="020F0502020204030204" pitchFamily="34" charset="0"/>
              <a:ea typeface="Calibri" panose="020F0502020204030204" pitchFamily="34" charset="0"/>
              <a:cs typeface="Times New Roman" panose="02020603050405020304" pitchFamily="18" charset="0"/>
            </a:endParaRPr>
          </a:p>
          <a:p>
            <a:pPr indent="-231229" defTabSz="924916">
              <a:lnSpc>
                <a:spcPct val="90000"/>
              </a:lnSpc>
              <a:buClr>
                <a:srgbClr val="F76900"/>
              </a:buClr>
              <a:buFont typeface="Arial" panose="020B0604020202020204" pitchFamily="34" charset="0"/>
              <a:buChar char="•"/>
              <a:defRPr/>
            </a:pPr>
            <a:r>
              <a:rPr lang="en-US" dirty="0">
                <a:solidFill>
                  <a:srgbClr val="000E54"/>
                </a:solidFill>
                <a:latin typeface="Calibri" panose="020F0502020204030204" pitchFamily="34" charset="0"/>
                <a:ea typeface="Calibri" panose="020F0502020204030204" pitchFamily="34" charset="0"/>
                <a:cs typeface="Times New Roman" panose="02020603050405020304" pitchFamily="18" charset="0"/>
              </a:rPr>
              <a:t>Kofoed, M.S. (2020, October). Where have all the GI Bill dollars gone? Veteran usage and expenditure of the Post-9/11 GI Bill. Brookings Institute, Washington, D.C. retrieved from: https://</a:t>
            </a:r>
            <a:r>
              <a:rPr lang="en-US" dirty="0" err="1">
                <a:solidFill>
                  <a:srgbClr val="000E54"/>
                </a:solidFill>
                <a:latin typeface="Calibri" panose="020F0502020204030204" pitchFamily="34" charset="0"/>
                <a:ea typeface="Calibri" panose="020F0502020204030204" pitchFamily="34" charset="0"/>
                <a:cs typeface="Times New Roman" panose="02020603050405020304" pitchFamily="18" charset="0"/>
              </a:rPr>
              <a:t>www.brookings.edu</a:t>
            </a:r>
            <a:r>
              <a:rPr lang="en-US" dirty="0">
                <a:solidFill>
                  <a:srgbClr val="000E54"/>
                </a:solidFill>
                <a:latin typeface="Calibri" panose="020F0502020204030204" pitchFamily="34" charset="0"/>
                <a:ea typeface="Calibri" panose="020F0502020204030204" pitchFamily="34" charset="0"/>
                <a:cs typeface="Times New Roman" panose="02020603050405020304" pitchFamily="18" charset="0"/>
              </a:rPr>
              <a:t>/wp-content/uploads/2020/10/ES-10.13.20-Kofoed-</a:t>
            </a:r>
            <a:r>
              <a:rPr lang="en-US" dirty="0" err="1">
                <a:solidFill>
                  <a:srgbClr val="000E54"/>
                </a:solidFill>
                <a:latin typeface="Calibri" panose="020F0502020204030204" pitchFamily="34" charset="0"/>
                <a:ea typeface="Calibri" panose="020F0502020204030204" pitchFamily="34" charset="0"/>
                <a:cs typeface="Times New Roman" panose="02020603050405020304" pitchFamily="18" charset="0"/>
              </a:rPr>
              <a:t>2.pdf</a:t>
            </a:r>
            <a:endParaRPr lang="en-US" dirty="0"/>
          </a:p>
        </p:txBody>
      </p:sp>
      <p:sp>
        <p:nvSpPr>
          <p:cNvPr id="4" name="Slide Number Placeholder 3"/>
          <p:cNvSpPr>
            <a:spLocks noGrp="1"/>
          </p:cNvSpPr>
          <p:nvPr>
            <p:ph type="sldNum" sz="quarter" idx="10"/>
          </p:nvPr>
        </p:nvSpPr>
        <p:spPr/>
        <p:txBody>
          <a:bodyPr/>
          <a:lstStyle/>
          <a:p>
            <a:pPr defTabSz="924916">
              <a:defRPr/>
            </a:pPr>
            <a:fld id="{51D0B457-07AB-49CE-8803-2F8499FA5DF4}" type="slidenum">
              <a:rPr lang="en-US">
                <a:solidFill>
                  <a:prstClr val="black"/>
                </a:solidFill>
                <a:latin typeface="Calibri" panose="020F0502020204030204"/>
              </a:rPr>
              <a:pPr defTabSz="92491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9490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969">
              <a:defRPr/>
            </a:pPr>
            <a:r>
              <a:rPr lang="en-US" b="0" i="0" dirty="0">
                <a:solidFill>
                  <a:srgbClr val="000000"/>
                </a:solidFill>
                <a:effectLst/>
                <a:latin typeface="ShermanSans"/>
              </a:rPr>
              <a:t>Institute for Veterans and Military Families at Syracuse University, "Student Veterans: a Valuable Asset to Higher Education" (2019). </a:t>
            </a:r>
            <a:r>
              <a:rPr lang="en-US" b="0" i="1" dirty="0">
                <a:solidFill>
                  <a:srgbClr val="000000"/>
                </a:solidFill>
                <a:effectLst/>
                <a:latin typeface="ShermanSans"/>
              </a:rPr>
              <a:t>Institute for Veterans and Military Families</a:t>
            </a:r>
            <a:r>
              <a:rPr lang="en-US" b="0" i="0" dirty="0">
                <a:solidFill>
                  <a:srgbClr val="000000"/>
                </a:solidFill>
                <a:effectLst/>
                <a:latin typeface="ShermanSans"/>
              </a:rPr>
              <a:t>. 169.</a:t>
            </a:r>
            <a:br>
              <a:rPr lang="en-US" dirty="0"/>
            </a:br>
            <a:r>
              <a:rPr lang="en-US" b="0" i="0" dirty="0">
                <a:solidFill>
                  <a:srgbClr val="000000"/>
                </a:solidFill>
                <a:effectLst/>
                <a:latin typeface="ShermanSans"/>
              </a:rPr>
              <a:t>https://</a:t>
            </a:r>
            <a:r>
              <a:rPr lang="en-US" b="0" i="0" dirty="0" err="1">
                <a:solidFill>
                  <a:srgbClr val="000000"/>
                </a:solidFill>
                <a:effectLst/>
                <a:latin typeface="ShermanSans"/>
              </a:rPr>
              <a:t>surface.syr.edu</a:t>
            </a:r>
            <a:r>
              <a:rPr lang="en-US" b="0" i="0" dirty="0">
                <a:solidFill>
                  <a:srgbClr val="000000"/>
                </a:solidFill>
                <a:effectLst/>
                <a:latin typeface="ShermanSans"/>
              </a:rPr>
              <a:t>/</a:t>
            </a:r>
            <a:r>
              <a:rPr lang="en-US" b="0" i="0" dirty="0" err="1">
                <a:solidFill>
                  <a:srgbClr val="000000"/>
                </a:solidFill>
                <a:effectLst/>
                <a:latin typeface="ShermanSans"/>
              </a:rPr>
              <a:t>ivmf</a:t>
            </a:r>
            <a:r>
              <a:rPr lang="en-US" b="0" i="0" dirty="0">
                <a:solidFill>
                  <a:srgbClr val="000000"/>
                </a:solidFill>
                <a:effectLst/>
                <a:latin typeface="ShermanSans"/>
              </a:rPr>
              <a:t>/169</a:t>
            </a:r>
            <a:endParaRPr lang="en-US" dirty="0"/>
          </a:p>
          <a:p>
            <a:pPr defTabSz="943969">
              <a:defRPr/>
            </a:pPr>
            <a:endParaRPr lang="en-US" dirty="0"/>
          </a:p>
          <a:p>
            <a:pPr defTabSz="943969">
              <a:defRPr/>
            </a:pPr>
            <a:r>
              <a:rPr lang="en-US" dirty="0"/>
              <a:t>Zoli, C., Maury, R., &amp; Fay, D. (2015, November). Missing perspectives: Servicemembers’ transition from service to civilian life- data-driven research to enact the promise of the Post-9/11 GI Bill. Syracuse, NY: Institute for Veterans and Military Families, Syracuse University.</a:t>
            </a:r>
          </a:p>
          <a:p>
            <a:endParaRPr lang="en-US" dirty="0"/>
          </a:p>
          <a:p>
            <a:r>
              <a:rPr lang="en-US" dirty="0"/>
              <a:t>https://</a:t>
            </a:r>
            <a:r>
              <a:rPr lang="en-US" dirty="0" err="1"/>
              <a:t>www.va.gov</a:t>
            </a:r>
            <a:r>
              <a:rPr lang="en-US" dirty="0"/>
              <a:t>/</a:t>
            </a:r>
            <a:r>
              <a:rPr lang="en-US" dirty="0" err="1"/>
              <a:t>vetdata</a:t>
            </a:r>
            <a:r>
              <a:rPr lang="en-US" dirty="0"/>
              <a:t>/</a:t>
            </a:r>
            <a:r>
              <a:rPr lang="en-US" dirty="0" err="1"/>
              <a:t>veteran_population.asp</a:t>
            </a:r>
            <a:endParaRPr lang="en-US" dirty="0"/>
          </a:p>
          <a:p>
            <a:r>
              <a:rPr lang="en-US" dirty="0"/>
              <a:t>https://</a:t>
            </a:r>
            <a:r>
              <a:rPr lang="en-US" dirty="0" err="1"/>
              <a:t>nces.ed.gov</a:t>
            </a:r>
            <a:r>
              <a:rPr lang="en-US" dirty="0"/>
              <a:t>/</a:t>
            </a:r>
            <a:r>
              <a:rPr lang="en-US" dirty="0" err="1"/>
              <a:t>pubs2020</a:t>
            </a:r>
            <a:r>
              <a:rPr lang="en-US" dirty="0"/>
              <a:t>/</a:t>
            </a:r>
            <a:r>
              <a:rPr lang="en-US" dirty="0" err="1"/>
              <a:t>2020488rev.pdf</a:t>
            </a:r>
            <a:endParaRPr lang="en-US" dirty="0"/>
          </a:p>
        </p:txBody>
      </p:sp>
      <p:sp>
        <p:nvSpPr>
          <p:cNvPr id="4" name="Slide Number Placeholder 3"/>
          <p:cNvSpPr>
            <a:spLocks noGrp="1"/>
          </p:cNvSpPr>
          <p:nvPr>
            <p:ph type="sldNum" sz="quarter" idx="10"/>
          </p:nvPr>
        </p:nvSpPr>
        <p:spPr/>
        <p:txBody>
          <a:bodyPr/>
          <a:lstStyle/>
          <a:p>
            <a:pPr defTabSz="924916">
              <a:defRPr/>
            </a:pPr>
            <a:fld id="{51D0B457-07AB-49CE-8803-2F8499FA5DF4}" type="slidenum">
              <a:rPr lang="en-US">
                <a:solidFill>
                  <a:prstClr val="black"/>
                </a:solidFill>
                <a:latin typeface="Calibri" panose="020F0502020204030204"/>
              </a:rPr>
              <a:pPr defTabSz="924916">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40207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969">
              <a:defRPr/>
            </a:pPr>
            <a:r>
              <a:rPr lang="en-US" b="0" i="0" dirty="0">
                <a:solidFill>
                  <a:srgbClr val="000000"/>
                </a:solidFill>
                <a:effectLst/>
                <a:latin typeface="ShermanSans"/>
              </a:rPr>
              <a:t>Institute for Veterans and Military Families at Syracuse University, "Student Veterans: a Valuable Asset to Higher Education" (2019). </a:t>
            </a:r>
            <a:r>
              <a:rPr lang="en-US" b="0" i="1" dirty="0">
                <a:solidFill>
                  <a:srgbClr val="000000"/>
                </a:solidFill>
                <a:effectLst/>
                <a:latin typeface="ShermanSans"/>
              </a:rPr>
              <a:t>Institute for Veterans and Military Families</a:t>
            </a:r>
            <a:r>
              <a:rPr lang="en-US" b="0" i="0" dirty="0">
                <a:solidFill>
                  <a:srgbClr val="000000"/>
                </a:solidFill>
                <a:effectLst/>
                <a:latin typeface="ShermanSans"/>
              </a:rPr>
              <a:t>. 169.</a:t>
            </a:r>
            <a:br>
              <a:rPr lang="en-US" dirty="0"/>
            </a:br>
            <a:r>
              <a:rPr lang="en-US" b="0" i="0" dirty="0">
                <a:solidFill>
                  <a:srgbClr val="000000"/>
                </a:solidFill>
                <a:effectLst/>
                <a:latin typeface="ShermanSans"/>
              </a:rPr>
              <a:t>https://</a:t>
            </a:r>
            <a:r>
              <a:rPr lang="en-US" b="0" i="0" dirty="0" err="1">
                <a:solidFill>
                  <a:srgbClr val="000000"/>
                </a:solidFill>
                <a:effectLst/>
                <a:latin typeface="ShermanSans"/>
              </a:rPr>
              <a:t>surface.syr.edu</a:t>
            </a:r>
            <a:r>
              <a:rPr lang="en-US" b="0" i="0" dirty="0">
                <a:solidFill>
                  <a:srgbClr val="000000"/>
                </a:solidFill>
                <a:effectLst/>
                <a:latin typeface="ShermanSans"/>
              </a:rPr>
              <a:t>/</a:t>
            </a:r>
            <a:r>
              <a:rPr lang="en-US" b="0" i="0" dirty="0" err="1">
                <a:solidFill>
                  <a:srgbClr val="000000"/>
                </a:solidFill>
                <a:effectLst/>
                <a:latin typeface="ShermanSans"/>
              </a:rPr>
              <a:t>ivmf</a:t>
            </a:r>
            <a:r>
              <a:rPr lang="en-US" b="0" i="0" dirty="0">
                <a:solidFill>
                  <a:srgbClr val="000000"/>
                </a:solidFill>
                <a:effectLst/>
                <a:latin typeface="ShermanSans"/>
              </a:rPr>
              <a:t>/169</a:t>
            </a:r>
            <a:endParaRPr lang="en-US" dirty="0"/>
          </a:p>
          <a:p>
            <a:pPr defTabSz="943969">
              <a:defRPr/>
            </a:pPr>
            <a:endParaRPr lang="en-US" dirty="0"/>
          </a:p>
          <a:p>
            <a:pPr defTabSz="943969">
              <a:defRPr/>
            </a:pPr>
            <a:r>
              <a:rPr lang="en-US" dirty="0"/>
              <a:t>Zoli, C., Maury, R., &amp; Fay, D. (2015, November). Missing perspectives: Servicemembers’ transition from service to civilian life- data-driven research to enact the promise of the Post-9/11 GI Bill. Syracuse, NY: Institute for Veterans and Military Families, Syracuse University.</a:t>
            </a:r>
          </a:p>
          <a:p>
            <a:endParaRPr lang="en-US" dirty="0"/>
          </a:p>
          <a:p>
            <a:r>
              <a:rPr lang="en-US" dirty="0"/>
              <a:t>https://</a:t>
            </a:r>
            <a:r>
              <a:rPr lang="en-US" dirty="0" err="1"/>
              <a:t>www.va.gov</a:t>
            </a:r>
            <a:r>
              <a:rPr lang="en-US" dirty="0"/>
              <a:t>/</a:t>
            </a:r>
            <a:r>
              <a:rPr lang="en-US" dirty="0" err="1"/>
              <a:t>vetdata</a:t>
            </a:r>
            <a:r>
              <a:rPr lang="en-US" dirty="0"/>
              <a:t>/</a:t>
            </a:r>
            <a:r>
              <a:rPr lang="en-US" dirty="0" err="1"/>
              <a:t>veteran_population.asp</a:t>
            </a:r>
            <a:endParaRPr lang="en-US" dirty="0"/>
          </a:p>
          <a:p>
            <a:r>
              <a:rPr lang="en-US" dirty="0"/>
              <a:t>https://</a:t>
            </a:r>
            <a:r>
              <a:rPr lang="en-US" dirty="0" err="1"/>
              <a:t>nces.ed.gov</a:t>
            </a:r>
            <a:r>
              <a:rPr lang="en-US" dirty="0"/>
              <a:t>/</a:t>
            </a:r>
            <a:r>
              <a:rPr lang="en-US" dirty="0" err="1"/>
              <a:t>pubs2020</a:t>
            </a:r>
            <a:r>
              <a:rPr lang="en-US" dirty="0"/>
              <a:t>/</a:t>
            </a:r>
            <a:r>
              <a:rPr lang="en-US" dirty="0" err="1"/>
              <a:t>2020488rev.pdf</a:t>
            </a:r>
            <a:endParaRPr lang="en-US" dirty="0"/>
          </a:p>
        </p:txBody>
      </p:sp>
      <p:sp>
        <p:nvSpPr>
          <p:cNvPr id="4" name="Slide Number Placeholder 3"/>
          <p:cNvSpPr>
            <a:spLocks noGrp="1"/>
          </p:cNvSpPr>
          <p:nvPr>
            <p:ph type="sldNum" sz="quarter" idx="10"/>
          </p:nvPr>
        </p:nvSpPr>
        <p:spPr/>
        <p:txBody>
          <a:bodyPr/>
          <a:lstStyle/>
          <a:p>
            <a:pPr defTabSz="924916">
              <a:defRPr/>
            </a:pPr>
            <a:fld id="{51D0B457-07AB-49CE-8803-2F8499FA5DF4}" type="slidenum">
              <a:rPr lang="en-US">
                <a:solidFill>
                  <a:prstClr val="black"/>
                </a:solidFill>
                <a:latin typeface="Calibri" panose="020F0502020204030204"/>
              </a:rPr>
              <a:pPr defTabSz="924916">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199357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with IVMF Supergraphic (White-Orange)">
    <p:spTree>
      <p:nvGrpSpPr>
        <p:cNvPr id="1" name=""/>
        <p:cNvGrpSpPr/>
        <p:nvPr/>
      </p:nvGrpSpPr>
      <p:grpSpPr>
        <a:xfrm>
          <a:off x="0" y="0"/>
          <a:ext cx="0" cy="0"/>
          <a:chOff x="0" y="0"/>
          <a:chExt cx="0" cy="0"/>
        </a:xfrm>
      </p:grpSpPr>
      <p:pic>
        <p:nvPicPr>
          <p:cNvPr id="5" name="Picture 4" descr="Text&#10;&#10;Syracuse University's D'Aniello Institute of Veterans and Military Families JPMorgan Chase &amp; Company Founding Partner logo">
            <a:extLst>
              <a:ext uri="{FF2B5EF4-FFF2-40B4-BE49-F238E27FC236}">
                <a16:creationId xmlns:a16="http://schemas.microsoft.com/office/drawing/2014/main" id="{C84E1806-1A69-994A-9F34-29514F07AD21}"/>
              </a:ext>
            </a:extLst>
          </p:cNvPr>
          <p:cNvPicPr>
            <a:picLocks noChangeAspect="1"/>
          </p:cNvPicPr>
          <p:nvPr userDrawn="1"/>
        </p:nvPicPr>
        <p:blipFill>
          <a:blip r:embed="rId2"/>
          <a:stretch>
            <a:fillRect/>
          </a:stretch>
        </p:blipFill>
        <p:spPr>
          <a:xfrm>
            <a:off x="731520" y="474839"/>
            <a:ext cx="3019233" cy="1224669"/>
          </a:xfrm>
          <a:prstGeom prst="rect">
            <a:avLst/>
          </a:prstGeom>
        </p:spPr>
      </p:pic>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13C4097F-BF45-2A4B-A32F-15A0F41E5BA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48382" y="0"/>
            <a:ext cx="3843618" cy="6858000"/>
          </a:xfrm>
          <a:prstGeom prst="rect">
            <a:avLst/>
          </a:prstGeom>
        </p:spPr>
      </p:pic>
      <p:sp>
        <p:nvSpPr>
          <p:cNvPr id="11" name="Rectangle 10">
            <a:extLst>
              <a:ext uri="{FF2B5EF4-FFF2-40B4-BE49-F238E27FC236}">
                <a16:creationId xmlns:a16="http://schemas.microsoft.com/office/drawing/2014/main" id="{29A4D0C3-BF6F-B148-B336-BE31906E7B35}"/>
              </a:ext>
            </a:extLst>
          </p:cNvPr>
          <p:cNvSpPr/>
          <p:nvPr userDrawn="1"/>
        </p:nvSpPr>
        <p:spPr>
          <a:xfrm>
            <a:off x="668889" y="6438529"/>
            <a:ext cx="7088475" cy="369332"/>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bg2">
                    <a:lumMod val="75000"/>
                  </a:schemeClr>
                </a:solidFill>
                <a:effectLst/>
                <a:latin typeface="Trebuchet MS" panose="020B0703020202090204" pitchFamily="34" charset="0"/>
              </a:rPr>
              <a:t>© 2022, IVMF at Syracuse University. This content may be distributed freely for educational and research uses as long as this copyright notice is attached. No commercial use of this material may be made without express written permission.</a:t>
            </a:r>
          </a:p>
        </p:txBody>
      </p:sp>
    </p:spTree>
    <p:extLst>
      <p:ext uri="{BB962C8B-B14F-4D97-AF65-F5344CB8AC3E}">
        <p14:creationId xmlns:p14="http://schemas.microsoft.com/office/powerpoint/2010/main" val="212770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5067853-CEB1-FC44-B005-DDF70C5D1070}"/>
              </a:ext>
            </a:extLst>
          </p:cNvPr>
          <p:cNvSpPr>
            <a:spLocks noGrp="1"/>
          </p:cNvSpPr>
          <p:nvPr>
            <p:ph idx="1"/>
          </p:nvPr>
        </p:nvSpPr>
        <p:spPr>
          <a:xfrm>
            <a:off x="838200" y="1825625"/>
            <a:ext cx="10515600" cy="4351338"/>
          </a:xfrm>
          <a:prstGeom prst="rect">
            <a:avLst/>
          </a:prstGeom>
        </p:spPr>
        <p:txBody>
          <a:bodyPr/>
          <a:lstStyle>
            <a:lvl1pPr>
              <a:defRPr sz="2800"/>
            </a:lvl1pPr>
            <a:lvl2pPr>
              <a:defRPr sz="24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71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07E-022E-794A-A444-D97BCE8B55BA}"/>
              </a:ext>
            </a:extLst>
          </p:cNvPr>
          <p:cNvSpPr>
            <a:spLocks noGrp="1"/>
          </p:cNvSpPr>
          <p:nvPr>
            <p:ph type="title"/>
          </p:nvPr>
        </p:nvSpPr>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E5029A84-5503-7243-AB5C-33942C7CB20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8D58A4AA-3BBA-CD47-9E72-79747053069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46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03F8-3E42-A544-82DD-AA6A2FE1F2B7}"/>
              </a:ext>
            </a:extLst>
          </p:cNvPr>
          <p:cNvSpPr>
            <a:spLocks noGrp="1"/>
          </p:cNvSpPr>
          <p:nvPr>
            <p:ph type="title"/>
          </p:nvPr>
        </p:nvSpPr>
        <p:spPr/>
        <p:txBody>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292CCD6E-072F-2642-AB45-71658C90933B}"/>
              </a:ext>
            </a:extLst>
          </p:cNvPr>
          <p:cNvSpPr>
            <a:spLocks noGrp="1"/>
          </p:cNvSpPr>
          <p:nvPr>
            <p:ph type="body" idx="1"/>
          </p:nvPr>
        </p:nvSpPr>
        <p:spPr>
          <a:xfrm>
            <a:off x="839788" y="1825625"/>
            <a:ext cx="5157787" cy="731520"/>
          </a:xfrm>
          <a:prstGeom prst="rect">
            <a:avLst/>
          </a:prstGeom>
        </p:spPr>
        <p:txBody>
          <a:bodyPr anchor="b"/>
          <a:lstStyle>
            <a:lvl1pPr marL="0" indent="0">
              <a:buNone/>
              <a:defRPr sz="24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FCF624C1-8860-7343-A9C7-D4AE6D946B8C}"/>
              </a:ext>
            </a:extLst>
          </p:cNvPr>
          <p:cNvSpPr>
            <a:spLocks noGrp="1"/>
          </p:cNvSpPr>
          <p:nvPr>
            <p:ph sz="half" idx="2"/>
          </p:nvPr>
        </p:nvSpPr>
        <p:spPr>
          <a:xfrm>
            <a:off x="839788" y="2651761"/>
            <a:ext cx="5157787" cy="3525202"/>
          </a:xfrm>
          <a:prstGeom prst="rect">
            <a:avLst/>
          </a:prstGeo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6F7A2362-C790-E647-BCBF-A98393C550A5}"/>
              </a:ext>
            </a:extLst>
          </p:cNvPr>
          <p:cNvSpPr>
            <a:spLocks noGrp="1"/>
          </p:cNvSpPr>
          <p:nvPr>
            <p:ph type="body" sz="quarter" idx="3"/>
          </p:nvPr>
        </p:nvSpPr>
        <p:spPr>
          <a:xfrm>
            <a:off x="6172200" y="1825625"/>
            <a:ext cx="5183188" cy="731520"/>
          </a:xfrm>
          <a:prstGeom prst="rect">
            <a:avLst/>
          </a:prstGeom>
        </p:spPr>
        <p:txBody>
          <a:bodyPr anchor="b"/>
          <a:lstStyle>
            <a:lvl1pPr marL="0" indent="0">
              <a:buNone/>
              <a:defRPr sz="24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03FD1DC2-B954-A943-AD79-573CC1E41B48}"/>
              </a:ext>
            </a:extLst>
          </p:cNvPr>
          <p:cNvSpPr>
            <a:spLocks noGrp="1"/>
          </p:cNvSpPr>
          <p:nvPr>
            <p:ph sz="quarter" idx="4"/>
          </p:nvPr>
        </p:nvSpPr>
        <p:spPr>
          <a:xfrm>
            <a:off x="6172200" y="2651761"/>
            <a:ext cx="5183188" cy="3525202"/>
          </a:xfrm>
          <a:prstGeom prst="rect">
            <a:avLst/>
          </a:prstGeo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15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3B3998B0-802F-B748-B5BA-6FE0D7471297}"/>
              </a:ext>
            </a:extLst>
          </p:cNvPr>
          <p:cNvSpPr>
            <a:spLocks noGrp="1"/>
          </p:cNvSpPr>
          <p:nvPr>
            <p:ph type="tbl" sz="quarter" idx="10"/>
          </p:nvPr>
        </p:nvSpPr>
        <p:spPr>
          <a:xfrm>
            <a:off x="841248" y="1828800"/>
            <a:ext cx="10515600" cy="4352544"/>
          </a:xfrm>
        </p:spPr>
        <p:txBody>
          <a:bodyPr/>
          <a:lstStyle>
            <a:lvl1pPr marL="0" indent="0">
              <a:buNone/>
              <a:defRPr/>
            </a:lvl1pPr>
          </a:lstStyle>
          <a:p>
            <a:r>
              <a:rPr lang="en-US"/>
              <a:t>Click icon to add table</a:t>
            </a:r>
            <a:endParaRPr lang="en-US" dirty="0"/>
          </a:p>
        </p:txBody>
      </p:sp>
    </p:spTree>
    <p:extLst>
      <p:ext uri="{BB962C8B-B14F-4D97-AF65-F5344CB8AC3E}">
        <p14:creationId xmlns:p14="http://schemas.microsoft.com/office/powerpoint/2010/main" val="1652140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2A658F-CD0B-4645-8298-83CE8302ACB7}"/>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0D1DCB07-D8B9-C74E-BA30-F4E3DA9511DA}"/>
              </a:ext>
            </a:extLst>
          </p:cNvPr>
          <p:cNvSpPr>
            <a:spLocks noGrp="1"/>
          </p:cNvSpPr>
          <p:nvPr>
            <p:ph type="pic" sz="quarter" idx="10"/>
          </p:nvPr>
        </p:nvSpPr>
        <p:spPr>
          <a:xfrm>
            <a:off x="0" y="2070101"/>
            <a:ext cx="12192000" cy="4787899"/>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01055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667-DD05-564E-B57D-77CECB3AE44E}"/>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559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00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fographic">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E32A3236-1AFD-AD4A-B33E-47F3972CF66C}"/>
              </a:ext>
            </a:extLst>
          </p:cNvPr>
          <p:cNvSpPr>
            <a:spLocks noGrp="1"/>
          </p:cNvSpPr>
          <p:nvPr>
            <p:ph type="title"/>
          </p:nvPr>
        </p:nvSpPr>
        <p:spPr>
          <a:xfrm>
            <a:off x="838200" y="365125"/>
            <a:ext cx="10515600" cy="941157"/>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773190C3-FC5A-8D4C-8367-2C5002C055C0}"/>
              </a:ext>
            </a:extLst>
          </p:cNvPr>
          <p:cNvSpPr/>
          <p:nvPr userDrawn="1"/>
        </p:nvSpPr>
        <p:spPr>
          <a:xfrm>
            <a:off x="812159" y="1924085"/>
            <a:ext cx="2422001" cy="4121823"/>
          </a:xfrm>
          <a:prstGeom prst="rect">
            <a:avLst/>
          </a:prstGeom>
          <a:noFill/>
          <a:ln w="254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Text Placeholder 7">
            <a:extLst>
              <a:ext uri="{FF2B5EF4-FFF2-40B4-BE49-F238E27FC236}">
                <a16:creationId xmlns:a16="http://schemas.microsoft.com/office/drawing/2014/main" id="{09754D7D-E034-6740-83DB-BF4F0E917F4C}"/>
              </a:ext>
            </a:extLst>
          </p:cNvPr>
          <p:cNvSpPr>
            <a:spLocks noGrp="1"/>
          </p:cNvSpPr>
          <p:nvPr>
            <p:ph type="body" sz="quarter" idx="15" hasCustomPrompt="1"/>
          </p:nvPr>
        </p:nvSpPr>
        <p:spPr>
          <a:xfrm>
            <a:off x="812159" y="1937993"/>
            <a:ext cx="2422000" cy="1041798"/>
          </a:xfrm>
          <a:solidFill>
            <a:schemeClr val="accent5"/>
          </a:solidFill>
          <a:ln>
            <a:noFill/>
          </a:ln>
        </p:spPr>
        <p:txBody>
          <a:bodyPr anchor="ctr" anchorCtr="0">
            <a:noAutofit/>
          </a:bodyPr>
          <a:lstStyle>
            <a:lvl1pPr marL="0" indent="0" algn="ctr">
              <a:buNone/>
              <a:defRPr sz="1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text here</a:t>
            </a:r>
          </a:p>
        </p:txBody>
      </p:sp>
      <p:sp>
        <p:nvSpPr>
          <p:cNvPr id="25" name="Rectangle 24">
            <a:extLst>
              <a:ext uri="{FF2B5EF4-FFF2-40B4-BE49-F238E27FC236}">
                <a16:creationId xmlns:a16="http://schemas.microsoft.com/office/drawing/2014/main" id="{DE5ADAE4-DFAD-234F-A29B-B3ABF13B3E0B}"/>
              </a:ext>
            </a:extLst>
          </p:cNvPr>
          <p:cNvSpPr/>
          <p:nvPr userDrawn="1"/>
        </p:nvSpPr>
        <p:spPr>
          <a:xfrm>
            <a:off x="3522565" y="1910177"/>
            <a:ext cx="2422001" cy="4121823"/>
          </a:xfrm>
          <a:prstGeom prst="rect">
            <a:avLst/>
          </a:prstGeom>
          <a:noFill/>
          <a:ln w="254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6" name="Text Placeholder 7">
            <a:extLst>
              <a:ext uri="{FF2B5EF4-FFF2-40B4-BE49-F238E27FC236}">
                <a16:creationId xmlns:a16="http://schemas.microsoft.com/office/drawing/2014/main" id="{9ECF2DF5-85A5-1348-8E2C-755DEE1E4AF4}"/>
              </a:ext>
            </a:extLst>
          </p:cNvPr>
          <p:cNvSpPr>
            <a:spLocks noGrp="1"/>
          </p:cNvSpPr>
          <p:nvPr>
            <p:ph type="body" sz="quarter" idx="16" hasCustomPrompt="1"/>
          </p:nvPr>
        </p:nvSpPr>
        <p:spPr>
          <a:xfrm>
            <a:off x="3522565" y="1924085"/>
            <a:ext cx="2422000" cy="1041798"/>
          </a:xfrm>
          <a:solidFill>
            <a:schemeClr val="accent4"/>
          </a:solidFill>
          <a:ln>
            <a:noFill/>
          </a:ln>
        </p:spPr>
        <p:txBody>
          <a:bodyPr anchor="ctr" anchorCtr="0">
            <a:noAutofit/>
          </a:bodyPr>
          <a:lstStyle>
            <a:lvl1pPr marL="0" indent="0" algn="ctr">
              <a:buNone/>
              <a:defRPr sz="1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text here</a:t>
            </a:r>
          </a:p>
        </p:txBody>
      </p:sp>
      <p:sp>
        <p:nvSpPr>
          <p:cNvPr id="27" name="Rectangle 26">
            <a:extLst>
              <a:ext uri="{FF2B5EF4-FFF2-40B4-BE49-F238E27FC236}">
                <a16:creationId xmlns:a16="http://schemas.microsoft.com/office/drawing/2014/main" id="{75325E67-8200-2F4D-84A3-0851A73AAC72}"/>
              </a:ext>
            </a:extLst>
          </p:cNvPr>
          <p:cNvSpPr/>
          <p:nvPr userDrawn="1"/>
        </p:nvSpPr>
        <p:spPr>
          <a:xfrm>
            <a:off x="6232970" y="1910177"/>
            <a:ext cx="2422001" cy="4121823"/>
          </a:xfrm>
          <a:prstGeom prst="rect">
            <a:avLst/>
          </a:prstGeom>
          <a:noFill/>
          <a:ln w="254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8" name="Text Placeholder 7">
            <a:extLst>
              <a:ext uri="{FF2B5EF4-FFF2-40B4-BE49-F238E27FC236}">
                <a16:creationId xmlns:a16="http://schemas.microsoft.com/office/drawing/2014/main" id="{E8E5D51E-3841-AA46-825E-C834AECAF67F}"/>
              </a:ext>
            </a:extLst>
          </p:cNvPr>
          <p:cNvSpPr>
            <a:spLocks noGrp="1"/>
          </p:cNvSpPr>
          <p:nvPr>
            <p:ph type="body" sz="quarter" idx="17" hasCustomPrompt="1"/>
          </p:nvPr>
        </p:nvSpPr>
        <p:spPr>
          <a:xfrm>
            <a:off x="6232970" y="1924085"/>
            <a:ext cx="2422000" cy="1041798"/>
          </a:xfrm>
          <a:solidFill>
            <a:schemeClr val="accent1"/>
          </a:solidFill>
          <a:ln>
            <a:noFill/>
          </a:ln>
        </p:spPr>
        <p:txBody>
          <a:bodyPr anchor="ctr" anchorCtr="0">
            <a:noAutofit/>
          </a:bodyPr>
          <a:lstStyle>
            <a:lvl1pPr marL="0" indent="0" algn="ctr">
              <a:buNone/>
              <a:defRPr sz="1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text here</a:t>
            </a:r>
          </a:p>
        </p:txBody>
      </p:sp>
      <p:sp>
        <p:nvSpPr>
          <p:cNvPr id="29" name="Rectangle 28">
            <a:extLst>
              <a:ext uri="{FF2B5EF4-FFF2-40B4-BE49-F238E27FC236}">
                <a16:creationId xmlns:a16="http://schemas.microsoft.com/office/drawing/2014/main" id="{AD5045AE-7C68-6B41-8127-EF8DF1AB229A}"/>
              </a:ext>
            </a:extLst>
          </p:cNvPr>
          <p:cNvSpPr/>
          <p:nvPr userDrawn="1"/>
        </p:nvSpPr>
        <p:spPr>
          <a:xfrm>
            <a:off x="8943374" y="1910177"/>
            <a:ext cx="2422001" cy="4121823"/>
          </a:xfrm>
          <a:prstGeom prst="rect">
            <a:avLst/>
          </a:prstGeom>
          <a:noFill/>
          <a:ln w="254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0" name="Text Placeholder 7">
            <a:extLst>
              <a:ext uri="{FF2B5EF4-FFF2-40B4-BE49-F238E27FC236}">
                <a16:creationId xmlns:a16="http://schemas.microsoft.com/office/drawing/2014/main" id="{34C99EC6-3DB3-C14B-B97D-2E397442C93A}"/>
              </a:ext>
            </a:extLst>
          </p:cNvPr>
          <p:cNvSpPr>
            <a:spLocks noGrp="1"/>
          </p:cNvSpPr>
          <p:nvPr>
            <p:ph type="body" sz="quarter" idx="18" hasCustomPrompt="1"/>
          </p:nvPr>
        </p:nvSpPr>
        <p:spPr>
          <a:xfrm>
            <a:off x="8943374" y="1924085"/>
            <a:ext cx="2422000" cy="1041798"/>
          </a:xfrm>
          <a:solidFill>
            <a:schemeClr val="tx2"/>
          </a:solidFill>
          <a:ln>
            <a:noFill/>
          </a:ln>
        </p:spPr>
        <p:txBody>
          <a:bodyPr anchor="ctr" anchorCtr="0">
            <a:noAutofit/>
          </a:bodyPr>
          <a:lstStyle>
            <a:lvl1pPr marL="0" indent="0" algn="ctr">
              <a:buNone/>
              <a:defRPr sz="1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text here</a:t>
            </a:r>
          </a:p>
        </p:txBody>
      </p:sp>
    </p:spTree>
    <p:extLst>
      <p:ext uri="{BB962C8B-B14F-4D97-AF65-F5344CB8AC3E}">
        <p14:creationId xmlns:p14="http://schemas.microsoft.com/office/powerpoint/2010/main" val="2622611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nfographic">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E32A3236-1AFD-AD4A-B33E-47F3972CF66C}"/>
              </a:ext>
            </a:extLst>
          </p:cNvPr>
          <p:cNvSpPr>
            <a:spLocks noGrp="1"/>
          </p:cNvSpPr>
          <p:nvPr>
            <p:ph type="title"/>
          </p:nvPr>
        </p:nvSpPr>
        <p:spPr>
          <a:xfrm>
            <a:off x="838200" y="365125"/>
            <a:ext cx="10515600" cy="941157"/>
          </a:xfrm>
        </p:spPr>
        <p:txBody>
          <a:bodyPr/>
          <a:lstStyle/>
          <a:p>
            <a:r>
              <a:rPr lang="en-US"/>
              <a:t>Click to edit Master title style</a:t>
            </a:r>
            <a:endParaRPr lang="en-US" dirty="0"/>
          </a:p>
        </p:txBody>
      </p:sp>
      <p:sp>
        <p:nvSpPr>
          <p:cNvPr id="3" name="Rectangle 2">
            <a:extLst>
              <a:ext uri="{FF2B5EF4-FFF2-40B4-BE49-F238E27FC236}">
                <a16:creationId xmlns:a16="http://schemas.microsoft.com/office/drawing/2014/main" id="{D67620F8-233A-664C-A03A-5ABB0D650696}"/>
              </a:ext>
            </a:extLst>
          </p:cNvPr>
          <p:cNvSpPr/>
          <p:nvPr userDrawn="1"/>
        </p:nvSpPr>
        <p:spPr>
          <a:xfrm>
            <a:off x="838199" y="1661242"/>
            <a:ext cx="3755571"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 name="Rectangle 3">
            <a:extLst>
              <a:ext uri="{FF2B5EF4-FFF2-40B4-BE49-F238E27FC236}">
                <a16:creationId xmlns:a16="http://schemas.microsoft.com/office/drawing/2014/main" id="{7855F547-8E5E-7546-B372-61612049F4EA}"/>
              </a:ext>
            </a:extLst>
          </p:cNvPr>
          <p:cNvSpPr/>
          <p:nvPr userDrawn="1"/>
        </p:nvSpPr>
        <p:spPr>
          <a:xfrm>
            <a:off x="4724398" y="1661242"/>
            <a:ext cx="3366306" cy="1234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5" name="Rectangle 4">
            <a:extLst>
              <a:ext uri="{FF2B5EF4-FFF2-40B4-BE49-F238E27FC236}">
                <a16:creationId xmlns:a16="http://schemas.microsoft.com/office/drawing/2014/main" id="{9C05F1CE-2B44-0F44-9BB5-EEF8BC01618B}"/>
              </a:ext>
            </a:extLst>
          </p:cNvPr>
          <p:cNvSpPr/>
          <p:nvPr userDrawn="1"/>
        </p:nvSpPr>
        <p:spPr>
          <a:xfrm>
            <a:off x="4724398" y="3017602"/>
            <a:ext cx="3362346" cy="1234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ight Triangle 5">
            <a:extLst>
              <a:ext uri="{FF2B5EF4-FFF2-40B4-BE49-F238E27FC236}">
                <a16:creationId xmlns:a16="http://schemas.microsoft.com/office/drawing/2014/main" id="{A588FAE0-6F04-CF46-AEFB-C047820C22E7}"/>
              </a:ext>
            </a:extLst>
          </p:cNvPr>
          <p:cNvSpPr/>
          <p:nvPr userDrawn="1"/>
        </p:nvSpPr>
        <p:spPr>
          <a:xfrm flipV="1">
            <a:off x="936171" y="1759211"/>
            <a:ext cx="489858" cy="48985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3BCD854E-4AEF-7341-8438-488CE276D1A8}"/>
              </a:ext>
            </a:extLst>
          </p:cNvPr>
          <p:cNvSpPr>
            <a:spLocks noGrp="1"/>
          </p:cNvSpPr>
          <p:nvPr>
            <p:ph type="body" sz="quarter" idx="10" hasCustomPrompt="1"/>
          </p:nvPr>
        </p:nvSpPr>
        <p:spPr>
          <a:xfrm>
            <a:off x="1088020" y="1948171"/>
            <a:ext cx="1562584" cy="1008471"/>
          </a:xfrm>
        </p:spPr>
        <p:txBody>
          <a:bodyPr>
            <a:noAutofit/>
          </a:bodyPr>
          <a:lstStyle>
            <a:lvl1pPr marL="0" indent="0" algn="l">
              <a:buNone/>
              <a:defRPr sz="72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a:t>
            </a:r>
          </a:p>
        </p:txBody>
      </p:sp>
      <p:sp>
        <p:nvSpPr>
          <p:cNvPr id="9" name="Text Placeholder 7">
            <a:extLst>
              <a:ext uri="{FF2B5EF4-FFF2-40B4-BE49-F238E27FC236}">
                <a16:creationId xmlns:a16="http://schemas.microsoft.com/office/drawing/2014/main" id="{CB374D25-8CEC-4C4D-9629-3B5588EE6D2D}"/>
              </a:ext>
            </a:extLst>
          </p:cNvPr>
          <p:cNvSpPr>
            <a:spLocks noGrp="1"/>
          </p:cNvSpPr>
          <p:nvPr>
            <p:ph type="body" sz="quarter" idx="11" hasCustomPrompt="1"/>
          </p:nvPr>
        </p:nvSpPr>
        <p:spPr>
          <a:xfrm>
            <a:off x="1088020" y="3091173"/>
            <a:ext cx="3345084" cy="1008471"/>
          </a:xfrm>
        </p:spPr>
        <p:txBody>
          <a:bodyPr>
            <a:noAutofit/>
          </a:bodyPr>
          <a:lstStyle>
            <a:lvl1pPr marL="0" indent="0" algn="l">
              <a:buNone/>
              <a:defRPr sz="24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copy here</a:t>
            </a:r>
          </a:p>
        </p:txBody>
      </p:sp>
      <p:sp>
        <p:nvSpPr>
          <p:cNvPr id="10" name="Rectangle 9">
            <a:extLst>
              <a:ext uri="{FF2B5EF4-FFF2-40B4-BE49-F238E27FC236}">
                <a16:creationId xmlns:a16="http://schemas.microsoft.com/office/drawing/2014/main" id="{773190C3-FC5A-8D4C-8367-2C5002C055C0}"/>
              </a:ext>
            </a:extLst>
          </p:cNvPr>
          <p:cNvSpPr/>
          <p:nvPr userDrawn="1"/>
        </p:nvSpPr>
        <p:spPr>
          <a:xfrm>
            <a:off x="860082" y="4433359"/>
            <a:ext cx="7226662" cy="1724373"/>
          </a:xfrm>
          <a:prstGeom prst="rect">
            <a:avLst/>
          </a:prstGeom>
          <a:noFill/>
          <a:ln w="254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Text Placeholder 7">
            <a:extLst>
              <a:ext uri="{FF2B5EF4-FFF2-40B4-BE49-F238E27FC236}">
                <a16:creationId xmlns:a16="http://schemas.microsoft.com/office/drawing/2014/main" id="{871E841E-9D6E-6941-9B14-13E62CBD489D}"/>
              </a:ext>
            </a:extLst>
          </p:cNvPr>
          <p:cNvSpPr>
            <a:spLocks noGrp="1"/>
          </p:cNvSpPr>
          <p:nvPr>
            <p:ph type="body" sz="quarter" idx="12" hasCustomPrompt="1"/>
          </p:nvPr>
        </p:nvSpPr>
        <p:spPr>
          <a:xfrm>
            <a:off x="1011061" y="4553206"/>
            <a:ext cx="3908181" cy="273437"/>
          </a:xfrm>
        </p:spPr>
        <p:txBody>
          <a:bodyPr>
            <a:noAutofit/>
          </a:bodyPr>
          <a:lstStyle>
            <a:lvl1pPr marL="0" indent="0" algn="l">
              <a:buNone/>
              <a:defRPr sz="1600" b="1">
                <a:solidFill>
                  <a:schemeClr val="tx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HEADER</a:t>
            </a:r>
          </a:p>
        </p:txBody>
      </p:sp>
      <p:sp>
        <p:nvSpPr>
          <p:cNvPr id="12" name="Text Placeholder 7">
            <a:extLst>
              <a:ext uri="{FF2B5EF4-FFF2-40B4-BE49-F238E27FC236}">
                <a16:creationId xmlns:a16="http://schemas.microsoft.com/office/drawing/2014/main" id="{4600DB8B-1A39-3B49-B8C7-6315E96A1A30}"/>
              </a:ext>
            </a:extLst>
          </p:cNvPr>
          <p:cNvSpPr>
            <a:spLocks noGrp="1"/>
          </p:cNvSpPr>
          <p:nvPr>
            <p:ph type="body" sz="quarter" idx="13" hasCustomPrompt="1"/>
          </p:nvPr>
        </p:nvSpPr>
        <p:spPr>
          <a:xfrm>
            <a:off x="1005621" y="4958065"/>
            <a:ext cx="6984200" cy="1064694"/>
          </a:xfrm>
        </p:spPr>
        <p:txBody>
          <a:bodyPr>
            <a:noAutofit/>
          </a:bodyPr>
          <a:lstStyle>
            <a:lvl1pPr marL="0" indent="0" algn="l">
              <a:buNone/>
              <a:defRPr sz="1400" b="0">
                <a:solidFill>
                  <a:schemeClr val="accent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copy here</a:t>
            </a:r>
          </a:p>
        </p:txBody>
      </p:sp>
      <p:sp>
        <p:nvSpPr>
          <p:cNvPr id="14" name="Right Triangle 13">
            <a:extLst>
              <a:ext uri="{FF2B5EF4-FFF2-40B4-BE49-F238E27FC236}">
                <a16:creationId xmlns:a16="http://schemas.microsoft.com/office/drawing/2014/main" id="{79097C69-8AC4-BE4F-A4CF-01D58E28189D}"/>
              </a:ext>
            </a:extLst>
          </p:cNvPr>
          <p:cNvSpPr/>
          <p:nvPr userDrawn="1"/>
        </p:nvSpPr>
        <p:spPr>
          <a:xfrm rot="5400000" flipV="1">
            <a:off x="7500536" y="3091173"/>
            <a:ext cx="489858" cy="48985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21184C1A-D4F4-214B-8ABC-75C2F39FBBC3}"/>
              </a:ext>
            </a:extLst>
          </p:cNvPr>
          <p:cNvSpPr>
            <a:spLocks noGrp="1"/>
          </p:cNvSpPr>
          <p:nvPr>
            <p:ph type="body" sz="quarter" idx="14" hasCustomPrompt="1"/>
          </p:nvPr>
        </p:nvSpPr>
        <p:spPr>
          <a:xfrm>
            <a:off x="4872942" y="3081351"/>
            <a:ext cx="982197" cy="575567"/>
          </a:xfrm>
        </p:spPr>
        <p:txBody>
          <a:bodyPr>
            <a:noAutofit/>
          </a:bodyPr>
          <a:lstStyle>
            <a:lvl1pPr marL="0" indent="0" algn="l">
              <a:buNone/>
              <a:defRPr sz="4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a:t>
            </a:r>
          </a:p>
        </p:txBody>
      </p:sp>
      <p:sp>
        <p:nvSpPr>
          <p:cNvPr id="17" name="Text Placeholder 7">
            <a:extLst>
              <a:ext uri="{FF2B5EF4-FFF2-40B4-BE49-F238E27FC236}">
                <a16:creationId xmlns:a16="http://schemas.microsoft.com/office/drawing/2014/main" id="{09754D7D-E034-6740-83DB-BF4F0E917F4C}"/>
              </a:ext>
            </a:extLst>
          </p:cNvPr>
          <p:cNvSpPr>
            <a:spLocks noGrp="1"/>
          </p:cNvSpPr>
          <p:nvPr>
            <p:ph type="body" sz="quarter" idx="15" hasCustomPrompt="1"/>
          </p:nvPr>
        </p:nvSpPr>
        <p:spPr>
          <a:xfrm>
            <a:off x="4872942" y="3770483"/>
            <a:ext cx="3116879" cy="387991"/>
          </a:xfrm>
        </p:spPr>
        <p:txBody>
          <a:bodyPr anchor="ctr" anchorCtr="0">
            <a:noAutofit/>
          </a:bodyPr>
          <a:lstStyle>
            <a:lvl1pPr marL="0" indent="0" algn="l">
              <a:buNone/>
              <a:defRPr sz="18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copy here</a:t>
            </a:r>
          </a:p>
        </p:txBody>
      </p:sp>
      <p:sp>
        <p:nvSpPr>
          <p:cNvPr id="18" name="Text Placeholder 7">
            <a:extLst>
              <a:ext uri="{FF2B5EF4-FFF2-40B4-BE49-F238E27FC236}">
                <a16:creationId xmlns:a16="http://schemas.microsoft.com/office/drawing/2014/main" id="{6F7566F9-1DAB-EB40-B8EB-9E76E932E45C}"/>
              </a:ext>
            </a:extLst>
          </p:cNvPr>
          <p:cNvSpPr>
            <a:spLocks noGrp="1"/>
          </p:cNvSpPr>
          <p:nvPr>
            <p:ph type="body" sz="quarter" idx="16" hasCustomPrompt="1"/>
          </p:nvPr>
        </p:nvSpPr>
        <p:spPr>
          <a:xfrm>
            <a:off x="4871289" y="1721777"/>
            <a:ext cx="963625" cy="575567"/>
          </a:xfrm>
        </p:spPr>
        <p:txBody>
          <a:bodyPr>
            <a:noAutofit/>
          </a:bodyPr>
          <a:lstStyle>
            <a:lvl1pPr marL="0" indent="0" algn="l">
              <a:buNone/>
              <a:defRPr sz="4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a:t>
            </a:r>
          </a:p>
        </p:txBody>
      </p:sp>
      <p:sp>
        <p:nvSpPr>
          <p:cNvPr id="19" name="Text Placeholder 7">
            <a:extLst>
              <a:ext uri="{FF2B5EF4-FFF2-40B4-BE49-F238E27FC236}">
                <a16:creationId xmlns:a16="http://schemas.microsoft.com/office/drawing/2014/main" id="{8DA9BE45-A634-7B49-BD03-E14D21A315F6}"/>
              </a:ext>
            </a:extLst>
          </p:cNvPr>
          <p:cNvSpPr>
            <a:spLocks noGrp="1"/>
          </p:cNvSpPr>
          <p:nvPr>
            <p:ph type="body" sz="quarter" idx="17" hasCustomPrompt="1"/>
          </p:nvPr>
        </p:nvSpPr>
        <p:spPr>
          <a:xfrm>
            <a:off x="4871289" y="2410909"/>
            <a:ext cx="3119105" cy="387991"/>
          </a:xfrm>
        </p:spPr>
        <p:txBody>
          <a:bodyPr anchor="ctr" anchorCtr="0">
            <a:noAutofit/>
          </a:bodyPr>
          <a:lstStyle>
            <a:lvl1pPr marL="0" indent="0" algn="l">
              <a:buNone/>
              <a:defRPr sz="18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copy here</a:t>
            </a:r>
          </a:p>
        </p:txBody>
      </p:sp>
      <p:sp>
        <p:nvSpPr>
          <p:cNvPr id="21" name="Picture Placeholder 20">
            <a:extLst>
              <a:ext uri="{FF2B5EF4-FFF2-40B4-BE49-F238E27FC236}">
                <a16:creationId xmlns:a16="http://schemas.microsoft.com/office/drawing/2014/main" id="{6F588C1B-0A73-1F41-BECC-FAFA5D6A7C34}"/>
              </a:ext>
            </a:extLst>
          </p:cNvPr>
          <p:cNvSpPr>
            <a:spLocks noGrp="1"/>
          </p:cNvSpPr>
          <p:nvPr>
            <p:ph type="pic" sz="quarter" idx="18"/>
          </p:nvPr>
        </p:nvSpPr>
        <p:spPr>
          <a:xfrm>
            <a:off x="8287471" y="1683709"/>
            <a:ext cx="1899109" cy="2590800"/>
          </a:xfrm>
        </p:spPr>
        <p:txBody>
          <a:bodyPr>
            <a:normAutofit/>
          </a:bodyPr>
          <a:lstStyle>
            <a:lvl1pPr marL="0" indent="0">
              <a:buNone/>
              <a:defRPr sz="1600"/>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DEAB3D5A-3F85-0141-B1B9-21DC606F7165}"/>
              </a:ext>
            </a:extLst>
          </p:cNvPr>
          <p:cNvSpPr>
            <a:spLocks noGrp="1"/>
          </p:cNvSpPr>
          <p:nvPr>
            <p:ph type="pic" sz="quarter" idx="19"/>
          </p:nvPr>
        </p:nvSpPr>
        <p:spPr>
          <a:xfrm>
            <a:off x="8287471" y="4433888"/>
            <a:ext cx="2963422" cy="1724025"/>
          </a:xfrm>
        </p:spPr>
        <p:txBody>
          <a:bodyPr>
            <a:normAutofit/>
          </a:bodyPr>
          <a:lstStyle>
            <a:lvl1pPr marL="0" indent="0">
              <a:buNone/>
              <a:defRPr sz="1600"/>
            </a:lvl1pPr>
          </a:lstStyle>
          <a:p>
            <a:r>
              <a:rPr lang="en-US"/>
              <a:t>Click icon to add picture</a:t>
            </a:r>
            <a:endParaRPr lang="en-US" dirty="0"/>
          </a:p>
        </p:txBody>
      </p:sp>
    </p:spTree>
    <p:extLst>
      <p:ext uri="{BB962C8B-B14F-4D97-AF65-F5344CB8AC3E}">
        <p14:creationId xmlns:p14="http://schemas.microsoft.com/office/powerpoint/2010/main" val="156906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nfographic">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E32A3236-1AFD-AD4A-B33E-47F3972CF66C}"/>
              </a:ext>
            </a:extLst>
          </p:cNvPr>
          <p:cNvSpPr>
            <a:spLocks noGrp="1"/>
          </p:cNvSpPr>
          <p:nvPr>
            <p:ph type="title"/>
          </p:nvPr>
        </p:nvSpPr>
        <p:spPr>
          <a:xfrm>
            <a:off x="838200" y="365125"/>
            <a:ext cx="10515600" cy="941157"/>
          </a:xfrm>
        </p:spPr>
        <p:txBody>
          <a:bodyPr/>
          <a:lstStyle/>
          <a:p>
            <a:r>
              <a:rPr lang="en-US"/>
              <a:t>Click to edit Master title style</a:t>
            </a:r>
            <a:endParaRPr lang="en-US" dirty="0"/>
          </a:p>
        </p:txBody>
      </p:sp>
      <p:sp>
        <p:nvSpPr>
          <p:cNvPr id="3" name="Rectangle 2">
            <a:extLst>
              <a:ext uri="{FF2B5EF4-FFF2-40B4-BE49-F238E27FC236}">
                <a16:creationId xmlns:a16="http://schemas.microsoft.com/office/drawing/2014/main" id="{D67620F8-233A-664C-A03A-5ABB0D650696}"/>
              </a:ext>
            </a:extLst>
          </p:cNvPr>
          <p:cNvSpPr/>
          <p:nvPr userDrawn="1"/>
        </p:nvSpPr>
        <p:spPr>
          <a:xfrm>
            <a:off x="838199" y="2315863"/>
            <a:ext cx="2830975" cy="22329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 name="Rectangle 3">
            <a:extLst>
              <a:ext uri="{FF2B5EF4-FFF2-40B4-BE49-F238E27FC236}">
                <a16:creationId xmlns:a16="http://schemas.microsoft.com/office/drawing/2014/main" id="{7855F547-8E5E-7546-B372-61612049F4EA}"/>
              </a:ext>
            </a:extLst>
          </p:cNvPr>
          <p:cNvSpPr/>
          <p:nvPr userDrawn="1"/>
        </p:nvSpPr>
        <p:spPr>
          <a:xfrm>
            <a:off x="3833630" y="2315669"/>
            <a:ext cx="2046309" cy="22329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Rectangle 9">
            <a:extLst>
              <a:ext uri="{FF2B5EF4-FFF2-40B4-BE49-F238E27FC236}">
                <a16:creationId xmlns:a16="http://schemas.microsoft.com/office/drawing/2014/main" id="{773190C3-FC5A-8D4C-8367-2C5002C055C0}"/>
              </a:ext>
            </a:extLst>
          </p:cNvPr>
          <p:cNvSpPr/>
          <p:nvPr userDrawn="1"/>
        </p:nvSpPr>
        <p:spPr>
          <a:xfrm>
            <a:off x="838200" y="1656549"/>
            <a:ext cx="5041739" cy="477996"/>
          </a:xfrm>
          <a:prstGeom prst="rect">
            <a:avLst/>
          </a:prstGeom>
          <a:noFill/>
          <a:ln w="254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Text Placeholder 7">
            <a:extLst>
              <a:ext uri="{FF2B5EF4-FFF2-40B4-BE49-F238E27FC236}">
                <a16:creationId xmlns:a16="http://schemas.microsoft.com/office/drawing/2014/main" id="{871E841E-9D6E-6941-9B14-13E62CBD489D}"/>
              </a:ext>
            </a:extLst>
          </p:cNvPr>
          <p:cNvSpPr>
            <a:spLocks noGrp="1"/>
          </p:cNvSpPr>
          <p:nvPr>
            <p:ph type="body" sz="quarter" idx="12" hasCustomPrompt="1"/>
          </p:nvPr>
        </p:nvSpPr>
        <p:spPr>
          <a:xfrm>
            <a:off x="989179" y="1776395"/>
            <a:ext cx="3908181" cy="273437"/>
          </a:xfrm>
        </p:spPr>
        <p:txBody>
          <a:bodyPr>
            <a:noAutofit/>
          </a:bodyPr>
          <a:lstStyle>
            <a:lvl1pPr marL="0" indent="0" algn="l">
              <a:buNone/>
              <a:defRPr sz="1600" b="1">
                <a:solidFill>
                  <a:schemeClr val="tx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HEADER</a:t>
            </a:r>
          </a:p>
        </p:txBody>
      </p:sp>
      <p:sp>
        <p:nvSpPr>
          <p:cNvPr id="18" name="Text Placeholder 7">
            <a:extLst>
              <a:ext uri="{FF2B5EF4-FFF2-40B4-BE49-F238E27FC236}">
                <a16:creationId xmlns:a16="http://schemas.microsoft.com/office/drawing/2014/main" id="{6F7566F9-1DAB-EB40-B8EB-9E76E932E45C}"/>
              </a:ext>
            </a:extLst>
          </p:cNvPr>
          <p:cNvSpPr>
            <a:spLocks noGrp="1"/>
          </p:cNvSpPr>
          <p:nvPr>
            <p:ph type="body" sz="quarter" idx="16" hasCustomPrompt="1"/>
          </p:nvPr>
        </p:nvSpPr>
        <p:spPr>
          <a:xfrm>
            <a:off x="3980520" y="2376204"/>
            <a:ext cx="1714223" cy="903522"/>
          </a:xfrm>
        </p:spPr>
        <p:txBody>
          <a:bodyPr>
            <a:noAutofit/>
          </a:bodyPr>
          <a:lstStyle>
            <a:lvl1pPr marL="0" indent="0" algn="l">
              <a:buNone/>
              <a:defRPr sz="6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a:t>
            </a:r>
          </a:p>
        </p:txBody>
      </p:sp>
      <p:sp>
        <p:nvSpPr>
          <p:cNvPr id="19" name="Text Placeholder 7">
            <a:extLst>
              <a:ext uri="{FF2B5EF4-FFF2-40B4-BE49-F238E27FC236}">
                <a16:creationId xmlns:a16="http://schemas.microsoft.com/office/drawing/2014/main" id="{8DA9BE45-A634-7B49-BD03-E14D21A315F6}"/>
              </a:ext>
            </a:extLst>
          </p:cNvPr>
          <p:cNvSpPr>
            <a:spLocks noGrp="1"/>
          </p:cNvSpPr>
          <p:nvPr>
            <p:ph type="body" sz="quarter" idx="17" hasCustomPrompt="1"/>
          </p:nvPr>
        </p:nvSpPr>
        <p:spPr>
          <a:xfrm>
            <a:off x="3980521" y="3429001"/>
            <a:ext cx="1714223" cy="1004888"/>
          </a:xfrm>
        </p:spPr>
        <p:txBody>
          <a:bodyPr anchor="t" anchorCtr="0">
            <a:noAutofit/>
          </a:bodyPr>
          <a:lstStyle>
            <a:lvl1pPr marL="0" indent="0" algn="l">
              <a:buNone/>
              <a:defRPr sz="1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copy here</a:t>
            </a:r>
          </a:p>
        </p:txBody>
      </p:sp>
      <p:sp>
        <p:nvSpPr>
          <p:cNvPr id="23" name="Picture Placeholder 22">
            <a:extLst>
              <a:ext uri="{FF2B5EF4-FFF2-40B4-BE49-F238E27FC236}">
                <a16:creationId xmlns:a16="http://schemas.microsoft.com/office/drawing/2014/main" id="{DEAB3D5A-3F85-0141-B1B9-21DC606F7165}"/>
              </a:ext>
            </a:extLst>
          </p:cNvPr>
          <p:cNvSpPr>
            <a:spLocks noGrp="1"/>
          </p:cNvSpPr>
          <p:nvPr>
            <p:ph type="pic" sz="quarter" idx="19"/>
          </p:nvPr>
        </p:nvSpPr>
        <p:spPr>
          <a:xfrm>
            <a:off x="6044394" y="4223575"/>
            <a:ext cx="4805737" cy="1760536"/>
          </a:xfrm>
        </p:spPr>
        <p:txBody>
          <a:bodyPr>
            <a:normAutofit/>
          </a:bodyPr>
          <a:lstStyle>
            <a:lvl1pPr marL="0" indent="0">
              <a:buNone/>
              <a:defRPr sz="1600"/>
            </a:lvl1pPr>
          </a:lstStyle>
          <a:p>
            <a:r>
              <a:rPr lang="en-US"/>
              <a:t>Click icon to add picture</a:t>
            </a:r>
          </a:p>
        </p:txBody>
      </p:sp>
      <p:sp>
        <p:nvSpPr>
          <p:cNvPr id="22" name="Text Placeholder 7">
            <a:extLst>
              <a:ext uri="{FF2B5EF4-FFF2-40B4-BE49-F238E27FC236}">
                <a16:creationId xmlns:a16="http://schemas.microsoft.com/office/drawing/2014/main" id="{351DECFC-F5B5-074C-AD29-7CA5CC856305}"/>
              </a:ext>
            </a:extLst>
          </p:cNvPr>
          <p:cNvSpPr>
            <a:spLocks noGrp="1"/>
          </p:cNvSpPr>
          <p:nvPr>
            <p:ph type="body" sz="quarter" idx="20" hasCustomPrompt="1"/>
          </p:nvPr>
        </p:nvSpPr>
        <p:spPr>
          <a:xfrm>
            <a:off x="989179" y="2376204"/>
            <a:ext cx="2517949" cy="903522"/>
          </a:xfrm>
        </p:spPr>
        <p:txBody>
          <a:bodyPr>
            <a:noAutofit/>
          </a:bodyPr>
          <a:lstStyle>
            <a:lvl1pPr marL="0" indent="0" algn="l">
              <a:buNone/>
              <a:defRPr sz="6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a:t>
            </a:r>
          </a:p>
        </p:txBody>
      </p:sp>
      <p:sp>
        <p:nvSpPr>
          <p:cNvPr id="24" name="Text Placeholder 7">
            <a:extLst>
              <a:ext uri="{FF2B5EF4-FFF2-40B4-BE49-F238E27FC236}">
                <a16:creationId xmlns:a16="http://schemas.microsoft.com/office/drawing/2014/main" id="{89C1B615-80F5-9644-BBF2-B640ECFD2AE6}"/>
              </a:ext>
            </a:extLst>
          </p:cNvPr>
          <p:cNvSpPr>
            <a:spLocks noGrp="1"/>
          </p:cNvSpPr>
          <p:nvPr>
            <p:ph type="body" sz="quarter" idx="21" hasCustomPrompt="1"/>
          </p:nvPr>
        </p:nvSpPr>
        <p:spPr>
          <a:xfrm>
            <a:off x="989180" y="3429001"/>
            <a:ext cx="2517949" cy="1004888"/>
          </a:xfrm>
        </p:spPr>
        <p:txBody>
          <a:bodyPr anchor="t" anchorCtr="0">
            <a:noAutofit/>
          </a:bodyPr>
          <a:lstStyle>
            <a:lvl1pPr marL="0" indent="0" algn="l">
              <a:buNone/>
              <a:defRPr sz="1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copy here</a:t>
            </a:r>
          </a:p>
        </p:txBody>
      </p:sp>
      <p:sp>
        <p:nvSpPr>
          <p:cNvPr id="25" name="Rectangle 24">
            <a:extLst>
              <a:ext uri="{FF2B5EF4-FFF2-40B4-BE49-F238E27FC236}">
                <a16:creationId xmlns:a16="http://schemas.microsoft.com/office/drawing/2014/main" id="{6C5911E2-BFDF-CD44-AE63-D60DF37C6FD4}"/>
              </a:ext>
            </a:extLst>
          </p:cNvPr>
          <p:cNvSpPr/>
          <p:nvPr userDrawn="1"/>
        </p:nvSpPr>
        <p:spPr>
          <a:xfrm>
            <a:off x="838199" y="4688890"/>
            <a:ext cx="5041740" cy="1295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6" name="Text Placeholder 7">
            <a:extLst>
              <a:ext uri="{FF2B5EF4-FFF2-40B4-BE49-F238E27FC236}">
                <a16:creationId xmlns:a16="http://schemas.microsoft.com/office/drawing/2014/main" id="{F15C2D33-3AE4-DB4C-ABF9-F9B06FF1242A}"/>
              </a:ext>
            </a:extLst>
          </p:cNvPr>
          <p:cNvSpPr>
            <a:spLocks noGrp="1"/>
          </p:cNvSpPr>
          <p:nvPr>
            <p:ph type="body" sz="quarter" idx="22" hasCustomPrompt="1"/>
          </p:nvPr>
        </p:nvSpPr>
        <p:spPr>
          <a:xfrm>
            <a:off x="989178" y="4844139"/>
            <a:ext cx="1293301" cy="903522"/>
          </a:xfrm>
        </p:spPr>
        <p:txBody>
          <a:bodyPr>
            <a:noAutofit/>
          </a:bodyPr>
          <a:lstStyle>
            <a:lvl1pPr marL="0" indent="0" algn="l">
              <a:buNone/>
              <a:defRPr sz="66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a:t>
            </a:r>
          </a:p>
        </p:txBody>
      </p:sp>
      <p:sp>
        <p:nvSpPr>
          <p:cNvPr id="28" name="Text Placeholder 7">
            <a:extLst>
              <a:ext uri="{FF2B5EF4-FFF2-40B4-BE49-F238E27FC236}">
                <a16:creationId xmlns:a16="http://schemas.microsoft.com/office/drawing/2014/main" id="{F436AF1C-F595-A741-89DC-635DB40385AF}"/>
              </a:ext>
            </a:extLst>
          </p:cNvPr>
          <p:cNvSpPr>
            <a:spLocks noGrp="1"/>
          </p:cNvSpPr>
          <p:nvPr>
            <p:ph type="body" sz="quarter" idx="23" hasCustomPrompt="1"/>
          </p:nvPr>
        </p:nvSpPr>
        <p:spPr>
          <a:xfrm>
            <a:off x="2506624" y="4844139"/>
            <a:ext cx="3188119" cy="903522"/>
          </a:xfrm>
        </p:spPr>
        <p:txBody>
          <a:bodyPr anchor="ctr" anchorCtr="0">
            <a:noAutofit/>
          </a:bodyPr>
          <a:lstStyle>
            <a:lvl1pPr marL="0" indent="0" algn="l">
              <a:buNone/>
              <a:defRPr sz="2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Insert copy here</a:t>
            </a:r>
          </a:p>
        </p:txBody>
      </p:sp>
      <p:sp>
        <p:nvSpPr>
          <p:cNvPr id="20" name="Right Triangle 19">
            <a:extLst>
              <a:ext uri="{FF2B5EF4-FFF2-40B4-BE49-F238E27FC236}">
                <a16:creationId xmlns:a16="http://schemas.microsoft.com/office/drawing/2014/main" id="{4E3BE1B3-6C88-BA4A-A920-905FFDE7A1EB}"/>
              </a:ext>
            </a:extLst>
          </p:cNvPr>
          <p:cNvSpPr/>
          <p:nvPr userDrawn="1"/>
        </p:nvSpPr>
        <p:spPr>
          <a:xfrm>
            <a:off x="9125034" y="2327213"/>
            <a:ext cx="1725098" cy="17240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2DB848-25D2-CD42-8538-551F026EC3DF}"/>
              </a:ext>
            </a:extLst>
          </p:cNvPr>
          <p:cNvSpPr/>
          <p:nvPr userDrawn="1"/>
        </p:nvSpPr>
        <p:spPr>
          <a:xfrm>
            <a:off x="6044396" y="2315668"/>
            <a:ext cx="3080638" cy="1748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139696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with IVMF Supergraphic (White-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4851A626-7FB4-9541-A930-A3592F8315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48382" y="0"/>
            <a:ext cx="3843618" cy="6858000"/>
          </a:xfrm>
          <a:prstGeom prst="rect">
            <a:avLst/>
          </a:prstGeom>
        </p:spPr>
      </p:pic>
      <p:sp>
        <p:nvSpPr>
          <p:cNvPr id="12" name="Rectangle 11">
            <a:extLst>
              <a:ext uri="{FF2B5EF4-FFF2-40B4-BE49-F238E27FC236}">
                <a16:creationId xmlns:a16="http://schemas.microsoft.com/office/drawing/2014/main" id="{121208A8-20B0-1943-8E46-6717D9EDF4B1}"/>
              </a:ext>
            </a:extLst>
          </p:cNvPr>
          <p:cNvSpPr/>
          <p:nvPr userDrawn="1"/>
        </p:nvSpPr>
        <p:spPr>
          <a:xfrm>
            <a:off x="668889" y="6438529"/>
            <a:ext cx="7088475" cy="369332"/>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bg2">
                    <a:lumMod val="75000"/>
                  </a:schemeClr>
                </a:solidFill>
                <a:effectLst/>
                <a:latin typeface="Trebuchet MS" panose="020B0703020202090204" pitchFamily="34" charset="0"/>
              </a:rPr>
              <a:t>© 2022, IVMF at Syracuse University. This content may be distributed freely for educational and research uses as long as this copyright notice is attached. No commercial use of this material may be made without express written permission.</a:t>
            </a:r>
          </a:p>
        </p:txBody>
      </p:sp>
      <p:pic>
        <p:nvPicPr>
          <p:cNvPr id="8" name="Picture 7" descr="Text&#10;&#10;Syracuse University's D'Aniello Institute of Veterans and Military Families JPMorgan Chase &amp; Company Founding Partner logo">
            <a:extLst>
              <a:ext uri="{FF2B5EF4-FFF2-40B4-BE49-F238E27FC236}">
                <a16:creationId xmlns:a16="http://schemas.microsoft.com/office/drawing/2014/main" id="{1338CB05-9FA4-3A44-B7F5-A5F9009399EA}"/>
              </a:ext>
            </a:extLst>
          </p:cNvPr>
          <p:cNvPicPr>
            <a:picLocks noChangeAspect="1"/>
          </p:cNvPicPr>
          <p:nvPr userDrawn="1"/>
        </p:nvPicPr>
        <p:blipFill>
          <a:blip r:embed="rId3"/>
          <a:stretch>
            <a:fillRect/>
          </a:stretch>
        </p:blipFill>
        <p:spPr>
          <a:xfrm>
            <a:off x="731520" y="474839"/>
            <a:ext cx="3019233" cy="1224669"/>
          </a:xfrm>
          <a:prstGeom prst="rect">
            <a:avLst/>
          </a:prstGeom>
        </p:spPr>
      </p:pic>
    </p:spTree>
    <p:extLst>
      <p:ext uri="{BB962C8B-B14F-4D97-AF65-F5344CB8AC3E}">
        <p14:creationId xmlns:p14="http://schemas.microsoft.com/office/powerpoint/2010/main" val="1440926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VMs-Arsenal-Cha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E973DF-37F6-984F-812E-41E79FBF410D}"/>
              </a:ext>
            </a:extLst>
          </p:cNvPr>
          <p:cNvPicPr>
            <a:picLocks noChangeAspect="1"/>
          </p:cNvPicPr>
          <p:nvPr userDrawn="1"/>
        </p:nvPicPr>
        <p:blipFill>
          <a:blip r:embed="rId2"/>
          <a:stretch>
            <a:fillRect/>
          </a:stretch>
        </p:blipFill>
        <p:spPr>
          <a:xfrm>
            <a:off x="-27060" y="-100264"/>
            <a:ext cx="12246119" cy="7058527"/>
          </a:xfrm>
          <a:prstGeom prst="rect">
            <a:avLst/>
          </a:prstGeom>
        </p:spPr>
      </p:pic>
    </p:spTree>
    <p:extLst>
      <p:ext uri="{BB962C8B-B14F-4D97-AF65-F5344CB8AC3E}">
        <p14:creationId xmlns:p14="http://schemas.microsoft.com/office/powerpoint/2010/main" val="1150821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48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88" y="4114800"/>
            <a:ext cx="5224821" cy="1500187"/>
          </a:xfrm>
          <a:prstGeom prst="rect">
            <a:avLst/>
          </a:prstGeom>
        </p:spPr>
        <p:txBody>
          <a:bodyPr>
            <a:norm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icture Placeholder 3">
            <a:extLst>
              <a:ext uri="{FF2B5EF4-FFF2-40B4-BE49-F238E27FC236}">
                <a16:creationId xmlns:a16="http://schemas.microsoft.com/office/drawing/2014/main" id="{0816FEDB-1838-C944-A3FD-F00975D579E6}"/>
              </a:ext>
            </a:extLst>
          </p:cNvPr>
          <p:cNvSpPr>
            <a:spLocks noGrp="1"/>
          </p:cNvSpPr>
          <p:nvPr>
            <p:ph type="pic" sz="quarter" idx="10"/>
          </p:nvPr>
        </p:nvSpPr>
        <p:spPr>
          <a:xfrm>
            <a:off x="6492240" y="0"/>
            <a:ext cx="5699760" cy="6858000"/>
          </a:xfrm>
          <a:solidFill>
            <a:schemeClr val="tx1"/>
          </a:solidFill>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6704062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31" y="4114800"/>
            <a:ext cx="5224821" cy="1500187"/>
          </a:xfrm>
          <a:prstGeom prst="rect">
            <a:avLst/>
          </a:prstGeo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Picture Placeholder 3">
            <a:extLst>
              <a:ext uri="{FF2B5EF4-FFF2-40B4-BE49-F238E27FC236}">
                <a16:creationId xmlns:a16="http://schemas.microsoft.com/office/drawing/2014/main" id="{C17D0421-183A-334C-9D76-A5BEBECDE60F}"/>
              </a:ext>
            </a:extLst>
          </p:cNvPr>
          <p:cNvSpPr>
            <a:spLocks noGrp="1"/>
          </p:cNvSpPr>
          <p:nvPr>
            <p:ph type="pic" sz="quarter" idx="10"/>
          </p:nvPr>
        </p:nvSpPr>
        <p:spPr>
          <a:xfrm>
            <a:off x="6492240" y="0"/>
            <a:ext cx="5699760" cy="6858000"/>
          </a:xfrm>
          <a:solidFill>
            <a:schemeClr val="bg1"/>
          </a:solidFill>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268176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17107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87574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IVMF Supergraphic (Orange-Navy)">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94660B-E1AB-AF43-9B1B-F34D5E1CCF80}"/>
              </a:ext>
            </a:extLst>
          </p:cNvPr>
          <p:cNvSpPr>
            <a:spLocks noGrp="1"/>
          </p:cNvSpPr>
          <p:nvPr>
            <p:ph type="title"/>
          </p:nvPr>
        </p:nvSpPr>
        <p:spPr>
          <a:xfrm>
            <a:off x="740663" y="2766217"/>
            <a:ext cx="5486400" cy="1737360"/>
          </a:xfrm>
        </p:spPr>
        <p:txBody>
          <a:bodyPr tIns="0" bIns="0" anchor="t" anchorCtr="0">
            <a:normAutofit/>
          </a:bodyPr>
          <a:lstStyle>
            <a:lvl1pPr>
              <a:defRPr sz="6000">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C143B662-62C3-FC4B-8397-49CBF3A563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48382" y="0"/>
            <a:ext cx="3843618" cy="6858000"/>
          </a:xfrm>
          <a:prstGeom prst="rect">
            <a:avLst/>
          </a:prstGeom>
        </p:spPr>
      </p:pic>
      <p:grpSp>
        <p:nvGrpSpPr>
          <p:cNvPr id="15" name="Group 14">
            <a:extLst>
              <a:ext uri="{FF2B5EF4-FFF2-40B4-BE49-F238E27FC236}">
                <a16:creationId xmlns:a16="http://schemas.microsoft.com/office/drawing/2014/main" id="{01C6B0DD-112C-4D45-8018-807B39F6BCF5}"/>
              </a:ext>
            </a:extLst>
          </p:cNvPr>
          <p:cNvGrpSpPr/>
          <p:nvPr userDrawn="1"/>
        </p:nvGrpSpPr>
        <p:grpSpPr>
          <a:xfrm>
            <a:off x="685105" y="6379251"/>
            <a:ext cx="7358228" cy="307777"/>
            <a:chOff x="685105" y="6379251"/>
            <a:chExt cx="7358228" cy="307777"/>
          </a:xfrm>
        </p:grpSpPr>
        <p:sp>
          <p:nvSpPr>
            <p:cNvPr id="16" name="Rectangle 15">
              <a:extLst>
                <a:ext uri="{FF2B5EF4-FFF2-40B4-BE49-F238E27FC236}">
                  <a16:creationId xmlns:a16="http://schemas.microsoft.com/office/drawing/2014/main" id="{7BA8D99A-7191-5C47-BE68-17B51879E762}"/>
                </a:ext>
              </a:extLst>
            </p:cNvPr>
            <p:cNvSpPr/>
            <p:nvPr userDrawn="1"/>
          </p:nvSpPr>
          <p:spPr>
            <a:xfrm>
              <a:off x="685105" y="6379251"/>
              <a:ext cx="7358228" cy="307777"/>
            </a:xfrm>
            <a:prstGeom prst="rect">
              <a:avLst/>
            </a:prstGeom>
          </p:spPr>
          <p:txBody>
            <a:bodyPr wrap="square">
              <a:spAutoFit/>
            </a:bodyPr>
            <a:lstStyle/>
            <a:p>
              <a:pPr>
                <a:defRPr/>
              </a:pPr>
              <a:r>
                <a:rPr lang="en-US" sz="1400" dirty="0" err="1">
                  <a:solidFill>
                    <a:srgbClr val="FFFFFF"/>
                  </a:solidFill>
                  <a:ea typeface="Verdana" panose="020B0604030504040204" pitchFamily="34" charset="0"/>
                  <a:cs typeface="Verdana" panose="020B0604030504040204" pitchFamily="34" charset="0"/>
                </a:rPr>
                <a:t>ivmf.syracuse.edu</a:t>
              </a:r>
              <a:r>
                <a:rPr lang="en-US" sz="1400" dirty="0">
                  <a:solidFill>
                    <a:srgbClr val="FFFFFF"/>
                  </a:solidFill>
                  <a:ea typeface="Verdana" panose="020B0604030504040204" pitchFamily="34" charset="0"/>
                  <a:cs typeface="Verdana" panose="020B0604030504040204" pitchFamily="34" charset="0"/>
                </a:rPr>
                <a:t>          315.443.0141                                @</a:t>
              </a:r>
              <a:r>
                <a:rPr lang="en-US" sz="1400" dirty="0" err="1">
                  <a:solidFill>
                    <a:srgbClr val="FFFFFF"/>
                  </a:solidFill>
                  <a:ea typeface="Verdana" panose="020B0604030504040204" pitchFamily="34" charset="0"/>
                  <a:cs typeface="Verdana" panose="020B0604030504040204" pitchFamily="34" charset="0"/>
                </a:rPr>
                <a:t>IVMFSyracuseU</a:t>
              </a:r>
              <a:endParaRPr lang="en-US" sz="1400" dirty="0">
                <a:solidFill>
                  <a:srgbClr val="FFFFFF"/>
                </a:solidFill>
                <a:ea typeface="Verdana" panose="020B0604030504040204" pitchFamily="34" charset="0"/>
                <a:cs typeface="Verdana" panose="020B0604030504040204" pitchFamily="34" charset="0"/>
              </a:endParaRPr>
            </a:p>
          </p:txBody>
        </p:sp>
        <p:pic>
          <p:nvPicPr>
            <p:cNvPr id="17" name="Picture 16">
              <a:extLst>
                <a:ext uri="{FF2B5EF4-FFF2-40B4-BE49-F238E27FC236}">
                  <a16:creationId xmlns:a16="http://schemas.microsoft.com/office/drawing/2014/main" id="{278A000E-946B-B848-9D38-92F086149941}"/>
                </a:ext>
              </a:extLst>
            </p:cNvPr>
            <p:cNvPicPr>
              <a:picLocks noChangeAspect="1"/>
            </p:cNvPicPr>
            <p:nvPr userDrawn="1"/>
          </p:nvPicPr>
          <p:blipFill>
            <a:blip r:embed="rId3"/>
            <a:stretch>
              <a:fillRect/>
            </a:stretch>
          </p:blipFill>
          <p:spPr>
            <a:xfrm>
              <a:off x="4887053" y="6441427"/>
              <a:ext cx="1260743" cy="162677"/>
            </a:xfrm>
            <a:prstGeom prst="rect">
              <a:avLst/>
            </a:prstGeom>
          </p:spPr>
        </p:pic>
      </p:grpSp>
      <p:pic>
        <p:nvPicPr>
          <p:cNvPr id="8" name="Picture 7" descr="Syracuse University's D'Aniello Institute of Veterans and Military Families JPMorgan Chase &amp; Company Founding Partner logo">
            <a:extLst>
              <a:ext uri="{FF2B5EF4-FFF2-40B4-BE49-F238E27FC236}">
                <a16:creationId xmlns:a16="http://schemas.microsoft.com/office/drawing/2014/main" id="{C68F70AB-96CA-9944-8E1B-4F5501824D07}"/>
              </a:ext>
            </a:extLst>
          </p:cNvPr>
          <p:cNvPicPr>
            <a:picLocks noChangeAspect="1"/>
          </p:cNvPicPr>
          <p:nvPr userDrawn="1"/>
        </p:nvPicPr>
        <p:blipFill>
          <a:blip r:embed="rId4"/>
          <a:stretch>
            <a:fillRect/>
          </a:stretch>
        </p:blipFill>
        <p:spPr>
          <a:xfrm>
            <a:off x="731521" y="464337"/>
            <a:ext cx="3035808" cy="1243584"/>
          </a:xfrm>
          <a:prstGeom prst="rect">
            <a:avLst/>
          </a:prstGeom>
        </p:spPr>
      </p:pic>
    </p:spTree>
    <p:extLst>
      <p:ext uri="{BB962C8B-B14F-4D97-AF65-F5344CB8AC3E}">
        <p14:creationId xmlns:p14="http://schemas.microsoft.com/office/powerpoint/2010/main" val="269314339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IVMF Supergraphic (Navy-Orang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F41C7C-C8A5-FE4C-AF93-AC5D5F45FC94}"/>
              </a:ext>
            </a:extLst>
          </p:cNvPr>
          <p:cNvSpPr>
            <a:spLocks noGrp="1"/>
          </p:cNvSpPr>
          <p:nvPr>
            <p:ph type="title"/>
          </p:nvPr>
        </p:nvSpPr>
        <p:spPr>
          <a:xfrm>
            <a:off x="740664" y="2766217"/>
            <a:ext cx="5483335" cy="1737360"/>
          </a:xfrm>
        </p:spPr>
        <p:txBody>
          <a:bodyPr tIns="0" bIns="0" anchor="t" anchorCtr="0">
            <a:noAutofit/>
          </a:bodyPr>
          <a:lstStyle>
            <a:lvl1pPr>
              <a:defRPr sz="6000">
                <a:solidFill>
                  <a:schemeClr val="tx2"/>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B9122AB-A426-CF49-BC64-3C17276DFF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48382" y="0"/>
            <a:ext cx="3843618" cy="6858000"/>
          </a:xfrm>
          <a:prstGeom prst="rect">
            <a:avLst/>
          </a:prstGeom>
        </p:spPr>
      </p:pic>
      <p:grpSp>
        <p:nvGrpSpPr>
          <p:cNvPr id="2" name="Group 1">
            <a:extLst>
              <a:ext uri="{FF2B5EF4-FFF2-40B4-BE49-F238E27FC236}">
                <a16:creationId xmlns:a16="http://schemas.microsoft.com/office/drawing/2014/main" id="{20F99D2E-DEFB-104B-9BD9-E215ADB35974}"/>
              </a:ext>
            </a:extLst>
          </p:cNvPr>
          <p:cNvGrpSpPr/>
          <p:nvPr userDrawn="1"/>
        </p:nvGrpSpPr>
        <p:grpSpPr>
          <a:xfrm>
            <a:off x="685105" y="6379251"/>
            <a:ext cx="7358228" cy="307777"/>
            <a:chOff x="685105" y="6379251"/>
            <a:chExt cx="7358228" cy="307777"/>
          </a:xfrm>
        </p:grpSpPr>
        <p:sp>
          <p:nvSpPr>
            <p:cNvPr id="10" name="Rectangle 9">
              <a:extLst>
                <a:ext uri="{FF2B5EF4-FFF2-40B4-BE49-F238E27FC236}">
                  <a16:creationId xmlns:a16="http://schemas.microsoft.com/office/drawing/2014/main" id="{AC633852-4ABF-6F46-B840-AD29680D670F}"/>
                </a:ext>
              </a:extLst>
            </p:cNvPr>
            <p:cNvSpPr/>
            <p:nvPr userDrawn="1"/>
          </p:nvSpPr>
          <p:spPr>
            <a:xfrm>
              <a:off x="685105" y="6379251"/>
              <a:ext cx="7358228" cy="307777"/>
            </a:xfrm>
            <a:prstGeom prst="rect">
              <a:avLst/>
            </a:prstGeom>
          </p:spPr>
          <p:txBody>
            <a:bodyPr wrap="square">
              <a:spAutoFit/>
            </a:bodyPr>
            <a:lstStyle/>
            <a:p>
              <a:pPr lvl="0">
                <a:defRPr/>
              </a:pPr>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ivmf.syracuse.edu</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315.443.0141                                @</a:t>
              </a:r>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IVMFSyracuseU</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a:extLst>
                <a:ext uri="{FF2B5EF4-FFF2-40B4-BE49-F238E27FC236}">
                  <a16:creationId xmlns:a16="http://schemas.microsoft.com/office/drawing/2014/main" id="{53F978CF-265A-D045-9CC3-1C7140A7F935}"/>
                </a:ext>
              </a:extLst>
            </p:cNvPr>
            <p:cNvPicPr>
              <a:picLocks noChangeAspect="1"/>
            </p:cNvPicPr>
            <p:nvPr userDrawn="1"/>
          </p:nvPicPr>
          <p:blipFill>
            <a:blip r:embed="rId3"/>
            <a:stretch>
              <a:fillRect/>
            </a:stretch>
          </p:blipFill>
          <p:spPr>
            <a:xfrm>
              <a:off x="4887053" y="6441427"/>
              <a:ext cx="1260743" cy="162677"/>
            </a:xfrm>
            <a:prstGeom prst="rect">
              <a:avLst/>
            </a:prstGeom>
          </p:spPr>
        </p:pic>
      </p:grpSp>
      <p:pic>
        <p:nvPicPr>
          <p:cNvPr id="9" name="Picture 8">
            <a:extLst>
              <a:ext uri="{FF2B5EF4-FFF2-40B4-BE49-F238E27FC236}">
                <a16:creationId xmlns:a16="http://schemas.microsoft.com/office/drawing/2014/main" id="{D2683ECE-A1AB-164E-8B60-2F2D61A51658}"/>
              </a:ext>
            </a:extLst>
          </p:cNvPr>
          <p:cNvPicPr>
            <a:picLocks noChangeAspect="1"/>
          </p:cNvPicPr>
          <p:nvPr userDrawn="1"/>
        </p:nvPicPr>
        <p:blipFill>
          <a:blip r:embed="rId4"/>
          <a:srcRect/>
          <a:stretch/>
        </p:blipFill>
        <p:spPr>
          <a:xfrm>
            <a:off x="731521" y="468220"/>
            <a:ext cx="3054893" cy="1243584"/>
          </a:xfrm>
          <a:prstGeom prst="rect">
            <a:avLst/>
          </a:prstGeom>
        </p:spPr>
      </p:pic>
    </p:spTree>
    <p:extLst>
      <p:ext uri="{BB962C8B-B14F-4D97-AF65-F5344CB8AC3E}">
        <p14:creationId xmlns:p14="http://schemas.microsoft.com/office/powerpoint/2010/main" val="3611530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2A19-F0B2-69C8-9CE1-CB1F020BB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7D9E3-E83B-0D20-D160-6D40C6EF6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CF71C-D81E-9D9B-A77D-C4E2D6B86736}"/>
              </a:ext>
            </a:extLst>
          </p:cNvPr>
          <p:cNvSpPr>
            <a:spLocks noGrp="1"/>
          </p:cNvSpPr>
          <p:nvPr>
            <p:ph type="dt" sz="half" idx="10"/>
          </p:nvPr>
        </p:nvSpPr>
        <p:spPr/>
        <p:txBody>
          <a:bodyPr/>
          <a:lstStyle/>
          <a:p>
            <a:fld id="{4173EB89-55CA-4010-98DD-EA0304F0E0F1}" type="datetimeFigureOut">
              <a:rPr lang="en-US" smtClean="0"/>
              <a:t>10/23/2023</a:t>
            </a:fld>
            <a:endParaRPr lang="en-US"/>
          </a:p>
        </p:txBody>
      </p:sp>
      <p:sp>
        <p:nvSpPr>
          <p:cNvPr id="5" name="Footer Placeholder 4">
            <a:extLst>
              <a:ext uri="{FF2B5EF4-FFF2-40B4-BE49-F238E27FC236}">
                <a16:creationId xmlns:a16="http://schemas.microsoft.com/office/drawing/2014/main" id="{8EC3FBF4-F951-3309-541B-31746EA2E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8318B-7737-D484-D185-3F6420CBDC30}"/>
              </a:ext>
            </a:extLst>
          </p:cNvPr>
          <p:cNvSpPr>
            <a:spLocks noGrp="1"/>
          </p:cNvSpPr>
          <p:nvPr>
            <p:ph type="sldNum" sz="quarter" idx="12"/>
          </p:nvPr>
        </p:nvSpPr>
        <p:spPr/>
        <p:txBody>
          <a:bodyPr/>
          <a:lstStyle/>
          <a:p>
            <a:fld id="{A39D655D-C347-4915-8492-42E00ED868DA}" type="slidenum">
              <a:rPr lang="en-US" smtClean="0"/>
              <a:t>‹#›</a:t>
            </a:fld>
            <a:endParaRPr lang="en-US"/>
          </a:p>
        </p:txBody>
      </p:sp>
    </p:spTree>
    <p:extLst>
      <p:ext uri="{BB962C8B-B14F-4D97-AF65-F5344CB8AC3E}">
        <p14:creationId xmlns:p14="http://schemas.microsoft.com/office/powerpoint/2010/main" val="2811346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26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with IVMF Supergraphic (Orange-Navy)">
    <p:bg>
      <p:bgPr>
        <a:solidFill>
          <a:schemeClr val="tx2"/>
        </a:solidFill>
        <a:effectLst/>
      </p:bgPr>
    </p:bg>
    <p:spTree>
      <p:nvGrpSpPr>
        <p:cNvPr id="1" name=""/>
        <p:cNvGrpSpPr/>
        <p:nvPr/>
      </p:nvGrpSpPr>
      <p:grpSpPr>
        <a:xfrm>
          <a:off x="0" y="0"/>
          <a:ext cx="0" cy="0"/>
          <a:chOff x="0" y="0"/>
          <a:chExt cx="0" cy="0"/>
        </a:xfrm>
      </p:grpSpPr>
      <p:pic>
        <p:nvPicPr>
          <p:cNvPr id="5" name="Picture 4" descr="Syracuse University's D'Aniello Institute of Veterans and Military Families JPMorgan Chase &amp; Company Founding Partner logo">
            <a:extLst>
              <a:ext uri="{FF2B5EF4-FFF2-40B4-BE49-F238E27FC236}">
                <a16:creationId xmlns:a16="http://schemas.microsoft.com/office/drawing/2014/main" id="{813011AA-4E3A-454C-869D-E9611E4ACB9C}"/>
              </a:ext>
            </a:extLst>
          </p:cNvPr>
          <p:cNvPicPr>
            <a:picLocks noChangeAspect="1"/>
          </p:cNvPicPr>
          <p:nvPr userDrawn="1"/>
        </p:nvPicPr>
        <p:blipFill>
          <a:blip r:embed="rId2"/>
          <a:stretch>
            <a:fillRect/>
          </a:stretch>
        </p:blipFill>
        <p:spPr>
          <a:xfrm>
            <a:off x="731521" y="464337"/>
            <a:ext cx="3035808" cy="1243584"/>
          </a:xfrm>
          <a:prstGeom prst="rect">
            <a:avLst/>
          </a:prstGeom>
        </p:spPr>
      </p:pic>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E7BBA60A-319C-B94B-9CD0-E0521C3666F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48382" y="0"/>
            <a:ext cx="3843618" cy="6858000"/>
          </a:xfrm>
          <a:prstGeom prst="rect">
            <a:avLst/>
          </a:prstGeom>
        </p:spPr>
      </p:pic>
      <p:sp>
        <p:nvSpPr>
          <p:cNvPr id="15" name="Rectangle 14">
            <a:extLst>
              <a:ext uri="{FF2B5EF4-FFF2-40B4-BE49-F238E27FC236}">
                <a16:creationId xmlns:a16="http://schemas.microsoft.com/office/drawing/2014/main" id="{C0AD2389-9886-4B42-8E38-74B742A0797A}"/>
              </a:ext>
            </a:extLst>
          </p:cNvPr>
          <p:cNvSpPr/>
          <p:nvPr userDrawn="1"/>
        </p:nvSpPr>
        <p:spPr>
          <a:xfrm>
            <a:off x="668889" y="6438529"/>
            <a:ext cx="7088475" cy="369332"/>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bg1"/>
                </a:solidFill>
                <a:effectLst/>
                <a:latin typeface="Trebuchet MS" panose="020B0703020202090204" pitchFamily="34" charset="0"/>
              </a:rPr>
              <a:t>© 2022, IVMF at Syracuse University. This content may be distributed freely for educational and research uses as long as this copyright notice is attached. No commercial use of this material may be made without express written permission.</a:t>
            </a:r>
          </a:p>
        </p:txBody>
      </p:sp>
    </p:spTree>
    <p:extLst>
      <p:ext uri="{BB962C8B-B14F-4D97-AF65-F5344CB8AC3E}">
        <p14:creationId xmlns:p14="http://schemas.microsoft.com/office/powerpoint/2010/main" val="5344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with IVMF Supergraphic (Navy-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4" descr="Large navy blocky &quot;S&quot; placed on the bottom right corner of the slide. " title="Syracuse University Block S">
            <a:extLst>
              <a:ext uri="{FF2B5EF4-FFF2-40B4-BE49-F238E27FC236}">
                <a16:creationId xmlns:a16="http://schemas.microsoft.com/office/drawing/2014/main" id="{1EBB5EBE-9943-6946-A35D-110561847CD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pic>
        <p:nvPicPr>
          <p:cNvPr id="8" name="Picture 7">
            <a:extLst>
              <a:ext uri="{FF2B5EF4-FFF2-40B4-BE49-F238E27FC236}">
                <a16:creationId xmlns:a16="http://schemas.microsoft.com/office/drawing/2014/main" id="{4FF1E6BC-AE56-2040-A9CE-D2E121D97AE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48382" y="0"/>
            <a:ext cx="3843618" cy="6858000"/>
          </a:xfrm>
          <a:prstGeom prst="rect">
            <a:avLst/>
          </a:prstGeom>
        </p:spPr>
      </p:pic>
      <p:sp>
        <p:nvSpPr>
          <p:cNvPr id="19" name="Rectangle 18">
            <a:extLst>
              <a:ext uri="{FF2B5EF4-FFF2-40B4-BE49-F238E27FC236}">
                <a16:creationId xmlns:a16="http://schemas.microsoft.com/office/drawing/2014/main" id="{0235FB48-B18C-864F-902A-592B17653299}"/>
              </a:ext>
            </a:extLst>
          </p:cNvPr>
          <p:cNvSpPr/>
          <p:nvPr userDrawn="1"/>
        </p:nvSpPr>
        <p:spPr>
          <a:xfrm>
            <a:off x="668889" y="6438529"/>
            <a:ext cx="7088475" cy="369332"/>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bg2">
                    <a:lumMod val="60000"/>
                    <a:lumOff val="40000"/>
                  </a:schemeClr>
                </a:solidFill>
                <a:effectLst/>
                <a:latin typeface="Trebuchet MS" panose="020B0703020202090204" pitchFamily="34" charset="0"/>
              </a:rPr>
              <a:t>© 2022, IVMF at Syracuse University. This content may be distributed freely for educational and research uses as long as this copyright notice is attached. No commercial use of this material may be made without express written permission.</a:t>
            </a:r>
          </a:p>
        </p:txBody>
      </p:sp>
      <p:pic>
        <p:nvPicPr>
          <p:cNvPr id="11" name="Picture 10">
            <a:extLst>
              <a:ext uri="{FF2B5EF4-FFF2-40B4-BE49-F238E27FC236}">
                <a16:creationId xmlns:a16="http://schemas.microsoft.com/office/drawing/2014/main" id="{F91CE1B0-B530-B048-AFBC-729664218FB6}"/>
              </a:ext>
            </a:extLst>
          </p:cNvPr>
          <p:cNvPicPr>
            <a:picLocks noChangeAspect="1"/>
          </p:cNvPicPr>
          <p:nvPr userDrawn="1"/>
        </p:nvPicPr>
        <p:blipFill>
          <a:blip r:embed="rId4"/>
          <a:srcRect/>
          <a:stretch/>
        </p:blipFill>
        <p:spPr>
          <a:xfrm>
            <a:off x="731521" y="468220"/>
            <a:ext cx="3054893" cy="1243584"/>
          </a:xfrm>
          <a:prstGeom prst="rect">
            <a:avLst/>
          </a:prstGeom>
        </p:spPr>
      </p:pic>
    </p:spTree>
    <p:extLst>
      <p:ext uri="{BB962C8B-B14F-4D97-AF65-F5344CB8AC3E}">
        <p14:creationId xmlns:p14="http://schemas.microsoft.com/office/powerpoint/2010/main" val="101046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5_Title Slide with IVMF graphic e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63C19F25-EDDE-D54A-800F-355C7E7A995F}"/>
              </a:ext>
            </a:extLst>
          </p:cNvPr>
          <p:cNvPicPr>
            <a:picLocks noChangeAspect="1"/>
          </p:cNvPicPr>
          <p:nvPr userDrawn="1"/>
        </p:nvPicPr>
        <p:blipFill>
          <a:blip r:embed="rId2"/>
          <a:stretch>
            <a:fillRect/>
          </a:stretch>
        </p:blipFill>
        <p:spPr>
          <a:xfrm>
            <a:off x="8871284" y="3537284"/>
            <a:ext cx="3320716" cy="3320716"/>
          </a:xfrm>
          <a:prstGeom prst="rect">
            <a:avLst/>
          </a:prstGeom>
        </p:spPr>
      </p:pic>
      <p:sp>
        <p:nvSpPr>
          <p:cNvPr id="12" name="Rectangle 11">
            <a:extLst>
              <a:ext uri="{FF2B5EF4-FFF2-40B4-BE49-F238E27FC236}">
                <a16:creationId xmlns:a16="http://schemas.microsoft.com/office/drawing/2014/main" id="{723A0D6D-7990-E949-9A78-ED89B859FFC7}"/>
              </a:ext>
            </a:extLst>
          </p:cNvPr>
          <p:cNvSpPr/>
          <p:nvPr userDrawn="1"/>
        </p:nvSpPr>
        <p:spPr>
          <a:xfrm>
            <a:off x="668889" y="6438529"/>
            <a:ext cx="7088475" cy="369332"/>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accent1"/>
                </a:solidFill>
                <a:effectLst/>
                <a:latin typeface="Trebuchet MS" panose="020B0703020202090204" pitchFamily="34" charset="0"/>
              </a:rPr>
              <a:t>© 2022, IVMF at Syracuse University. This content may be distributed freely for educational and research uses as long as this copyright notice is attached. No commercial use of this material may be made without express written permission.</a:t>
            </a:r>
          </a:p>
        </p:txBody>
      </p:sp>
      <p:pic>
        <p:nvPicPr>
          <p:cNvPr id="7" name="Picture 6" descr="Text&#10;&#10;Syracuse University's D'Aniello Institute of Veterans and Military Families JPMorgan Chase &amp; Company Founding Partner logo">
            <a:extLst>
              <a:ext uri="{FF2B5EF4-FFF2-40B4-BE49-F238E27FC236}">
                <a16:creationId xmlns:a16="http://schemas.microsoft.com/office/drawing/2014/main" id="{C0B8795B-52B4-D548-9C0C-C8AF84746165}"/>
              </a:ext>
            </a:extLst>
          </p:cNvPr>
          <p:cNvPicPr>
            <a:picLocks noChangeAspect="1"/>
          </p:cNvPicPr>
          <p:nvPr userDrawn="1"/>
        </p:nvPicPr>
        <p:blipFill>
          <a:blip r:embed="rId3"/>
          <a:stretch>
            <a:fillRect/>
          </a:stretch>
        </p:blipFill>
        <p:spPr>
          <a:xfrm>
            <a:off x="731520" y="474839"/>
            <a:ext cx="3019233" cy="1224669"/>
          </a:xfrm>
          <a:prstGeom prst="rect">
            <a:avLst/>
          </a:prstGeom>
        </p:spPr>
      </p:pic>
    </p:spTree>
    <p:extLst>
      <p:ext uri="{BB962C8B-B14F-4D97-AF65-F5344CB8AC3E}">
        <p14:creationId xmlns:p14="http://schemas.microsoft.com/office/powerpoint/2010/main" val="413749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with Block S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4" descr="Large navy blocky &quot;S&quot; placed on the bottom right corner of the slide. " title="Syracuse University Block S">
            <a:extLst>
              <a:ext uri="{FF2B5EF4-FFF2-40B4-BE49-F238E27FC236}">
                <a16:creationId xmlns:a16="http://schemas.microsoft.com/office/drawing/2014/main" id="{1EBB5EBE-9943-6946-A35D-110561847CD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
        <p:nvSpPr>
          <p:cNvPr id="13" name="Rectangle 12">
            <a:extLst>
              <a:ext uri="{FF2B5EF4-FFF2-40B4-BE49-F238E27FC236}">
                <a16:creationId xmlns:a16="http://schemas.microsoft.com/office/drawing/2014/main" id="{BB98BC39-4308-5E4F-8372-450A200E9999}"/>
              </a:ext>
            </a:extLst>
          </p:cNvPr>
          <p:cNvSpPr/>
          <p:nvPr userDrawn="1"/>
        </p:nvSpPr>
        <p:spPr>
          <a:xfrm>
            <a:off x="668889" y="6438529"/>
            <a:ext cx="7088475" cy="369332"/>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accent1"/>
                </a:solidFill>
                <a:effectLst/>
                <a:latin typeface="Trebuchet MS" panose="020B0703020202090204" pitchFamily="34" charset="0"/>
              </a:rPr>
              <a:t>© 2022, IVMF at Syracuse University. This content may be distributed freely for educational and research uses as long as this copyright notice is attached. No commercial use of this material may be made without express written permission.</a:t>
            </a:r>
          </a:p>
        </p:txBody>
      </p:sp>
      <p:pic>
        <p:nvPicPr>
          <p:cNvPr id="7" name="Picture 6">
            <a:extLst>
              <a:ext uri="{FF2B5EF4-FFF2-40B4-BE49-F238E27FC236}">
                <a16:creationId xmlns:a16="http://schemas.microsoft.com/office/drawing/2014/main" id="{9D0F6053-98E6-5649-8F59-08C4E4D8FF58}"/>
              </a:ext>
            </a:extLst>
          </p:cNvPr>
          <p:cNvPicPr>
            <a:picLocks noChangeAspect="1"/>
          </p:cNvPicPr>
          <p:nvPr userDrawn="1"/>
        </p:nvPicPr>
        <p:blipFill>
          <a:blip r:embed="rId3"/>
          <a:srcRect/>
          <a:stretch/>
        </p:blipFill>
        <p:spPr>
          <a:xfrm>
            <a:off x="731522" y="468220"/>
            <a:ext cx="3054891" cy="1243584"/>
          </a:xfrm>
          <a:prstGeom prst="rect">
            <a:avLst/>
          </a:prstGeom>
        </p:spPr>
      </p:pic>
    </p:spTree>
    <p:extLst>
      <p:ext uri="{BB962C8B-B14F-4D97-AF65-F5344CB8AC3E}">
        <p14:creationId xmlns:p14="http://schemas.microsoft.com/office/powerpoint/2010/main" val="288493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Title Slide with Photo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Picture Placeholder 3">
            <a:extLst>
              <a:ext uri="{FF2B5EF4-FFF2-40B4-BE49-F238E27FC236}">
                <a16:creationId xmlns:a16="http://schemas.microsoft.com/office/drawing/2014/main" id="{369042D0-5033-4541-ADD4-1239414CD9A6}"/>
              </a:ext>
            </a:extLst>
          </p:cNvPr>
          <p:cNvSpPr>
            <a:spLocks noGrp="1"/>
          </p:cNvSpPr>
          <p:nvPr>
            <p:ph type="pic" sz="quarter" idx="10"/>
          </p:nvPr>
        </p:nvSpPr>
        <p:spPr>
          <a:xfrm>
            <a:off x="5021504" y="0"/>
            <a:ext cx="7162800" cy="6985417"/>
          </a:xfrm>
          <a:solidFill>
            <a:schemeClr val="bg1"/>
          </a:solidFill>
        </p:spPr>
        <p:txBody>
          <a:bodyPr/>
          <a:lstStyle>
            <a:lvl1pPr marL="0" indent="0">
              <a:buNone/>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ECE0B491-93E7-7644-965D-93B5C373B5D5}"/>
              </a:ext>
            </a:extLst>
          </p:cNvPr>
          <p:cNvPicPr>
            <a:picLocks noChangeAspect="1"/>
          </p:cNvPicPr>
          <p:nvPr userDrawn="1"/>
        </p:nvPicPr>
        <p:blipFill>
          <a:blip r:embed="rId2"/>
          <a:srcRect/>
          <a:stretch/>
        </p:blipFill>
        <p:spPr>
          <a:xfrm>
            <a:off x="457199" y="559871"/>
            <a:ext cx="2601711" cy="1065761"/>
          </a:xfrm>
          <a:prstGeom prst="rect">
            <a:avLst/>
          </a:prstGeom>
        </p:spPr>
      </p:pic>
      <p:sp>
        <p:nvSpPr>
          <p:cNvPr id="17" name="Rectangle 16">
            <a:extLst>
              <a:ext uri="{FF2B5EF4-FFF2-40B4-BE49-F238E27FC236}">
                <a16:creationId xmlns:a16="http://schemas.microsoft.com/office/drawing/2014/main" id="{FD0F1BBF-EDF9-F947-A08B-6E360E6B2C0B}"/>
              </a:ext>
            </a:extLst>
          </p:cNvPr>
          <p:cNvSpPr/>
          <p:nvPr userDrawn="1"/>
        </p:nvSpPr>
        <p:spPr>
          <a:xfrm>
            <a:off x="304801" y="6176211"/>
            <a:ext cx="4542502" cy="507831"/>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accent1"/>
                </a:solidFill>
                <a:effectLst/>
                <a:latin typeface="Trebuchet MS" panose="020B0703020202090204" pitchFamily="34" charset="0"/>
              </a:rPr>
              <a:t>© 2022, IVMF at Syracuse University. This content may be distributed freely for educational and research uses as long as this copyright notice is attached. No commercial use of this material may be made without express written permission.</a:t>
            </a:r>
          </a:p>
        </p:txBody>
      </p:sp>
    </p:spTree>
    <p:extLst>
      <p:ext uri="{BB962C8B-B14F-4D97-AF65-F5344CB8AC3E}">
        <p14:creationId xmlns:p14="http://schemas.microsoft.com/office/powerpoint/2010/main" val="2401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_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3">
            <a:extLst>
              <a:ext uri="{FF2B5EF4-FFF2-40B4-BE49-F238E27FC236}">
                <a16:creationId xmlns:a16="http://schemas.microsoft.com/office/drawing/2014/main" id="{DC87AD74-788A-2745-9A83-3936DD28B959}"/>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r>
              <a:rPr lang="en-US"/>
              <a:t>Click icon to add picture</a:t>
            </a:r>
            <a:endParaRPr lang="en-US" dirty="0"/>
          </a:p>
        </p:txBody>
      </p:sp>
      <p:pic>
        <p:nvPicPr>
          <p:cNvPr id="12" name="Picture 11">
            <a:extLst>
              <a:ext uri="{FF2B5EF4-FFF2-40B4-BE49-F238E27FC236}">
                <a16:creationId xmlns:a16="http://schemas.microsoft.com/office/drawing/2014/main" id="{D992C810-33BB-EE4B-B019-46DBA0A9AADD}"/>
              </a:ext>
            </a:extLst>
          </p:cNvPr>
          <p:cNvPicPr>
            <a:picLocks noChangeAspect="1"/>
          </p:cNvPicPr>
          <p:nvPr userDrawn="1"/>
        </p:nvPicPr>
        <p:blipFill>
          <a:blip r:embed="rId2"/>
          <a:srcRect/>
          <a:stretch/>
        </p:blipFill>
        <p:spPr>
          <a:xfrm>
            <a:off x="457199" y="555061"/>
            <a:ext cx="2595361" cy="1056518"/>
          </a:xfrm>
          <a:prstGeom prst="rect">
            <a:avLst/>
          </a:prstGeom>
        </p:spPr>
      </p:pic>
      <p:sp>
        <p:nvSpPr>
          <p:cNvPr id="16" name="Rectangle 15">
            <a:extLst>
              <a:ext uri="{FF2B5EF4-FFF2-40B4-BE49-F238E27FC236}">
                <a16:creationId xmlns:a16="http://schemas.microsoft.com/office/drawing/2014/main" id="{266AD1E4-017C-1A42-AFEC-E5025C8FD29C}"/>
              </a:ext>
            </a:extLst>
          </p:cNvPr>
          <p:cNvSpPr/>
          <p:nvPr userDrawn="1"/>
        </p:nvSpPr>
        <p:spPr>
          <a:xfrm>
            <a:off x="304801" y="6176211"/>
            <a:ext cx="4542502" cy="507831"/>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bg2">
                    <a:lumMod val="60000"/>
                    <a:lumOff val="40000"/>
                  </a:schemeClr>
                </a:solidFill>
                <a:effectLst/>
                <a:latin typeface="Trebuchet MS" panose="020B0703020202090204" pitchFamily="34" charset="0"/>
              </a:rPr>
              <a:t>© 2022, IVMF at Syracuse University. This content may be distributed freely for educational and research uses as long as this copyright notice is attached. No commercial use of this material may be made without express written permission.</a:t>
            </a:r>
          </a:p>
        </p:txBody>
      </p:sp>
    </p:spTree>
    <p:extLst>
      <p:ext uri="{BB962C8B-B14F-4D97-AF65-F5344CB8AC3E}">
        <p14:creationId xmlns:p14="http://schemas.microsoft.com/office/powerpoint/2010/main" val="56986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350-A569-4D4A-A8C5-9F53139FA321}"/>
              </a:ext>
            </a:extLst>
          </p:cNvPr>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904DD360-C2B2-1A49-B668-FE02618F2B7F}"/>
              </a:ext>
            </a:extLst>
          </p:cNvPr>
          <p:cNvSpPr>
            <a:spLocks noGrp="1"/>
          </p:cNvSpPr>
          <p:nvPr>
            <p:ph idx="1"/>
          </p:nvPr>
        </p:nvSpPr>
        <p:spPr>
          <a:xfrm>
            <a:off x="838200" y="1825625"/>
            <a:ext cx="10515600" cy="4351338"/>
          </a:xfrm>
        </p:spPr>
        <p:txBody>
          <a:bodyPr/>
          <a:lstStyle>
            <a:lvl1pPr marL="0" indent="0">
              <a:buNone/>
              <a:defRPr/>
            </a:lvl1pPr>
            <a:lvl2pPr marL="9525" indent="0">
              <a:buNone/>
              <a:tabLst/>
              <a:defRPr/>
            </a:lvl2pPr>
            <a:lvl3pPr marL="9525" indent="0">
              <a:buNone/>
              <a:tabLst/>
              <a:defRPr/>
            </a:lvl3pPr>
            <a:lvl4pPr marL="9525" indent="0">
              <a:buNone/>
              <a:tabLst/>
              <a:defRPr/>
            </a:lvl4pPr>
            <a:lvl5pPr marL="952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478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4CB2F0-51AE-5C4D-B565-575D8027D99A}"/>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CBCC5045-1D03-7D4A-9807-27BCB241BDDB}"/>
              </a:ext>
            </a:extLst>
          </p:cNvPr>
          <p:cNvSpPr>
            <a:spLocks noGrp="1"/>
          </p:cNvSpPr>
          <p:nvPr>
            <p:ph type="body" idx="1"/>
          </p:nvPr>
        </p:nvSpPr>
        <p:spPr>
          <a:xfrm>
            <a:off x="838200" y="1825625"/>
            <a:ext cx="10515600" cy="435254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3">
            <a:extLst>
              <a:ext uri="{FF2B5EF4-FFF2-40B4-BE49-F238E27FC236}">
                <a16:creationId xmlns:a16="http://schemas.microsoft.com/office/drawing/2014/main" id="{08139C9B-1722-DF45-9141-674D6389476B}"/>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B074448F-ECDF-DC44-9F43-FD59771C7B33}"/>
              </a:ext>
            </a:extLst>
          </p:cNvPr>
          <p:cNvSpPr txBox="1"/>
          <p:nvPr userDrawn="1"/>
        </p:nvSpPr>
        <p:spPr>
          <a:xfrm>
            <a:off x="838200" y="6355845"/>
            <a:ext cx="5919439" cy="365125"/>
          </a:xfrm>
          <a:prstGeom prst="rect">
            <a:avLst/>
          </a:prstGeom>
          <a:noFill/>
        </p:spPr>
        <p:txBody>
          <a:bodyPr wrap="none" lIns="0" rIns="0" rtlCol="0" anchor="ctr">
            <a:noAutofit/>
          </a:bodyPr>
          <a:lstStyle/>
          <a:p>
            <a:r>
              <a:rPr lang="en-US" sz="1000" dirty="0">
                <a:solidFill>
                  <a:schemeClr val="tx2"/>
                </a:solidFill>
                <a:latin typeface="Georgia" panose="02040502050405020303" pitchFamily="18" charset="0"/>
                <a:ea typeface="Verdana" panose="020B0604030504040204" pitchFamily="34" charset="0"/>
                <a:cs typeface="Verdana" panose="020B0604030504040204" pitchFamily="34" charset="0"/>
              </a:rPr>
              <a:t>Syracuse University </a:t>
            </a:r>
            <a:r>
              <a:rPr lang="en-US" sz="1000" b="0" dirty="0" err="1">
                <a:solidFill>
                  <a:schemeClr val="accent1"/>
                </a:solidFill>
                <a:latin typeface="Georgia" panose="02040502050405020303" pitchFamily="18" charset="0"/>
                <a:ea typeface="Verdana" panose="020B0604030504040204" pitchFamily="34" charset="0"/>
                <a:cs typeface="Verdana" panose="020B0604030504040204" pitchFamily="34" charset="0"/>
              </a:rPr>
              <a:t>D’Aniello</a:t>
            </a:r>
            <a:r>
              <a:rPr lang="en-US" sz="1000" b="0" dirty="0">
                <a:solidFill>
                  <a:schemeClr val="accent1"/>
                </a:solidFill>
                <a:latin typeface="Georgia" panose="02040502050405020303" pitchFamily="18" charset="0"/>
                <a:ea typeface="Verdana" panose="020B0604030504040204" pitchFamily="34" charset="0"/>
                <a:cs typeface="Verdana" panose="020B0604030504040204" pitchFamily="34" charset="0"/>
              </a:rPr>
              <a:t> Institute for Veterans and Military Families</a:t>
            </a:r>
          </a:p>
        </p:txBody>
      </p:sp>
      <p:sp>
        <p:nvSpPr>
          <p:cNvPr id="12" name="TextBox 5">
            <a:extLst>
              <a:ext uri="{FF2B5EF4-FFF2-40B4-BE49-F238E27FC236}">
                <a16:creationId xmlns:a16="http://schemas.microsoft.com/office/drawing/2014/main" id="{5617610D-C255-5549-8A79-A9BD2F9C5841}"/>
              </a:ext>
            </a:extLst>
          </p:cNvPr>
          <p:cNvSpPr txBox="1"/>
          <p:nvPr userDrawn="1"/>
        </p:nvSpPr>
        <p:spPr>
          <a:xfrm>
            <a:off x="9434557" y="6355845"/>
            <a:ext cx="1919243" cy="365125"/>
          </a:xfrm>
          <a:prstGeom prst="rect">
            <a:avLst/>
          </a:prstGeom>
          <a:noFill/>
        </p:spPr>
        <p:txBody>
          <a:bodyPr wrap="none" lIns="0" rIns="0" rtlCol="0" anchor="ctr">
            <a:noAutofit/>
          </a:bodyPr>
          <a:lstStyle/>
          <a:p>
            <a:pPr algn="r"/>
            <a:fld id="{9A343670-1D05-7C47-B2D6-B371475A4076}" type="slidenum">
              <a:rPr lang="en-US" sz="900" b="0" smtClean="0">
                <a:solidFill>
                  <a:schemeClr val="tx2"/>
                </a:solidFill>
                <a:latin typeface="Verdana" panose="020B0604030504040204" pitchFamily="34" charset="0"/>
                <a:ea typeface="Verdana" panose="020B0604030504040204" pitchFamily="34" charset="0"/>
                <a:cs typeface="Verdana" panose="020B0604030504040204" pitchFamily="34" charset="0"/>
              </a:rPr>
              <a:t>‹#›</a:t>
            </a:fld>
            <a:endParaRPr lang="en-US" sz="9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689659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67" r:id="rId5"/>
    <p:sldLayoutId id="2147483665" r:id="rId6"/>
    <p:sldLayoutId id="2147483666" r:id="rId7"/>
    <p:sldLayoutId id="2147483668" r:id="rId8"/>
    <p:sldLayoutId id="2147483671" r:id="rId9"/>
    <p:sldLayoutId id="2147483769" r:id="rId10"/>
    <p:sldLayoutId id="2147483652" r:id="rId11"/>
    <p:sldLayoutId id="2147483653" r:id="rId12"/>
    <p:sldLayoutId id="2147483672" r:id="rId13"/>
    <p:sldLayoutId id="2147483655" r:id="rId14"/>
    <p:sldLayoutId id="2147483654" r:id="rId15"/>
    <p:sldLayoutId id="2147483673" r:id="rId16"/>
    <p:sldLayoutId id="2147483762" r:id="rId17"/>
    <p:sldLayoutId id="2147483763" r:id="rId18"/>
    <p:sldLayoutId id="2147483764" r:id="rId19"/>
    <p:sldLayoutId id="2147483766" r:id="rId20"/>
    <p:sldLayoutId id="2147483658" r:id="rId21"/>
    <p:sldLayoutId id="2147483657" r:id="rId22"/>
    <p:sldLayoutId id="2147483662" r:id="rId23"/>
    <p:sldLayoutId id="2147483663" r:id="rId24"/>
    <p:sldLayoutId id="2147483660" r:id="rId25"/>
    <p:sldLayoutId id="2147483661" r:id="rId26"/>
  </p:sldLayoutIdLst>
  <p:txStyles>
    <p:title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28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46042-52E8-CABA-36D8-0FD57FD5F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7FD780-0DF4-E993-7FF9-22BF51E5A8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F9087-AE81-D0CA-E47E-D43C63041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3EB89-55CA-4010-98DD-EA0304F0E0F1}" type="datetimeFigureOut">
              <a:rPr lang="en-US" smtClean="0"/>
              <a:t>10/23/2023</a:t>
            </a:fld>
            <a:endParaRPr lang="en-US"/>
          </a:p>
        </p:txBody>
      </p:sp>
      <p:sp>
        <p:nvSpPr>
          <p:cNvPr id="5" name="Footer Placeholder 4">
            <a:extLst>
              <a:ext uri="{FF2B5EF4-FFF2-40B4-BE49-F238E27FC236}">
                <a16:creationId xmlns:a16="http://schemas.microsoft.com/office/drawing/2014/main" id="{0E99D30F-847E-EC28-960F-D37B7C908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3F933E-EE19-1AAD-723F-76A3667DB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D655D-C347-4915-8492-42E00ED868DA}" type="slidenum">
              <a:rPr lang="en-US" smtClean="0"/>
              <a:t>‹#›</a:t>
            </a:fld>
            <a:endParaRPr lang="en-US"/>
          </a:p>
        </p:txBody>
      </p:sp>
    </p:spTree>
    <p:extLst>
      <p:ext uri="{BB962C8B-B14F-4D97-AF65-F5344CB8AC3E}">
        <p14:creationId xmlns:p14="http://schemas.microsoft.com/office/powerpoint/2010/main" val="1309252267"/>
      </p:ext>
    </p:extLst>
  </p:cSld>
  <p:clrMap bg1="lt1" tx1="dk1" bg2="lt2" tx2="dk2" accent1="accent1" accent2="accent2" accent3="accent3" accent4="accent4" accent5="accent5" accent6="accent6" hlink="hlink" folHlink="folHlink"/>
  <p:sldLayoutIdLst>
    <p:sldLayoutId id="2147483650"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bzoli@syr.edu" TargetMode="External"/><Relationship Id="rId3" Type="http://schemas.openxmlformats.org/officeDocument/2006/relationships/image" Target="../media/image11.jpg"/><Relationship Id="rId7" Type="http://schemas.openxmlformats.org/officeDocument/2006/relationships/hyperlink" Target="https://www.syracuse.edu/academics/opportunities/intelligence-community-center-academic-excellence/abou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G"/><Relationship Id="rId5" Type="http://schemas.openxmlformats.org/officeDocument/2006/relationships/image" Target="../media/image13.png"/><Relationship Id="rId10" Type="http://schemas.openxmlformats.org/officeDocument/2006/relationships/hyperlink" Target="mailto:lmrougea@syr.edu" TargetMode="External"/><Relationship Id="rId4" Type="http://schemas.openxmlformats.org/officeDocument/2006/relationships/image" Target="../media/image12.pn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microsoft.com/office/2007/relationships/hdphoto" Target="../media/hdphoto4.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E54"/>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EF7FDFF-7B86-BC4E-B0DD-84BC918A349F}"/>
              </a:ext>
            </a:extLst>
          </p:cNvPr>
          <p:cNvSpPr>
            <a:spLocks noGrp="1"/>
          </p:cNvSpPr>
          <p:nvPr>
            <p:ph type="subTitle" idx="1"/>
          </p:nvPr>
        </p:nvSpPr>
        <p:spPr/>
        <p:txBody>
          <a:bodyPr/>
          <a:lstStyle/>
          <a:p>
            <a:r>
              <a:rPr lang="en-US" dirty="0"/>
              <a:t>Your Name or Department</a:t>
            </a:r>
          </a:p>
        </p:txBody>
      </p:sp>
      <p:pic>
        <p:nvPicPr>
          <p:cNvPr id="9" name="Picture Placeholder 3" descr="The National Veterans Resource Center at the Daniel &amp; Gayle D'Aniello Building at Syracuse University. Front of the building with all the flags. ">
            <a:extLst>
              <a:ext uri="{FF2B5EF4-FFF2-40B4-BE49-F238E27FC236}">
                <a16:creationId xmlns:a16="http://schemas.microsoft.com/office/drawing/2014/main" id="{50E1867C-621C-F34B-91C5-768907B465AF}"/>
              </a:ext>
            </a:extLst>
          </p:cNvPr>
          <p:cNvPicPr>
            <a:picLocks/>
          </p:cNvPicPr>
          <p:nvPr/>
        </p:nvPicPr>
        <p:blipFill rotWithShape="1">
          <a:blip r:embed="rId3"/>
          <a:srcRect l="-72" t="21909" b="18391"/>
          <a:stretch/>
        </p:blipFill>
        <p:spPr>
          <a:xfrm>
            <a:off x="7240927" y="143717"/>
            <a:ext cx="4715553" cy="5273361"/>
          </a:xfrm>
          <a:prstGeom prst="rect">
            <a:avLst/>
          </a:prstGeom>
          <a:solidFill>
            <a:schemeClr val="bg1"/>
          </a:solidFill>
        </p:spPr>
      </p:pic>
      <p:sp>
        <p:nvSpPr>
          <p:cNvPr id="6" name="Rectangle 5">
            <a:extLst>
              <a:ext uri="{FF2B5EF4-FFF2-40B4-BE49-F238E27FC236}">
                <a16:creationId xmlns:a16="http://schemas.microsoft.com/office/drawing/2014/main" id="{71A2E057-8FF1-D442-8F04-1D0305D88C7B}"/>
              </a:ext>
            </a:extLst>
          </p:cNvPr>
          <p:cNvSpPr/>
          <p:nvPr/>
        </p:nvSpPr>
        <p:spPr>
          <a:xfrm>
            <a:off x="126900" y="6350169"/>
            <a:ext cx="7113467" cy="646331"/>
          </a:xfrm>
          <a:prstGeom prst="rect">
            <a:avLst/>
          </a:prstGeom>
          <a:effectLst>
            <a:outerShdw blurRad="50800" dist="38100" dir="5400000" sx="70000" sy="70000" algn="t" rotWithShape="0">
              <a:prstClr val="black">
                <a:alpha val="40000"/>
              </a:prstClr>
            </a:outerShdw>
          </a:effectLst>
        </p:spPr>
        <p:txBody>
          <a:bodyPr wrap="square">
            <a:spAutoFit/>
          </a:bodyPr>
          <a:lstStyle/>
          <a:p>
            <a:r>
              <a:rPr lang="en-US" sz="900" dirty="0">
                <a:solidFill>
                  <a:schemeClr val="bg2">
                    <a:lumMod val="60000"/>
                    <a:lumOff val="40000"/>
                  </a:schemeClr>
                </a:solidFill>
                <a:effectLst/>
                <a:latin typeface="Trebuchet MS" panose="020B0703020202090204" pitchFamily="34" charset="0"/>
              </a:rPr>
              <a:t>Suggested citation: C. Zoli &amp; L. Euto, “Advancing the Future of Veteran and Military Services: Fostering Dialogue, Best Practices, and Post-Graduation Success,” 15th Annual Texas A&amp;M University System Military-Affiliated Student Symposium, online presentation, 23 Oct. 2023.</a:t>
            </a:r>
          </a:p>
          <a:p>
            <a:r>
              <a:rPr lang="en-US" sz="900" dirty="0">
                <a:solidFill>
                  <a:schemeClr val="bg2">
                    <a:lumMod val="60000"/>
                    <a:lumOff val="40000"/>
                  </a:schemeClr>
                </a:solidFill>
                <a:effectLst/>
                <a:latin typeface="Trebuchet MS" panose="020B0703020202090204" pitchFamily="34" charset="0"/>
              </a:rPr>
              <a:t>.</a:t>
            </a:r>
          </a:p>
        </p:txBody>
      </p:sp>
      <p:sp>
        <p:nvSpPr>
          <p:cNvPr id="2" name="Title 1">
            <a:extLst>
              <a:ext uri="{FF2B5EF4-FFF2-40B4-BE49-F238E27FC236}">
                <a16:creationId xmlns:a16="http://schemas.microsoft.com/office/drawing/2014/main" id="{E25DEB1F-6516-56B5-FC80-8E931423E3E4}"/>
              </a:ext>
            </a:extLst>
          </p:cNvPr>
          <p:cNvSpPr txBox="1">
            <a:spLocks/>
          </p:cNvSpPr>
          <p:nvPr/>
        </p:nvSpPr>
        <p:spPr>
          <a:xfrm>
            <a:off x="0" y="1388463"/>
            <a:ext cx="7034783" cy="661706"/>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200" b="1" dirty="0">
                <a:solidFill>
                  <a:srgbClr val="F76801"/>
                </a:solidFill>
                <a:latin typeface="Calibri" panose="020F0502020204030204" pitchFamily="34" charset="0"/>
                <a:cs typeface="Calibri" panose="020F0502020204030204" pitchFamily="34" charset="0"/>
              </a:rPr>
              <a:t>Advancing the Future of Veteran and Military Services: </a:t>
            </a:r>
            <a:r>
              <a:rPr lang="en-US" sz="3000" dirty="0">
                <a:latin typeface="Calibri" panose="020F0502020204030204" pitchFamily="34" charset="0"/>
                <a:cs typeface="Calibri" panose="020F0502020204030204" pitchFamily="34" charset="0"/>
              </a:rPr>
              <a:t> </a:t>
            </a:r>
          </a:p>
          <a:p>
            <a:pPr algn="ctr"/>
            <a:r>
              <a:rPr lang="en-US" sz="2000" i="1" dirty="0">
                <a:latin typeface="Calibri" panose="020F0502020204030204" pitchFamily="34" charset="0"/>
                <a:cs typeface="Calibri" panose="020F0502020204030204" pitchFamily="34" charset="0"/>
              </a:rPr>
              <a:t>Fostering Dialogue, Best Practices, and Post-Graduation Success</a:t>
            </a:r>
          </a:p>
        </p:txBody>
      </p:sp>
      <p:grpSp>
        <p:nvGrpSpPr>
          <p:cNvPr id="10" name="docshapegroup17">
            <a:extLst>
              <a:ext uri="{FF2B5EF4-FFF2-40B4-BE49-F238E27FC236}">
                <a16:creationId xmlns:a16="http://schemas.microsoft.com/office/drawing/2014/main" id="{3A4E633F-FD56-0C2F-2CC7-6E2C7FA7952C}"/>
              </a:ext>
            </a:extLst>
          </p:cNvPr>
          <p:cNvGrpSpPr>
            <a:grpSpLocks/>
          </p:cNvGrpSpPr>
          <p:nvPr/>
        </p:nvGrpSpPr>
        <p:grpSpPr bwMode="auto">
          <a:xfrm>
            <a:off x="7240927" y="5642924"/>
            <a:ext cx="2352515" cy="1039761"/>
            <a:chOff x="10829" y="-317"/>
            <a:chExt cx="4202" cy="1749"/>
          </a:xfrm>
        </p:grpSpPr>
        <p:sp>
          <p:nvSpPr>
            <p:cNvPr id="11" name="docshape18">
              <a:extLst>
                <a:ext uri="{FF2B5EF4-FFF2-40B4-BE49-F238E27FC236}">
                  <a16:creationId xmlns:a16="http://schemas.microsoft.com/office/drawing/2014/main" id="{2AFD1BE9-78B0-42E2-46F0-F19FDBAB9C23}"/>
                </a:ext>
              </a:extLst>
            </p:cNvPr>
            <p:cNvSpPr>
              <a:spLocks noChangeArrowheads="1"/>
            </p:cNvSpPr>
            <p:nvPr/>
          </p:nvSpPr>
          <p:spPr bwMode="auto">
            <a:xfrm>
              <a:off x="10828" y="-317"/>
              <a:ext cx="4202" cy="1749"/>
            </a:xfrm>
            <a:prstGeom prst="rect">
              <a:avLst/>
            </a:prstGeom>
            <a:solidFill>
              <a:srgbClr val="F57E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docshape19">
              <a:extLst>
                <a:ext uri="{FF2B5EF4-FFF2-40B4-BE49-F238E27FC236}">
                  <a16:creationId xmlns:a16="http://schemas.microsoft.com/office/drawing/2014/main" id="{0F5B5BEA-FD52-C611-5176-3851C42DE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4" y="-69"/>
              <a:ext cx="2983"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ocshape20">
              <a:extLst>
                <a:ext uri="{FF2B5EF4-FFF2-40B4-BE49-F238E27FC236}">
                  <a16:creationId xmlns:a16="http://schemas.microsoft.com/office/drawing/2014/main" id="{3F11AC4B-F3D4-C62B-2FA1-678BA221B75A}"/>
                </a:ext>
              </a:extLst>
            </p:cNvPr>
            <p:cNvSpPr>
              <a:spLocks/>
            </p:cNvSpPr>
            <p:nvPr/>
          </p:nvSpPr>
          <p:spPr bwMode="auto">
            <a:xfrm>
              <a:off x="13521" y="779"/>
              <a:ext cx="43" cy="162"/>
            </a:xfrm>
            <a:custGeom>
              <a:avLst/>
              <a:gdLst>
                <a:gd name="T0" fmla="+- 0 13544 13521"/>
                <a:gd name="T1" fmla="*/ T0 w 43"/>
                <a:gd name="T2" fmla="+- 0 780 780"/>
                <a:gd name="T3" fmla="*/ 780 h 162"/>
                <a:gd name="T4" fmla="+- 0 13539 13521"/>
                <a:gd name="T5" fmla="*/ T4 w 43"/>
                <a:gd name="T6" fmla="+- 0 788 780"/>
                <a:gd name="T7" fmla="*/ 788 h 162"/>
                <a:gd name="T8" fmla="+- 0 13533 13521"/>
                <a:gd name="T9" fmla="*/ T8 w 43"/>
                <a:gd name="T10" fmla="+- 0 792 780"/>
                <a:gd name="T11" fmla="*/ 792 h 162"/>
                <a:gd name="T12" fmla="+- 0 13521 13521"/>
                <a:gd name="T13" fmla="*/ T12 w 43"/>
                <a:gd name="T14" fmla="+- 0 794 780"/>
                <a:gd name="T15" fmla="*/ 794 h 162"/>
                <a:gd name="T16" fmla="+- 0 13521 13521"/>
                <a:gd name="T17" fmla="*/ T16 w 43"/>
                <a:gd name="T18" fmla="+- 0 802 780"/>
                <a:gd name="T19" fmla="*/ 802 h 162"/>
                <a:gd name="T20" fmla="+- 0 13533 13521"/>
                <a:gd name="T21" fmla="*/ T20 w 43"/>
                <a:gd name="T22" fmla="+- 0 805 780"/>
                <a:gd name="T23" fmla="*/ 805 h 162"/>
                <a:gd name="T24" fmla="+- 0 13533 13521"/>
                <a:gd name="T25" fmla="*/ T24 w 43"/>
                <a:gd name="T26" fmla="+- 0 930 780"/>
                <a:gd name="T27" fmla="*/ 930 h 162"/>
                <a:gd name="T28" fmla="+- 0 13522 13521"/>
                <a:gd name="T29" fmla="*/ T28 w 43"/>
                <a:gd name="T30" fmla="+- 0 932 780"/>
                <a:gd name="T31" fmla="*/ 932 h 162"/>
                <a:gd name="T32" fmla="+- 0 13522 13521"/>
                <a:gd name="T33" fmla="*/ T32 w 43"/>
                <a:gd name="T34" fmla="+- 0 941 780"/>
                <a:gd name="T35" fmla="*/ 941 h 162"/>
                <a:gd name="T36" fmla="+- 0 13563 13521"/>
                <a:gd name="T37" fmla="*/ T36 w 43"/>
                <a:gd name="T38" fmla="+- 0 941 780"/>
                <a:gd name="T39" fmla="*/ 941 h 162"/>
                <a:gd name="T40" fmla="+- 0 13563 13521"/>
                <a:gd name="T41" fmla="*/ T40 w 43"/>
                <a:gd name="T42" fmla="+- 0 932 780"/>
                <a:gd name="T43" fmla="*/ 932 h 162"/>
                <a:gd name="T44" fmla="+- 0 13552 13521"/>
                <a:gd name="T45" fmla="*/ T44 w 43"/>
                <a:gd name="T46" fmla="+- 0 930 780"/>
                <a:gd name="T47" fmla="*/ 930 h 162"/>
                <a:gd name="T48" fmla="+- 0 13552 13521"/>
                <a:gd name="T49" fmla="*/ T48 w 43"/>
                <a:gd name="T50" fmla="+- 0 781 780"/>
                <a:gd name="T51" fmla="*/ 781 h 162"/>
                <a:gd name="T52" fmla="+- 0 13544 13521"/>
                <a:gd name="T53" fmla="*/ T52 w 43"/>
                <a:gd name="T54" fmla="+- 0 780 780"/>
                <a:gd name="T55" fmla="*/ 780 h 1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3" h="162">
                  <a:moveTo>
                    <a:pt x="23" y="0"/>
                  </a:moveTo>
                  <a:lnTo>
                    <a:pt x="18" y="8"/>
                  </a:lnTo>
                  <a:lnTo>
                    <a:pt x="12" y="12"/>
                  </a:lnTo>
                  <a:lnTo>
                    <a:pt x="0" y="14"/>
                  </a:lnTo>
                  <a:lnTo>
                    <a:pt x="0" y="22"/>
                  </a:lnTo>
                  <a:lnTo>
                    <a:pt x="12" y="25"/>
                  </a:lnTo>
                  <a:lnTo>
                    <a:pt x="12" y="150"/>
                  </a:lnTo>
                  <a:lnTo>
                    <a:pt x="1" y="152"/>
                  </a:lnTo>
                  <a:lnTo>
                    <a:pt x="1" y="161"/>
                  </a:lnTo>
                  <a:lnTo>
                    <a:pt x="42" y="161"/>
                  </a:lnTo>
                  <a:lnTo>
                    <a:pt x="42" y="152"/>
                  </a:lnTo>
                  <a:lnTo>
                    <a:pt x="31" y="150"/>
                  </a:lnTo>
                  <a:lnTo>
                    <a:pt x="31" y="1"/>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 name="docshape21">
              <a:extLst>
                <a:ext uri="{FF2B5EF4-FFF2-40B4-BE49-F238E27FC236}">
                  <a16:creationId xmlns:a16="http://schemas.microsoft.com/office/drawing/2014/main" id="{2208188D-DE3C-C42F-795B-11E773F8E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59" y="778"/>
              <a:ext cx="235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1">
              <a:extLst>
                <a:ext uri="{FF2B5EF4-FFF2-40B4-BE49-F238E27FC236}">
                  <a16:creationId xmlns:a16="http://schemas.microsoft.com/office/drawing/2014/main" id="{A75223C3-5612-6676-B55D-0686FA4F15BD}"/>
                </a:ext>
              </a:extLst>
            </p:cNvPr>
            <p:cNvSpPr>
              <a:spLocks noChangeShapeType="1"/>
            </p:cNvSpPr>
            <p:nvPr/>
          </p:nvSpPr>
          <p:spPr bwMode="auto">
            <a:xfrm>
              <a:off x="11765" y="657"/>
              <a:ext cx="2972" cy="0"/>
            </a:xfrm>
            <a:prstGeom prst="line">
              <a:avLst/>
            </a:prstGeom>
            <a:noFill/>
            <a:ln w="15329">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docshape22">
              <a:extLst>
                <a:ext uri="{FF2B5EF4-FFF2-40B4-BE49-F238E27FC236}">
                  <a16:creationId xmlns:a16="http://schemas.microsoft.com/office/drawing/2014/main" id="{4F0C6DA6-89FC-EFDE-0ECD-FAF8E90D5C92}"/>
                </a:ext>
              </a:extLst>
            </p:cNvPr>
            <p:cNvSpPr>
              <a:spLocks/>
            </p:cNvSpPr>
            <p:nvPr/>
          </p:nvSpPr>
          <p:spPr bwMode="auto">
            <a:xfrm>
              <a:off x="11139" y="-91"/>
              <a:ext cx="459" cy="632"/>
            </a:xfrm>
            <a:custGeom>
              <a:avLst/>
              <a:gdLst>
                <a:gd name="T0" fmla="+- 0 11508 11139"/>
                <a:gd name="T1" fmla="*/ T0 w 459"/>
                <a:gd name="T2" fmla="+- 0 -91 -91"/>
                <a:gd name="T3" fmla="*/ -91 h 632"/>
                <a:gd name="T4" fmla="+- 0 11226 11139"/>
                <a:gd name="T5" fmla="*/ T4 w 459"/>
                <a:gd name="T6" fmla="+- 0 -91 -91"/>
                <a:gd name="T7" fmla="*/ -91 h 632"/>
                <a:gd name="T8" fmla="+- 0 11139 11139"/>
                <a:gd name="T9" fmla="*/ T8 w 459"/>
                <a:gd name="T10" fmla="+- 0 -4 -91"/>
                <a:gd name="T11" fmla="*/ -4 h 632"/>
                <a:gd name="T12" fmla="+- 0 11139 11139"/>
                <a:gd name="T13" fmla="*/ T12 w 459"/>
                <a:gd name="T14" fmla="+- 0 205 -91"/>
                <a:gd name="T15" fmla="*/ 205 h 632"/>
                <a:gd name="T16" fmla="+- 0 11222 11139"/>
                <a:gd name="T17" fmla="*/ T16 w 459"/>
                <a:gd name="T18" fmla="+- 0 289 -91"/>
                <a:gd name="T19" fmla="*/ 289 h 632"/>
                <a:gd name="T20" fmla="+- 0 11442 11139"/>
                <a:gd name="T21" fmla="*/ T20 w 459"/>
                <a:gd name="T22" fmla="+- 0 289 -91"/>
                <a:gd name="T23" fmla="*/ 289 h 632"/>
                <a:gd name="T24" fmla="+- 0 11442 11139"/>
                <a:gd name="T25" fmla="*/ T24 w 459"/>
                <a:gd name="T26" fmla="+- 0 410 -91"/>
                <a:gd name="T27" fmla="*/ 410 h 632"/>
                <a:gd name="T28" fmla="+- 0 11297 11139"/>
                <a:gd name="T29" fmla="*/ T28 w 459"/>
                <a:gd name="T30" fmla="+- 0 410 -91"/>
                <a:gd name="T31" fmla="*/ 410 h 632"/>
                <a:gd name="T32" fmla="+- 0 11297 11139"/>
                <a:gd name="T33" fmla="*/ T32 w 459"/>
                <a:gd name="T34" fmla="+- 0 341 -91"/>
                <a:gd name="T35" fmla="*/ 341 h 632"/>
                <a:gd name="T36" fmla="+- 0 11139 11139"/>
                <a:gd name="T37" fmla="*/ T36 w 459"/>
                <a:gd name="T38" fmla="+- 0 341 -91"/>
                <a:gd name="T39" fmla="*/ 341 h 632"/>
                <a:gd name="T40" fmla="+- 0 11139 11139"/>
                <a:gd name="T41" fmla="*/ T40 w 459"/>
                <a:gd name="T42" fmla="+- 0 455 -91"/>
                <a:gd name="T43" fmla="*/ 455 h 632"/>
                <a:gd name="T44" fmla="+- 0 11226 11139"/>
                <a:gd name="T45" fmla="*/ T44 w 459"/>
                <a:gd name="T46" fmla="+- 0 541 -91"/>
                <a:gd name="T47" fmla="*/ 541 h 632"/>
                <a:gd name="T48" fmla="+- 0 11508 11139"/>
                <a:gd name="T49" fmla="*/ T48 w 459"/>
                <a:gd name="T50" fmla="+- 0 541 -91"/>
                <a:gd name="T51" fmla="*/ 541 h 632"/>
                <a:gd name="T52" fmla="+- 0 11598 11139"/>
                <a:gd name="T53" fmla="*/ T52 w 459"/>
                <a:gd name="T54" fmla="+- 0 455 -91"/>
                <a:gd name="T55" fmla="*/ 455 h 632"/>
                <a:gd name="T56" fmla="+- 0 11598 11139"/>
                <a:gd name="T57" fmla="*/ T56 w 459"/>
                <a:gd name="T58" fmla="+- 0 246 -91"/>
                <a:gd name="T59" fmla="*/ 246 h 632"/>
                <a:gd name="T60" fmla="+- 0 11515 11139"/>
                <a:gd name="T61" fmla="*/ T60 w 459"/>
                <a:gd name="T62" fmla="+- 0 162 -91"/>
                <a:gd name="T63" fmla="*/ 162 h 632"/>
                <a:gd name="T64" fmla="+- 0 11297 11139"/>
                <a:gd name="T65" fmla="*/ T64 w 459"/>
                <a:gd name="T66" fmla="+- 0 162 -91"/>
                <a:gd name="T67" fmla="*/ 162 h 632"/>
                <a:gd name="T68" fmla="+- 0 11297 11139"/>
                <a:gd name="T69" fmla="*/ T68 w 459"/>
                <a:gd name="T70" fmla="+- 0 41 -91"/>
                <a:gd name="T71" fmla="*/ 41 h 632"/>
                <a:gd name="T72" fmla="+- 0 11442 11139"/>
                <a:gd name="T73" fmla="*/ T72 w 459"/>
                <a:gd name="T74" fmla="+- 0 41 -91"/>
                <a:gd name="T75" fmla="*/ 41 h 632"/>
                <a:gd name="T76" fmla="+- 0 11442 11139"/>
                <a:gd name="T77" fmla="*/ T76 w 459"/>
                <a:gd name="T78" fmla="+- 0 110 -91"/>
                <a:gd name="T79" fmla="*/ 110 h 632"/>
                <a:gd name="T80" fmla="+- 0 11598 11139"/>
                <a:gd name="T81" fmla="*/ T80 w 459"/>
                <a:gd name="T82" fmla="+- 0 110 -91"/>
                <a:gd name="T83" fmla="*/ 110 h 632"/>
                <a:gd name="T84" fmla="+- 0 11598 11139"/>
                <a:gd name="T85" fmla="*/ T84 w 459"/>
                <a:gd name="T86" fmla="+- 0 -4 -91"/>
                <a:gd name="T87" fmla="*/ -4 h 632"/>
                <a:gd name="T88" fmla="+- 0 11508 11139"/>
                <a:gd name="T89" fmla="*/ T88 w 459"/>
                <a:gd name="T90" fmla="+- 0 -91 -91"/>
                <a:gd name="T91" fmla="*/ -91 h 6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59" h="632">
                  <a:moveTo>
                    <a:pt x="369" y="0"/>
                  </a:moveTo>
                  <a:lnTo>
                    <a:pt x="87" y="0"/>
                  </a:lnTo>
                  <a:lnTo>
                    <a:pt x="0" y="87"/>
                  </a:lnTo>
                  <a:lnTo>
                    <a:pt x="0" y="296"/>
                  </a:lnTo>
                  <a:lnTo>
                    <a:pt x="83" y="380"/>
                  </a:lnTo>
                  <a:lnTo>
                    <a:pt x="303" y="380"/>
                  </a:lnTo>
                  <a:lnTo>
                    <a:pt x="303" y="501"/>
                  </a:lnTo>
                  <a:lnTo>
                    <a:pt x="158" y="501"/>
                  </a:lnTo>
                  <a:lnTo>
                    <a:pt x="158" y="432"/>
                  </a:lnTo>
                  <a:lnTo>
                    <a:pt x="0" y="432"/>
                  </a:lnTo>
                  <a:lnTo>
                    <a:pt x="0" y="546"/>
                  </a:lnTo>
                  <a:lnTo>
                    <a:pt x="87" y="632"/>
                  </a:lnTo>
                  <a:lnTo>
                    <a:pt x="369" y="632"/>
                  </a:lnTo>
                  <a:lnTo>
                    <a:pt x="459" y="546"/>
                  </a:lnTo>
                  <a:lnTo>
                    <a:pt x="459" y="337"/>
                  </a:lnTo>
                  <a:lnTo>
                    <a:pt x="376" y="253"/>
                  </a:lnTo>
                  <a:lnTo>
                    <a:pt x="158" y="253"/>
                  </a:lnTo>
                  <a:lnTo>
                    <a:pt x="158" y="132"/>
                  </a:lnTo>
                  <a:lnTo>
                    <a:pt x="303" y="132"/>
                  </a:lnTo>
                  <a:lnTo>
                    <a:pt x="303" y="201"/>
                  </a:lnTo>
                  <a:lnTo>
                    <a:pt x="459" y="201"/>
                  </a:lnTo>
                  <a:lnTo>
                    <a:pt x="459" y="87"/>
                  </a:lnTo>
                  <a:lnTo>
                    <a:pt x="3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1">
            <a:extLst>
              <a:ext uri="{FF2B5EF4-FFF2-40B4-BE49-F238E27FC236}">
                <a16:creationId xmlns:a16="http://schemas.microsoft.com/office/drawing/2014/main" id="{80255953-1C48-1084-213B-20C97FD46F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5255" y="5568260"/>
            <a:ext cx="2181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7EF29538-C70C-BD65-234B-ED8583DD2B37}"/>
              </a:ext>
            </a:extLst>
          </p:cNvPr>
          <p:cNvSpPr txBox="1"/>
          <p:nvPr/>
        </p:nvSpPr>
        <p:spPr>
          <a:xfrm>
            <a:off x="1504083" y="3309104"/>
            <a:ext cx="5116174" cy="1169551"/>
          </a:xfrm>
          <a:prstGeom prst="rect">
            <a:avLst/>
          </a:prstGeom>
          <a:noFill/>
        </p:spPr>
        <p:txBody>
          <a:bodyPr wrap="square">
            <a:spAutoFit/>
          </a:bodyPr>
          <a:lstStyle/>
          <a:p>
            <a:r>
              <a:rPr lang="en-US" sz="1400" dirty="0">
                <a:solidFill>
                  <a:srgbClr val="F76900"/>
                </a:solidFill>
                <a:latin typeface="Calibri" panose="020F0502020204030204"/>
                <a:ea typeface="Calibri" panose="020F0502020204030204" pitchFamily="34" charset="0"/>
                <a:cs typeface="Calibri" panose="020F0502020204030204" pitchFamily="34" charset="0"/>
              </a:rPr>
              <a:t>Corri Zoli, Ph.D.</a:t>
            </a:r>
            <a:endParaRPr lang="en-US" sz="1400" dirty="0">
              <a:solidFill>
                <a:srgbClr val="F76900"/>
              </a:solidFill>
              <a:latin typeface="Calibri" panose="020F0502020204030204"/>
              <a:ea typeface="Calibri" panose="020F0502020204030204" pitchFamily="34" charset="0"/>
              <a:cs typeface="Times New Roman" panose="02020603050405020304" pitchFamily="18" charset="0"/>
            </a:endParaRPr>
          </a:p>
          <a:p>
            <a:r>
              <a:rPr lang="en-US" sz="1400" u="sng" dirty="0">
                <a:solidFill>
                  <a:schemeClr val="bg1">
                    <a:lumMod val="65000"/>
                  </a:schemeClr>
                </a:solidFill>
                <a:latin typeface="Calibri" panose="020F0502020204030204"/>
                <a:ea typeface="Calibri" panose="020F0502020204030204" pitchFamily="34" charset="0"/>
                <a:cs typeface="Calibri" panose="020F0502020204030204" pitchFamily="34" charset="0"/>
              </a:rPr>
              <a:t>Forensic and National Security Sciences Institute (FNSSI)</a:t>
            </a:r>
            <a:endParaRPr lang="en-US" sz="1400" dirty="0">
              <a:solidFill>
                <a:schemeClr val="bg1">
                  <a:lumMod val="65000"/>
                </a:schemeClr>
              </a:solidFill>
              <a:latin typeface="Calibri" panose="020F0502020204030204"/>
              <a:ea typeface="Calibri" panose="020F0502020204030204" pitchFamily="34" charset="0"/>
              <a:cs typeface="Times New Roman" panose="02020603050405020304" pitchFamily="18" charset="0"/>
            </a:endParaRPr>
          </a:p>
          <a:p>
            <a:r>
              <a:rPr lang="en-US" sz="1400" dirty="0">
                <a:solidFill>
                  <a:schemeClr val="bg1">
                    <a:lumMod val="65000"/>
                  </a:schemeClr>
                </a:solidFill>
                <a:latin typeface="Calibri" panose="020F0502020204030204"/>
                <a:ea typeface="Calibri" panose="020F0502020204030204" pitchFamily="34" charset="0"/>
                <a:cs typeface="Calibri" panose="020F0502020204030204" pitchFamily="34" charset="0"/>
              </a:rPr>
              <a:t>Co-Investigator (Co-I), Syracuse University Intelligence Community Center of Excellence (</a:t>
            </a:r>
            <a:r>
              <a:rPr lang="en-US" sz="1400" u="sng" dirty="0">
                <a:solidFill>
                  <a:schemeClr val="bg1">
                    <a:lumMod val="65000"/>
                  </a:schemeClr>
                </a:solidFill>
                <a:latin typeface="Calibri" panose="020F0502020204030204"/>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ICCAE</a:t>
            </a:r>
            <a:r>
              <a:rPr lang="en-US" sz="1400" dirty="0">
                <a:solidFill>
                  <a:schemeClr val="bg1">
                    <a:lumMod val="65000"/>
                  </a:schemeClr>
                </a:solidFill>
                <a:latin typeface="Calibri" panose="020F0502020204030204"/>
                <a:ea typeface="Calibri" panose="020F0502020204030204" pitchFamily="34" charset="0"/>
                <a:cs typeface="Calibri" panose="020F0502020204030204" pitchFamily="34" charset="0"/>
              </a:rPr>
              <a:t>) </a:t>
            </a:r>
          </a:p>
          <a:p>
            <a:r>
              <a:rPr lang="en-US" sz="1400" u="sng" dirty="0">
                <a:solidFill>
                  <a:schemeClr val="bg1">
                    <a:lumMod val="65000"/>
                  </a:schemeClr>
                </a:solidFill>
                <a:latin typeface="Calibri" panose="020F0502020204030204"/>
                <a:ea typeface="Calibri" panose="020F0502020204030204" pitchFamily="34" charset="0"/>
                <a:cs typeface="Calibri" panose="020F0502020204030204" pitchFamily="34" charset="0"/>
                <a:hlinkClick r:id="rId8" tooltip="mailto:cbzoli@syr.edu&#10;Ctrl+Click or tap to follow the link">
                  <a:extLst>
                    <a:ext uri="{A12FA001-AC4F-418D-AE19-62706E023703}">
                      <ahyp:hlinkClr xmlns:ahyp="http://schemas.microsoft.com/office/drawing/2018/hyperlinkcolor" val="tx"/>
                    </a:ext>
                  </a:extLst>
                </a:hlinkClick>
              </a:rPr>
              <a:t>cbzoli@syr.edu</a:t>
            </a:r>
            <a:endParaRPr lang="en-US" sz="1400" dirty="0">
              <a:solidFill>
                <a:schemeClr val="bg1">
                  <a:lumMod val="65000"/>
                </a:schemeClr>
              </a:solidFill>
              <a:latin typeface="Calibri" panose="020F0502020204030204"/>
              <a:ea typeface="Calibri" panose="020F0502020204030204" pitchFamily="34" charset="0"/>
              <a:cs typeface="Times New Roman" panose="02020603050405020304" pitchFamily="18" charset="0"/>
            </a:endParaRPr>
          </a:p>
        </p:txBody>
      </p:sp>
      <p:pic>
        <p:nvPicPr>
          <p:cNvPr id="20" name="Picture 2" descr="Dr. Corri Zoli | Warrior-Scholar Project">
            <a:extLst>
              <a:ext uri="{FF2B5EF4-FFF2-40B4-BE49-F238E27FC236}">
                <a16:creationId xmlns:a16="http://schemas.microsoft.com/office/drawing/2014/main" id="{1C6A3477-9347-30AE-5888-0EBFF54BC4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520" y="3385492"/>
            <a:ext cx="1214047" cy="126465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
            <a:extLst>
              <a:ext uri="{FF2B5EF4-FFF2-40B4-BE49-F238E27FC236}">
                <a16:creationId xmlns:a16="http://schemas.microsoft.com/office/drawing/2014/main" id="{94AD7CBA-A901-576D-AF2A-6BC4FD310161}"/>
              </a:ext>
            </a:extLst>
          </p:cNvPr>
          <p:cNvSpPr>
            <a:spLocks noChangeArrowheads="1"/>
          </p:cNvSpPr>
          <p:nvPr/>
        </p:nvSpPr>
        <p:spPr bwMode="auto">
          <a:xfrm>
            <a:off x="1565801" y="4751063"/>
            <a:ext cx="489671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solidFill>
                  <a:srgbClr val="F76801"/>
                </a:solidFill>
                <a:latin typeface="Calibri" panose="020F0502020204030204" pitchFamily="34" charset="0"/>
                <a:ea typeface="Calibri" panose="020F0502020204030204" pitchFamily="34" charset="0"/>
                <a:cs typeface="Calibri" panose="020F0502020204030204" pitchFamily="34" charset="0"/>
              </a:rPr>
              <a:t>Linda R. Euto, Ph.D. </a:t>
            </a:r>
          </a:p>
          <a:p>
            <a:pPr eaLnBrk="0" fontAlgn="base" hangingPunct="0">
              <a:spcBef>
                <a:spcPct val="0"/>
              </a:spcBef>
              <a:spcAft>
                <a:spcPct val="0"/>
              </a:spcAft>
            </a:pPr>
            <a:r>
              <a:rPr lang="en-US" altLang="en-US" sz="1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Associate Director | Research and Evaluation </a:t>
            </a:r>
            <a:br>
              <a:rPr lang="en-US" altLang="en-US" sz="1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n-US" altLang="en-US" sz="1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Institute for Veterans and Military Families</a:t>
            </a:r>
            <a:endParaRPr lang="en-US" altLang="en-US" sz="1400" dirty="0">
              <a:solidFill>
                <a:schemeClr val="bg1">
                  <a:lumMod val="65000"/>
                </a:schemeClr>
              </a:solidFill>
              <a:latin typeface="Calibri" panose="020F0502020204030204" pitchFamily="34" charset="0"/>
              <a:cs typeface="Calibri" panose="020F0502020204030204" pitchFamily="34" charset="0"/>
            </a:endParaRPr>
          </a:p>
          <a:p>
            <a:pPr eaLnBrk="0" fontAlgn="base" hangingPunct="0">
              <a:spcBef>
                <a:spcPct val="0"/>
              </a:spcBef>
              <a:spcAft>
                <a:spcPct val="0"/>
              </a:spcAft>
            </a:pPr>
            <a:r>
              <a:rPr lang="en-US" altLang="en-US" sz="1400" u="sng" dirty="0" err="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lmrougea@syr.edu</a:t>
            </a:r>
            <a:endParaRPr lang="en-US" altLang="en-US" sz="1400" dirty="0">
              <a:solidFill>
                <a:schemeClr val="bg1">
                  <a:lumMod val="65000"/>
                </a:schemeClr>
              </a:solidFill>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en-US" altLang="en-US" sz="1400" dirty="0">
              <a:solidFill>
                <a:schemeClr val="bg1">
                  <a:lumMod val="65000"/>
                </a:schemeClr>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D53AEB4B-ACE8-6A90-2687-7EDA539A45C4}"/>
              </a:ext>
            </a:extLst>
          </p:cNvPr>
          <p:cNvCxnSpPr>
            <a:cxnSpLocks/>
          </p:cNvCxnSpPr>
          <p:nvPr/>
        </p:nvCxnSpPr>
        <p:spPr>
          <a:xfrm>
            <a:off x="604261" y="2137255"/>
            <a:ext cx="5858257"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wall, person, indoor&#10;&#10;Description automatically generated">
            <a:extLst>
              <a:ext uri="{FF2B5EF4-FFF2-40B4-BE49-F238E27FC236}">
                <a16:creationId xmlns:a16="http://schemas.microsoft.com/office/drawing/2014/main" id="{AFFFFD99-2FFB-4736-1601-899B549B4885}"/>
              </a:ext>
            </a:extLst>
          </p:cNvPr>
          <p:cNvPicPr>
            <a:picLocks noChangeAspect="1"/>
          </p:cNvPicPr>
          <p:nvPr/>
        </p:nvPicPr>
        <p:blipFill rotWithShape="1">
          <a:blip r:embed="rId11"/>
          <a:srcRect l="8254" t="6659" r="7640" b="11161"/>
          <a:stretch/>
        </p:blipFill>
        <p:spPr>
          <a:xfrm>
            <a:off x="235520" y="4842064"/>
            <a:ext cx="1242943" cy="1039761"/>
          </a:xfrm>
          <a:prstGeom prst="rect">
            <a:avLst/>
          </a:prstGeom>
        </p:spPr>
      </p:pic>
      <p:sp>
        <p:nvSpPr>
          <p:cNvPr id="4" name="TextBox 3">
            <a:extLst>
              <a:ext uri="{FF2B5EF4-FFF2-40B4-BE49-F238E27FC236}">
                <a16:creationId xmlns:a16="http://schemas.microsoft.com/office/drawing/2014/main" id="{E5B972E6-7F95-26DD-9BD1-E0DC3B6B9DBA}"/>
              </a:ext>
            </a:extLst>
          </p:cNvPr>
          <p:cNvSpPr txBox="1"/>
          <p:nvPr/>
        </p:nvSpPr>
        <p:spPr>
          <a:xfrm>
            <a:off x="604261" y="2284655"/>
            <a:ext cx="6096000" cy="646331"/>
          </a:xfrm>
          <a:prstGeom prst="rect">
            <a:avLst/>
          </a:prstGeom>
          <a:noFill/>
        </p:spPr>
        <p:txBody>
          <a:bodyPr wrap="square">
            <a:spAutoFit/>
          </a:bodyPr>
          <a:lstStyle/>
          <a:p>
            <a:pPr algn="ctr"/>
            <a:r>
              <a:rPr lang="en-US" sz="1800" dirty="0">
                <a:solidFill>
                  <a:schemeClr val="bg2">
                    <a:lumMod val="60000"/>
                    <a:lumOff val="40000"/>
                  </a:schemeClr>
                </a:solidFill>
                <a:effectLst/>
                <a:latin typeface="Trebuchet MS" panose="020B0703020202090204" pitchFamily="34" charset="0"/>
              </a:rPr>
              <a:t>15</a:t>
            </a:r>
            <a:r>
              <a:rPr lang="en-US" sz="1800" baseline="30000" dirty="0">
                <a:solidFill>
                  <a:schemeClr val="bg2">
                    <a:lumMod val="60000"/>
                    <a:lumOff val="40000"/>
                  </a:schemeClr>
                </a:solidFill>
                <a:effectLst/>
                <a:latin typeface="Trebuchet MS" panose="020B0703020202090204" pitchFamily="34" charset="0"/>
              </a:rPr>
              <a:t>th</a:t>
            </a:r>
            <a:r>
              <a:rPr lang="en-US" sz="1800" dirty="0">
                <a:solidFill>
                  <a:schemeClr val="bg2">
                    <a:lumMod val="60000"/>
                    <a:lumOff val="40000"/>
                  </a:schemeClr>
                </a:solidFill>
                <a:effectLst/>
                <a:latin typeface="Trebuchet MS" panose="020B0703020202090204" pitchFamily="34" charset="0"/>
              </a:rPr>
              <a:t> Annual Texas A&amp;M University System Military-Affiliated Student Symposium, 23 Oct. 2023</a:t>
            </a:r>
            <a:endParaRPr lang="en-US" dirty="0"/>
          </a:p>
        </p:txBody>
      </p:sp>
    </p:spTree>
    <p:extLst>
      <p:ext uri="{BB962C8B-B14F-4D97-AF65-F5344CB8AC3E}">
        <p14:creationId xmlns:p14="http://schemas.microsoft.com/office/powerpoint/2010/main" val="184187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4AEBD1-B6C0-5E3C-ADB5-E817894DEDEC}"/>
              </a:ext>
            </a:extLst>
          </p:cNvPr>
          <p:cNvSpPr txBox="1">
            <a:spLocks/>
          </p:cNvSpPr>
          <p:nvPr/>
        </p:nvSpPr>
        <p:spPr>
          <a:xfrm>
            <a:off x="2258133" y="-178836"/>
            <a:ext cx="8575484" cy="1325563"/>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spcAft>
                <a:spcPts val="600"/>
              </a:spcAft>
            </a:pPr>
            <a:br>
              <a:rPr lang="en-US" sz="3600" kern="1200" dirty="0">
                <a:latin typeface="Arial Nova Cond" panose="020B0506020202020204" pitchFamily="34" charset="0"/>
              </a:rPr>
            </a:br>
            <a:r>
              <a:rPr lang="en-US" sz="3600" dirty="0">
                <a:latin typeface="Arial Nova Cond" panose="020B0506020202020204" pitchFamily="34" charset="0"/>
              </a:rPr>
              <a:t>02. </a:t>
            </a:r>
            <a:r>
              <a:rPr lang="en-US" sz="3600" kern="1200" dirty="0">
                <a:latin typeface="Arial Nova Cond" panose="020B0506020202020204" pitchFamily="34" charset="0"/>
              </a:rPr>
              <a:t>Thesis and Approach: we argue…</a:t>
            </a:r>
            <a:br>
              <a:rPr lang="en-US" sz="3600" kern="1200" dirty="0">
                <a:latin typeface="Arial Nova Cond" panose="020B0506020202020204" pitchFamily="34" charset="0"/>
              </a:rPr>
            </a:br>
            <a:endParaRPr lang="en-US" sz="3600" kern="1200" dirty="0">
              <a:latin typeface="Arial Nova Cond" panose="020B0506020202020204" pitchFamily="34" charset="0"/>
            </a:endParaRPr>
          </a:p>
        </p:txBody>
      </p:sp>
      <p:cxnSp>
        <p:nvCxnSpPr>
          <p:cNvPr id="16" name="Straight Connector 15">
            <a:extLst>
              <a:ext uri="{FF2B5EF4-FFF2-40B4-BE49-F238E27FC236}">
                <a16:creationId xmlns:a16="http://schemas.microsoft.com/office/drawing/2014/main" id="{EAD717BD-47C0-936D-D736-13B784F3935C}"/>
              </a:ext>
            </a:extLst>
          </p:cNvPr>
          <p:cNvCxnSpPr>
            <a:cxnSpLocks/>
          </p:cNvCxnSpPr>
          <p:nvPr/>
        </p:nvCxnSpPr>
        <p:spPr>
          <a:xfrm>
            <a:off x="1904270" y="846035"/>
            <a:ext cx="8383460"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AB7EEE-8AE2-2BAF-3C2D-F2C7BAC00748}"/>
              </a:ext>
            </a:extLst>
          </p:cNvPr>
          <p:cNvSpPr txBox="1"/>
          <p:nvPr/>
        </p:nvSpPr>
        <p:spPr>
          <a:xfrm>
            <a:off x="262272" y="846035"/>
            <a:ext cx="11667456" cy="5632311"/>
          </a:xfrm>
          <a:prstGeom prst="rect">
            <a:avLst/>
          </a:prstGeom>
          <a:noFill/>
        </p:spPr>
        <p:txBody>
          <a:bodyPr wrap="square">
            <a:spAutoFit/>
          </a:bodyPr>
          <a:lstStyle/>
          <a:p>
            <a:pPr marL="342900" lvl="0" indent="-342900">
              <a:buClr>
                <a:srgbClr val="F76801"/>
              </a:buClr>
              <a:buFont typeface="Wingdings" panose="05000000000000000000" pitchFamily="2" charset="2"/>
              <a:buChar char="v"/>
            </a:pPr>
            <a:r>
              <a:rPr lang="en-US" sz="2400" dirty="0">
                <a:solidFill>
                  <a:schemeClr val="bg1"/>
                </a:solidFill>
                <a:latin typeface="Arial Nova Cond" panose="020B0506020202020204" pitchFamily="34" charset="0"/>
              </a:rPr>
              <a:t>These myths help to fuel lack of opportunities—the paths not taken—about veterans’ contributions, concerns, and future pathways on campus and beyond. Stories and dialogue help campus offices know these variables, provide resources and leverage veterans strengths. </a:t>
            </a:r>
          </a:p>
          <a:p>
            <a:pPr marL="342900" lvl="0" indent="-342900">
              <a:buClr>
                <a:srgbClr val="F76801"/>
              </a:buClr>
              <a:buFont typeface="Wingdings" panose="05000000000000000000" pitchFamily="2" charset="2"/>
              <a:buChar char="v"/>
            </a:pPr>
            <a:r>
              <a:rPr lang="en-US" sz="2400" dirty="0">
                <a:solidFill>
                  <a:schemeClr val="bg1"/>
                </a:solidFill>
                <a:latin typeface="Arial Nova Cond" panose="020B0506020202020204" pitchFamily="34" charset="0"/>
              </a:rPr>
              <a:t>These myths also narrow public and student understanding of national public service.</a:t>
            </a:r>
          </a:p>
          <a:p>
            <a:pPr marL="342900" lvl="0" indent="-342900">
              <a:buClr>
                <a:srgbClr val="F76801"/>
              </a:buClr>
              <a:buFont typeface="Wingdings" panose="05000000000000000000" pitchFamily="2" charset="2"/>
              <a:buChar char="v"/>
            </a:pPr>
            <a:r>
              <a:rPr lang="en-US" sz="2400" dirty="0">
                <a:solidFill>
                  <a:schemeClr val="bg1"/>
                </a:solidFill>
                <a:latin typeface="Arial Nova Cond" panose="020B0506020202020204" pitchFamily="34" charset="0"/>
              </a:rPr>
              <a:t>As an antidote we draw on fascinating studies of those who use military service to manage, even mitigate barriers and hurdles, including educational and employment disparities: </a:t>
            </a:r>
          </a:p>
          <a:p>
            <a:pPr marL="800100" lvl="1" indent="-342900">
              <a:buClr>
                <a:srgbClr val="F76801"/>
              </a:buClr>
              <a:buFont typeface="Wingdings" panose="05000000000000000000" pitchFamily="2" charset="2"/>
              <a:buChar char="q"/>
            </a:pPr>
            <a:r>
              <a:rPr lang="en-US" sz="2400" b="1" dirty="0">
                <a:solidFill>
                  <a:schemeClr val="bg1"/>
                </a:solidFill>
                <a:latin typeface="Arial Nova Cond" panose="020B0506020202020204" pitchFamily="34" charset="0"/>
              </a:rPr>
              <a:t>Case 1</a:t>
            </a:r>
            <a:r>
              <a:rPr lang="en-US" sz="2400" dirty="0">
                <a:solidFill>
                  <a:schemeClr val="bg1"/>
                </a:solidFill>
                <a:latin typeface="Arial Nova Cond" panose="020B0506020202020204" pitchFamily="34" charset="0"/>
              </a:rPr>
              <a:t>: Student Veterans: make an outsized impact through community involvement and civic engagement and through their interactions with other students, e </a:t>
            </a:r>
            <a:r>
              <a:rPr lang="en-US" sz="2400" dirty="0" err="1">
                <a:solidFill>
                  <a:schemeClr val="bg1"/>
                </a:solidFill>
                <a:latin typeface="Arial Nova Cond" panose="020B0506020202020204" pitchFamily="34" charset="0"/>
              </a:rPr>
              <a:t>nrich</a:t>
            </a:r>
            <a:r>
              <a:rPr lang="en-US" sz="2400" dirty="0">
                <a:solidFill>
                  <a:schemeClr val="bg1"/>
                </a:solidFill>
                <a:latin typeface="Arial Nova Cond" panose="020B0506020202020204" pitchFamily="34" charset="0"/>
              </a:rPr>
              <a:t> classroom discussions, enhance campus diversity overall, etc.</a:t>
            </a:r>
          </a:p>
          <a:p>
            <a:pPr marL="800100" lvl="1" indent="-342900">
              <a:buClr>
                <a:srgbClr val="F76801"/>
              </a:buClr>
              <a:buFont typeface="Wingdings" panose="05000000000000000000" pitchFamily="2" charset="2"/>
              <a:buChar char="q"/>
            </a:pPr>
            <a:r>
              <a:rPr lang="en-US" sz="2400" b="1" dirty="0">
                <a:solidFill>
                  <a:schemeClr val="bg1"/>
                </a:solidFill>
                <a:latin typeface="Arial Nova Cond" panose="020B0506020202020204" pitchFamily="34" charset="0"/>
              </a:rPr>
              <a:t>Case 2: </a:t>
            </a:r>
            <a:r>
              <a:rPr lang="en-US" sz="2400" dirty="0">
                <a:solidFill>
                  <a:schemeClr val="bg1"/>
                </a:solidFill>
                <a:latin typeface="Arial Nova Cond" panose="020B0506020202020204" pitchFamily="34" charset="0"/>
              </a:rPr>
              <a:t>African American and Native American veterans’ use of national public service to face stubborn structural socioeconomic barriers</a:t>
            </a:r>
          </a:p>
          <a:p>
            <a:pPr marL="342900" lvl="0" indent="-342900">
              <a:buClr>
                <a:srgbClr val="F76801"/>
              </a:buClr>
              <a:buFont typeface="Wingdings" panose="05000000000000000000" pitchFamily="2" charset="2"/>
              <a:buChar char="v"/>
            </a:pPr>
            <a:r>
              <a:rPr lang="en-US" sz="2400" dirty="0">
                <a:solidFill>
                  <a:schemeClr val="bg1"/>
                </a:solidFill>
                <a:latin typeface="Arial Nova Cond" panose="020B0506020202020204" pitchFamily="34" charset="0"/>
              </a:rPr>
              <a:t>We ask ourselves:</a:t>
            </a:r>
          </a:p>
          <a:p>
            <a:pPr marL="800100" lvl="1" indent="-342900">
              <a:buClr>
                <a:srgbClr val="F76801"/>
              </a:buClr>
              <a:buFont typeface="Wingdings" panose="05000000000000000000" pitchFamily="2" charset="2"/>
              <a:buChar char="Ø"/>
            </a:pPr>
            <a:r>
              <a:rPr lang="en-US" sz="2400" dirty="0">
                <a:solidFill>
                  <a:schemeClr val="bg1"/>
                </a:solidFill>
                <a:latin typeface="Arial Nova Cond" panose="020B0506020202020204" pitchFamily="34" charset="0"/>
              </a:rPr>
              <a:t>What role can universities play in confronting myths of service and shifting the conversation? (where do we go from here?)</a:t>
            </a:r>
          </a:p>
        </p:txBody>
      </p:sp>
    </p:spTree>
    <p:extLst>
      <p:ext uri="{BB962C8B-B14F-4D97-AF65-F5344CB8AC3E}">
        <p14:creationId xmlns:p14="http://schemas.microsoft.com/office/powerpoint/2010/main" val="90496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22EB9A87-A42F-D297-038C-5B0FBA956651}"/>
              </a:ext>
            </a:extLst>
          </p:cNvPr>
          <p:cNvPicPr>
            <a:picLocks noChangeAspect="1"/>
          </p:cNvPicPr>
          <p:nvPr/>
        </p:nvPicPr>
        <p:blipFill rotWithShape="1">
          <a:blip r:embed="rId3"/>
          <a:srcRect l="444"/>
          <a:stretch/>
        </p:blipFill>
        <p:spPr>
          <a:xfrm>
            <a:off x="20" y="10"/>
            <a:ext cx="12191980" cy="6857990"/>
          </a:xfrm>
          <a:prstGeom prst="rect">
            <a:avLst/>
          </a:prstGeom>
          <a:noFill/>
        </p:spPr>
      </p:pic>
      <p:sp>
        <p:nvSpPr>
          <p:cNvPr id="9" name="Rectangle 8">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E339D92-43AD-EE6F-DEBB-84113648A7A4}"/>
              </a:ext>
            </a:extLst>
          </p:cNvPr>
          <p:cNvSpPr txBox="1">
            <a:spLocks/>
          </p:cNvSpPr>
          <p:nvPr/>
        </p:nvSpPr>
        <p:spPr>
          <a:xfrm>
            <a:off x="145733" y="1480044"/>
            <a:ext cx="4194619" cy="3525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F76900"/>
              </a:buClr>
              <a:buFont typeface="Wingdings" panose="05000000000000000000" pitchFamily="2" charset="2"/>
              <a:buChar char="v"/>
            </a:pPr>
            <a:r>
              <a:rPr lang="en-US" sz="2000" dirty="0">
                <a:solidFill>
                  <a:schemeClr val="bg1"/>
                </a:solidFill>
                <a:latin typeface="Arial Nova Cond" panose="020B0506020202020204" pitchFamily="34" charset="0"/>
              </a:rPr>
              <a:t>“Dialogue”—not mere talk—a strategic approach. Verbal exchange between two parties, according to some kind of rules, conventions, or expectations. </a:t>
            </a:r>
          </a:p>
          <a:p>
            <a:pPr>
              <a:spcBef>
                <a:spcPts val="0"/>
              </a:spcBef>
              <a:buClr>
                <a:srgbClr val="F76900"/>
              </a:buClr>
              <a:buFont typeface="Wingdings" panose="05000000000000000000" pitchFamily="2" charset="2"/>
              <a:buChar char="v"/>
            </a:pPr>
            <a:r>
              <a:rPr lang="en-US" sz="2000" dirty="0">
                <a:solidFill>
                  <a:schemeClr val="bg1"/>
                </a:solidFill>
                <a:latin typeface="Arial Nova Cond" panose="020B0506020202020204" pitchFamily="34" charset="0"/>
              </a:rPr>
              <a:t>Rooted in communication theory (Anderson, </a:t>
            </a:r>
            <a:r>
              <a:rPr lang="en-US" sz="2000" dirty="0" err="1">
                <a:solidFill>
                  <a:schemeClr val="bg1"/>
                </a:solidFill>
                <a:latin typeface="Arial Nova Cond" panose="020B0506020202020204" pitchFamily="34" charset="0"/>
              </a:rPr>
              <a:t>Cissna</a:t>
            </a:r>
            <a:r>
              <a:rPr lang="en-US" sz="2000" dirty="0">
                <a:solidFill>
                  <a:schemeClr val="bg1"/>
                </a:solidFill>
                <a:latin typeface="Arial Nova Cond" panose="020B0506020202020204" pitchFamily="34" charset="0"/>
              </a:rPr>
              <a:t>, 2008), “dialogue” is a genre and pedagogy to create tangible, self-organizing, charged “fields” of new meaning, in which profound, collective insight and reorientation appear, and out of which people can take aligned and effective action.</a:t>
            </a:r>
          </a:p>
          <a:p>
            <a:pPr>
              <a:spcBef>
                <a:spcPts val="0"/>
              </a:spcBef>
              <a:buClr>
                <a:srgbClr val="F76900"/>
              </a:buClr>
              <a:buFont typeface="Wingdings" panose="05000000000000000000" pitchFamily="2" charset="2"/>
              <a:buChar char="v"/>
            </a:pPr>
            <a:r>
              <a:rPr lang="en-US" sz="2000" dirty="0">
                <a:solidFill>
                  <a:schemeClr val="bg1"/>
                </a:solidFill>
                <a:latin typeface="Arial Nova Cond" panose="020B0506020202020204" pitchFamily="34" charset="0"/>
              </a:rPr>
              <a:t>We draw on dialogue as communication strategy, pedagogy, and genre of meaning to reveal and dispel these ‘myths.’ </a:t>
            </a:r>
          </a:p>
          <a:p>
            <a:pPr marL="295275" lvl="1" indent="-285750">
              <a:buClr>
                <a:srgbClr val="F76900"/>
              </a:buClr>
            </a:pPr>
            <a:endParaRPr lang="en-US" sz="2000" dirty="0">
              <a:solidFill>
                <a:schemeClr val="bg1"/>
              </a:solidFill>
              <a:latin typeface="Arial Nova Cond" panose="020B0506020202020204" pitchFamily="34" charset="0"/>
            </a:endParaRPr>
          </a:p>
        </p:txBody>
      </p:sp>
      <p:sp>
        <p:nvSpPr>
          <p:cNvPr id="6" name="Title 1">
            <a:extLst>
              <a:ext uri="{FF2B5EF4-FFF2-40B4-BE49-F238E27FC236}">
                <a16:creationId xmlns:a16="http://schemas.microsoft.com/office/drawing/2014/main" id="{294BA744-D979-971B-3324-C92D13446D20}"/>
              </a:ext>
            </a:extLst>
          </p:cNvPr>
          <p:cNvSpPr>
            <a:spLocks noGrp="1"/>
          </p:cNvSpPr>
          <p:nvPr>
            <p:ph type="title"/>
          </p:nvPr>
        </p:nvSpPr>
        <p:spPr>
          <a:xfrm>
            <a:off x="292037" y="480629"/>
            <a:ext cx="10515600" cy="500507"/>
          </a:xfrm>
        </p:spPr>
        <p:txBody>
          <a:bodyPr anchor="ctr">
            <a:normAutofit fontScale="90000"/>
          </a:bodyPr>
          <a:lstStyle/>
          <a:p>
            <a:r>
              <a:rPr lang="en-US" dirty="0">
                <a:solidFill>
                  <a:srgbClr val="F76900"/>
                </a:solidFill>
                <a:latin typeface="Calibri" panose="020F0502020204030204" pitchFamily="34" charset="0"/>
                <a:cs typeface="Calibri" panose="020F0502020204030204" pitchFamily="34" charset="0"/>
              </a:rPr>
              <a:t>03. Dialogue as Method: </a:t>
            </a:r>
            <a:br>
              <a:rPr lang="en-US" dirty="0">
                <a:solidFill>
                  <a:srgbClr val="F76900"/>
                </a:solidFill>
                <a:latin typeface="Calibri" panose="020F0502020204030204" pitchFamily="34" charset="0"/>
                <a:cs typeface="Calibri" panose="020F0502020204030204" pitchFamily="34" charset="0"/>
              </a:rPr>
            </a:br>
            <a:r>
              <a:rPr lang="en-US" dirty="0">
                <a:solidFill>
                  <a:srgbClr val="F76900"/>
                </a:solidFill>
                <a:latin typeface="Calibri" panose="020F0502020204030204" pitchFamily="34" charset="0"/>
                <a:cs typeface="Calibri" panose="020F0502020204030204" pitchFamily="34" charset="0"/>
              </a:rPr>
              <a:t>Our Approach</a:t>
            </a:r>
          </a:p>
        </p:txBody>
      </p:sp>
      <p:sp>
        <p:nvSpPr>
          <p:cNvPr id="13" name="TextBox 12">
            <a:extLst>
              <a:ext uri="{FF2B5EF4-FFF2-40B4-BE49-F238E27FC236}">
                <a16:creationId xmlns:a16="http://schemas.microsoft.com/office/drawing/2014/main" id="{0933875B-C6FC-59E8-DC53-19295CF0D6C3}"/>
              </a:ext>
            </a:extLst>
          </p:cNvPr>
          <p:cNvSpPr txBox="1"/>
          <p:nvPr/>
        </p:nvSpPr>
        <p:spPr>
          <a:xfrm>
            <a:off x="6278880" y="263611"/>
            <a:ext cx="5778988" cy="1477328"/>
          </a:xfrm>
          <a:prstGeom prst="rect">
            <a:avLst/>
          </a:prstGeom>
          <a:noFill/>
        </p:spPr>
        <p:txBody>
          <a:bodyPr wrap="square">
            <a:spAutoFit/>
          </a:bodyPr>
          <a:lstStyle/>
          <a:p>
            <a:r>
              <a:rPr lang="en-US" dirty="0">
                <a:solidFill>
                  <a:schemeClr val="bg1"/>
                </a:solidFill>
                <a:latin typeface="Arial Nova Cond" panose="020B0506020202020204" pitchFamily="34" charset="0"/>
              </a:rPr>
              <a:t>We define “dialogue” as both a powerful humanist pedagogical method for collaborative communication and a historical genre, reflective of the longstanding role of multiple perspectives for knowledge, meaning making, and learning across differences.</a:t>
            </a:r>
          </a:p>
        </p:txBody>
      </p:sp>
    </p:spTree>
    <p:extLst>
      <p:ext uri="{BB962C8B-B14F-4D97-AF65-F5344CB8AC3E}">
        <p14:creationId xmlns:p14="http://schemas.microsoft.com/office/powerpoint/2010/main" val="338302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AC1A8F-5C06-0912-6AE6-E0A0EF0EF7E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778"/>
          <a:stretch/>
        </p:blipFill>
        <p:spPr>
          <a:xfrm>
            <a:off x="420681" y="2194560"/>
            <a:ext cx="4818316" cy="381609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195DFDB-E02A-B2FB-6666-E80BD15C4E0D}"/>
              </a:ext>
            </a:extLst>
          </p:cNvPr>
          <p:cNvSpPr txBox="1"/>
          <p:nvPr/>
        </p:nvSpPr>
        <p:spPr>
          <a:xfrm>
            <a:off x="5608320" y="240425"/>
            <a:ext cx="6162999" cy="6047809"/>
          </a:xfrm>
          <a:prstGeom prst="rect">
            <a:avLst/>
          </a:prstGeom>
          <a:noFill/>
          <a:ln w="28575">
            <a:solidFill>
              <a:srgbClr val="C5CFFF"/>
            </a:solidFill>
          </a:ln>
        </p:spPr>
        <p:txBody>
          <a:bodyPr wrap="square">
            <a:spAutoFit/>
          </a:bodyPr>
          <a:lstStyle/>
          <a:p>
            <a:r>
              <a:rPr lang="en-US" sz="1900" dirty="0">
                <a:solidFill>
                  <a:srgbClr val="000E54"/>
                </a:solidFill>
                <a:latin typeface="Arial Nova Cond" panose="020B0506020202020204" pitchFamily="34" charset="0"/>
              </a:rPr>
              <a:t>We designed the </a:t>
            </a:r>
            <a:r>
              <a:rPr lang="en-US" sz="1900" i="1" dirty="0">
                <a:solidFill>
                  <a:srgbClr val="000E54"/>
                </a:solidFill>
                <a:latin typeface="Arial Nova Cond" panose="020B0506020202020204" pitchFamily="34" charset="0"/>
              </a:rPr>
              <a:t>Dialogues</a:t>
            </a:r>
            <a:r>
              <a:rPr lang="en-US" sz="1900" dirty="0">
                <a:solidFill>
                  <a:srgbClr val="000E54"/>
                </a:solidFill>
                <a:latin typeface="Arial Nova Cond" panose="020B0506020202020204" pitchFamily="34" charset="0"/>
              </a:rPr>
              <a:t> series because our research indicated U.S. military veterans’ voices, particularly student veterans, were too rarely heard in public culture and on college campuses.  Veterans are “seen, as in ROTC programs, but not often heard.”</a:t>
            </a:r>
          </a:p>
          <a:p>
            <a:pPr marL="342900" indent="-342900">
              <a:buAutoNum type="arabicPeriod"/>
            </a:pPr>
            <a:endParaRPr lang="en-US" sz="1900" dirty="0">
              <a:solidFill>
                <a:srgbClr val="000E54"/>
              </a:solidFill>
              <a:latin typeface="Arial Nova Cond" panose="020B0506020202020204" pitchFamily="34" charset="0"/>
            </a:endParaRPr>
          </a:p>
          <a:p>
            <a:r>
              <a:rPr lang="en-US" sz="1900" dirty="0">
                <a:solidFill>
                  <a:srgbClr val="000E54"/>
                </a:solidFill>
                <a:latin typeface="Arial Nova Cond" panose="020B0506020202020204" pitchFamily="34" charset="0"/>
              </a:rPr>
              <a:t>I. </a:t>
            </a:r>
            <a:r>
              <a:rPr lang="en-US" sz="1900" b="1" dirty="0">
                <a:solidFill>
                  <a:srgbClr val="000E54"/>
                </a:solidFill>
                <a:latin typeface="Arial Nova Cond" panose="020B0506020202020204" pitchFamily="34" charset="0"/>
              </a:rPr>
              <a:t>Mellon-funded CNY Humanities Corridor “Working Group” </a:t>
            </a:r>
            <a:r>
              <a:rPr lang="en-US" sz="1900" dirty="0">
                <a:solidFill>
                  <a:srgbClr val="000E54"/>
                </a:solidFill>
                <a:latin typeface="Arial Nova Cond" panose="020B0506020202020204" pitchFamily="34" charset="0"/>
              </a:rPr>
              <a:t>creates on-campus spaces for dialogue—centering student veterans’ stories, voices, and experiences. </a:t>
            </a:r>
          </a:p>
          <a:p>
            <a:pPr marL="682625" lvl="1" indent="-342900">
              <a:buFont typeface="Wingdings" panose="05000000000000000000" pitchFamily="2" charset="2"/>
              <a:buChar char="§"/>
            </a:pPr>
            <a:r>
              <a:rPr lang="en-US" sz="1600" dirty="0">
                <a:solidFill>
                  <a:srgbClr val="F76900"/>
                </a:solidFill>
                <a:latin typeface="Arial Nova Cond" panose="020B0506020202020204" pitchFamily="34" charset="0"/>
              </a:rPr>
              <a:t>Military Veterans’ Stories of Belonging</a:t>
            </a:r>
          </a:p>
          <a:p>
            <a:pPr marL="682625" lvl="1" indent="-342900">
              <a:buFont typeface="Wingdings" panose="05000000000000000000" pitchFamily="2" charset="2"/>
              <a:buChar char="§"/>
            </a:pPr>
            <a:r>
              <a:rPr lang="en-US" sz="1600" dirty="0">
                <a:solidFill>
                  <a:srgbClr val="F76900"/>
                </a:solidFill>
                <a:latin typeface="Arial Nova Cond" panose="020B0506020202020204" pitchFamily="34" charset="0"/>
              </a:rPr>
              <a:t>Military Veterans’ Stories of Diverse Communities Serving</a:t>
            </a:r>
          </a:p>
          <a:p>
            <a:pPr marL="682625" lvl="1" indent="-342900">
              <a:buFont typeface="Wingdings" panose="05000000000000000000" pitchFamily="2" charset="2"/>
              <a:buChar char="§"/>
            </a:pPr>
            <a:r>
              <a:rPr lang="en-US" sz="1600" dirty="0">
                <a:solidFill>
                  <a:srgbClr val="F76900"/>
                </a:solidFill>
                <a:latin typeface="Arial Nova Cond" panose="020B0506020202020204" pitchFamily="34" charset="0"/>
              </a:rPr>
              <a:t>Military Veterans’ Transition from War and Service to Higher Education </a:t>
            </a:r>
          </a:p>
          <a:p>
            <a:r>
              <a:rPr lang="en-US" sz="1900" b="1" dirty="0">
                <a:solidFill>
                  <a:srgbClr val="000E54"/>
                </a:solidFill>
                <a:latin typeface="Arial Nova Cond" panose="020B0506020202020204" pitchFamily="34" charset="0"/>
              </a:rPr>
              <a:t>II. Myths occupy the space of missing perspectives: </a:t>
            </a:r>
            <a:r>
              <a:rPr lang="en-US" sz="1900" dirty="0">
                <a:solidFill>
                  <a:srgbClr val="000E54"/>
                </a:solidFill>
                <a:latin typeface="Arial Nova Cond" panose="020B0506020202020204" pitchFamily="34" charset="0"/>
              </a:rPr>
              <a:t>Zoli, Rosy Maury &amp; Danny Fay’s </a:t>
            </a:r>
            <a:r>
              <a:rPr lang="en-US" sz="1900" i="1" dirty="0">
                <a:solidFill>
                  <a:srgbClr val="000E54"/>
                </a:solidFill>
                <a:latin typeface="Arial Nova Cond" panose="020B0506020202020204" pitchFamily="34" charset="0"/>
              </a:rPr>
              <a:t>Missing Perspectives: Servicemembers’ Transition from Service to Civilian Life (2015)</a:t>
            </a:r>
            <a:r>
              <a:rPr lang="en-US" sz="1900" dirty="0">
                <a:solidFill>
                  <a:srgbClr val="000E54"/>
                </a:solidFill>
                <a:latin typeface="Arial Nova Cond" panose="020B0506020202020204" pitchFamily="34" charset="0"/>
              </a:rPr>
              <a:t> found a paradox: while Americans highly value US military &amp; servicemembers—ironically, we know little about them: their struggles, veterans experiences in the long Post-9/11 wars, their transition from military life to college campuses, their post-service aspirations. </a:t>
            </a:r>
          </a:p>
        </p:txBody>
      </p:sp>
      <p:sp>
        <p:nvSpPr>
          <p:cNvPr id="9" name="TextBox 8">
            <a:extLst>
              <a:ext uri="{FF2B5EF4-FFF2-40B4-BE49-F238E27FC236}">
                <a16:creationId xmlns:a16="http://schemas.microsoft.com/office/drawing/2014/main" id="{CECFD7EF-31B2-F118-0A56-ED5E12D577B1}"/>
              </a:ext>
            </a:extLst>
          </p:cNvPr>
          <p:cNvSpPr txBox="1"/>
          <p:nvPr/>
        </p:nvSpPr>
        <p:spPr>
          <a:xfrm>
            <a:off x="420681" y="240425"/>
            <a:ext cx="4818315" cy="1631216"/>
          </a:xfrm>
          <a:prstGeom prst="rect">
            <a:avLst/>
          </a:prstGeom>
          <a:noFill/>
          <a:ln>
            <a:solidFill>
              <a:srgbClr val="F76900"/>
            </a:solidFill>
          </a:ln>
        </p:spPr>
        <p:txBody>
          <a:bodyPr wrap="square">
            <a:spAutoFit/>
          </a:bodyPr>
          <a:lstStyle/>
          <a:p>
            <a:r>
              <a:rPr lang="en-US" sz="2500" dirty="0">
                <a:solidFill>
                  <a:srgbClr val="000E54"/>
                </a:solidFill>
                <a:latin typeface="Arial Nova Cond" panose="020B0506020202020204" pitchFamily="34" charset="0"/>
              </a:rPr>
              <a:t>In the context of </a:t>
            </a:r>
            <a:r>
              <a:rPr lang="en-US" sz="2500" b="1" dirty="0">
                <a:solidFill>
                  <a:srgbClr val="000E54"/>
                </a:solidFill>
                <a:latin typeface="Arial Nova Cond" panose="020B0506020202020204" pitchFamily="34" charset="0"/>
              </a:rPr>
              <a:t>college campuses </a:t>
            </a:r>
            <a:r>
              <a:rPr lang="en-US" sz="2500" dirty="0">
                <a:solidFill>
                  <a:srgbClr val="000E54"/>
                </a:solidFill>
                <a:latin typeface="Arial Nova Cond" panose="020B0506020202020204" pitchFamily="34" charset="0"/>
              </a:rPr>
              <a:t>committed to </a:t>
            </a:r>
            <a:r>
              <a:rPr lang="en-US" sz="2500" b="1" dirty="0">
                <a:solidFill>
                  <a:srgbClr val="000E54"/>
                </a:solidFill>
                <a:latin typeface="Arial Nova Cond" panose="020B0506020202020204" pitchFamily="34" charset="0"/>
              </a:rPr>
              <a:t>veterans’ transition</a:t>
            </a:r>
            <a:r>
              <a:rPr lang="en-US" sz="2500" dirty="0">
                <a:solidFill>
                  <a:srgbClr val="000E54"/>
                </a:solidFill>
                <a:latin typeface="Arial Nova Cond" panose="020B0506020202020204" pitchFamily="34" charset="0"/>
              </a:rPr>
              <a:t>, education, and success, 2 sources informed our approach:</a:t>
            </a:r>
          </a:p>
        </p:txBody>
      </p:sp>
      <p:sp>
        <p:nvSpPr>
          <p:cNvPr id="6" name="TextBox 5">
            <a:extLst>
              <a:ext uri="{FF2B5EF4-FFF2-40B4-BE49-F238E27FC236}">
                <a16:creationId xmlns:a16="http://schemas.microsoft.com/office/drawing/2014/main" id="{F5E7823B-E324-B9A1-FB9E-5ED14459760C}"/>
              </a:ext>
            </a:extLst>
          </p:cNvPr>
          <p:cNvSpPr txBox="1"/>
          <p:nvPr/>
        </p:nvSpPr>
        <p:spPr>
          <a:xfrm>
            <a:off x="174171" y="6157306"/>
            <a:ext cx="7413172" cy="584775"/>
          </a:xfrm>
          <a:prstGeom prst="rect">
            <a:avLst/>
          </a:prstGeom>
          <a:noFill/>
        </p:spPr>
        <p:txBody>
          <a:bodyPr wrap="square">
            <a:spAutoFit/>
          </a:bodyPr>
          <a:lstStyle/>
          <a:p>
            <a:r>
              <a:rPr lang="en-US" sz="3200" b="1" dirty="0">
                <a:solidFill>
                  <a:srgbClr val="F76900"/>
                </a:solidFill>
                <a:latin typeface="Calibri" panose="020F0502020204030204" pitchFamily="34" charset="0"/>
                <a:cs typeface="Calibri" panose="020F0502020204030204" pitchFamily="34" charset="0"/>
              </a:rPr>
              <a:t>03. Dialogue as Method: Our Approach</a:t>
            </a:r>
            <a:endParaRPr lang="en-US" sz="3200" b="1" dirty="0"/>
          </a:p>
        </p:txBody>
      </p:sp>
    </p:spTree>
    <p:extLst>
      <p:ext uri="{BB962C8B-B14F-4D97-AF65-F5344CB8AC3E}">
        <p14:creationId xmlns:p14="http://schemas.microsoft.com/office/powerpoint/2010/main" val="198411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F35D8-CEED-5E16-1420-D341D0A4199F}"/>
              </a:ext>
            </a:extLst>
          </p:cNvPr>
          <p:cNvSpPr>
            <a:spLocks noGrp="1"/>
          </p:cNvSpPr>
          <p:nvPr>
            <p:ph idx="1"/>
          </p:nvPr>
        </p:nvSpPr>
        <p:spPr>
          <a:xfrm>
            <a:off x="207264" y="1061400"/>
            <a:ext cx="11984736" cy="4351338"/>
          </a:xfrm>
        </p:spPr>
        <p:txBody>
          <a:bodyPr>
            <a:noAutofit/>
          </a:bodyPr>
          <a:lstStyle/>
          <a:p>
            <a:pPr>
              <a:lnSpc>
                <a:spcPct val="100000"/>
              </a:lnSpc>
              <a:spcAft>
                <a:spcPts val="0"/>
              </a:spcAft>
            </a:pPr>
            <a:r>
              <a:rPr lang="en-US" sz="2000" b="1" dirty="0">
                <a:latin typeface="Arial Nova Cond" panose="020B0506020202020204" pitchFamily="34" charset="0"/>
                <a:cs typeface="Calibri" panose="020F0502020204030204" pitchFamily="34" charset="0"/>
              </a:rPr>
              <a:t>By fostering dialogue among veterans about their stories and experiences, we can promote a more nuanced understanding of the challenges they have encountered: </a:t>
            </a:r>
          </a:p>
          <a:p>
            <a:pPr>
              <a:lnSpc>
                <a:spcPct val="100000"/>
              </a:lnSpc>
              <a:spcAft>
                <a:spcPts val="0"/>
              </a:spcAft>
            </a:pPr>
            <a:endParaRPr lang="en-US" sz="2000" dirty="0">
              <a:latin typeface="Arial Nova Cond" panose="020B0506020202020204" pitchFamily="34" charset="0"/>
              <a:cs typeface="Calibri" panose="020F0502020204030204" pitchFamily="34" charset="0"/>
            </a:endParaRPr>
          </a:p>
          <a:p>
            <a:pPr>
              <a:lnSpc>
                <a:spcPct val="100000"/>
              </a:lnSpc>
              <a:spcAft>
                <a:spcPts val="0"/>
              </a:spcAft>
            </a:pPr>
            <a:r>
              <a:rPr lang="en-US" sz="2000" dirty="0">
                <a:latin typeface="Arial Nova Cond" panose="020B0506020202020204" pitchFamily="34" charset="0"/>
                <a:cs typeface="Calibri" panose="020F0502020204030204" pitchFamily="34" charset="0"/>
              </a:rPr>
              <a:t>Our research initiatives were purpose-driven, seeking to establish a lasting public good by facilitating meaningful conversations. These dialogues were designed to encourage veterans to share their stories and experiences, fostering a more comprehensive understanding of the hurdles they face. This dialogue platform also serves to debunk misconceptions and advance fairness and inclusivity within military and veteran communities. Below are just some of the things said throughout our dialogue series:</a:t>
            </a:r>
          </a:p>
          <a:p>
            <a:pPr>
              <a:lnSpc>
                <a:spcPct val="100000"/>
              </a:lnSpc>
              <a:spcAft>
                <a:spcPts val="0"/>
              </a:spcAft>
            </a:pPr>
            <a:endParaRPr lang="en-US" sz="2000" dirty="0">
              <a:latin typeface="Arial Nova Cond" panose="020B0506020202020204" pitchFamily="34" charset="0"/>
              <a:cs typeface="Calibri" panose="020F0502020204030204" pitchFamily="34" charset="0"/>
            </a:endParaRPr>
          </a:p>
          <a:p>
            <a:pPr marL="342900" indent="-342900">
              <a:lnSpc>
                <a:spcPct val="100000"/>
              </a:lnSpc>
              <a:spcAft>
                <a:spcPts val="0"/>
              </a:spcAft>
              <a:buFont typeface="Arial" panose="020B0604020202020204" pitchFamily="34" charset="0"/>
              <a:buChar char="•"/>
            </a:pPr>
            <a:r>
              <a:rPr lang="en-US" sz="2000" i="1" dirty="0">
                <a:latin typeface="Arial Nova Cond" panose="020B0506020202020204" pitchFamily="34" charset="0"/>
                <a:cs typeface="Calibri" panose="020F0502020204030204" pitchFamily="34" charset="0"/>
              </a:rPr>
              <a:t>“This was a great and important conversation. Thank you for the opportunity to speak.” (veteran) </a:t>
            </a:r>
          </a:p>
          <a:p>
            <a:pPr marL="342900" indent="-342900">
              <a:lnSpc>
                <a:spcPct val="100000"/>
              </a:lnSpc>
              <a:spcAft>
                <a:spcPts val="0"/>
              </a:spcAft>
              <a:buFont typeface="Arial" panose="020B0604020202020204" pitchFamily="34" charset="0"/>
              <a:buChar char="•"/>
            </a:pPr>
            <a:r>
              <a:rPr lang="en-US" sz="2000" i="1" dirty="0">
                <a:latin typeface="Arial Nova Cond" panose="020B0506020202020204" pitchFamily="34" charset="0"/>
                <a:cs typeface="Calibri" panose="020F0502020204030204" pitchFamily="34" charset="0"/>
              </a:rPr>
              <a:t>“Veterans needs are different than civilians and conversations like these helps all of us understand those needs.” (veteran) </a:t>
            </a:r>
          </a:p>
          <a:p>
            <a:pPr marL="342900" indent="-342900">
              <a:lnSpc>
                <a:spcPct val="100000"/>
              </a:lnSpc>
              <a:spcAft>
                <a:spcPts val="0"/>
              </a:spcAft>
              <a:buFont typeface="Arial" panose="020B0604020202020204" pitchFamily="34" charset="0"/>
              <a:buChar char="•"/>
            </a:pPr>
            <a:r>
              <a:rPr lang="en-US" sz="2000" i="1" dirty="0">
                <a:latin typeface="Arial Nova Cond" panose="020B0506020202020204" pitchFamily="34" charset="0"/>
                <a:cs typeface="Calibri" panose="020F0502020204030204" pitchFamily="34" charset="0"/>
              </a:rPr>
              <a:t>“The problem with transitioning from the military – and people don’t realize that it is a different form of stress.” When I had to transition out, it was difficult, it was very </a:t>
            </a:r>
            <a:r>
              <a:rPr lang="en-US" sz="2000" i="1" dirty="0" err="1">
                <a:latin typeface="Arial Nova Cond" panose="020B0506020202020204" pitchFamily="34" charset="0"/>
                <a:cs typeface="Calibri" panose="020F0502020204030204" pitchFamily="34" charset="0"/>
              </a:rPr>
              <a:t>very</a:t>
            </a:r>
            <a:r>
              <a:rPr lang="en-US" sz="2000" i="1" dirty="0">
                <a:latin typeface="Arial Nova Cond" panose="020B0506020202020204" pitchFamily="34" charset="0"/>
                <a:cs typeface="Calibri" panose="020F0502020204030204" pitchFamily="34" charset="0"/>
              </a:rPr>
              <a:t> difficult and it didn’t feel like the resources were there in the beginning, and so I had to dig deep to find a way to blend in with my civilian counterparts and begin to live life normally. I didn’t have any problems with diversity while I was in the military, but it was kind of worrisome to me how it would be when I got out and begin outside of the military. Resources and conversations like you guys are doing and just better assistance in general, its’ amazing and it does help out immensely. (student veteran). </a:t>
            </a:r>
          </a:p>
        </p:txBody>
      </p:sp>
      <p:cxnSp>
        <p:nvCxnSpPr>
          <p:cNvPr id="4" name="Straight Connector 3">
            <a:extLst>
              <a:ext uri="{FF2B5EF4-FFF2-40B4-BE49-F238E27FC236}">
                <a16:creationId xmlns:a16="http://schemas.microsoft.com/office/drawing/2014/main" id="{F968663E-AC5C-8AB8-A3F4-7076F1B5A006}"/>
              </a:ext>
            </a:extLst>
          </p:cNvPr>
          <p:cNvCxnSpPr>
            <a:cxnSpLocks/>
          </p:cNvCxnSpPr>
          <p:nvPr/>
        </p:nvCxnSpPr>
        <p:spPr>
          <a:xfrm flipV="1">
            <a:off x="505968" y="978153"/>
            <a:ext cx="11180064" cy="21939"/>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0D244D-8B65-EF4A-1ED2-26E0F1D295D5}"/>
              </a:ext>
            </a:extLst>
          </p:cNvPr>
          <p:cNvSpPr txBox="1"/>
          <p:nvPr/>
        </p:nvSpPr>
        <p:spPr>
          <a:xfrm>
            <a:off x="174171" y="153584"/>
            <a:ext cx="8719458" cy="646331"/>
          </a:xfrm>
          <a:prstGeom prst="rect">
            <a:avLst/>
          </a:prstGeom>
          <a:noFill/>
        </p:spPr>
        <p:txBody>
          <a:bodyPr wrap="square">
            <a:spAutoFit/>
          </a:bodyPr>
          <a:lstStyle/>
          <a:p>
            <a:r>
              <a:rPr lang="en-US" sz="3600" b="1" dirty="0">
                <a:solidFill>
                  <a:srgbClr val="F76900"/>
                </a:solidFill>
                <a:latin typeface="Calibri" panose="020F0502020204030204" pitchFamily="34" charset="0"/>
                <a:cs typeface="Calibri" panose="020F0502020204030204" pitchFamily="34" charset="0"/>
              </a:rPr>
              <a:t>03. Dialogue as Method: Our Approach</a:t>
            </a:r>
            <a:endParaRPr lang="en-US" sz="3600" b="1" dirty="0"/>
          </a:p>
        </p:txBody>
      </p:sp>
    </p:spTree>
    <p:extLst>
      <p:ext uri="{BB962C8B-B14F-4D97-AF65-F5344CB8AC3E}">
        <p14:creationId xmlns:p14="http://schemas.microsoft.com/office/powerpoint/2010/main" val="266403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10F6-DBD4-F6CB-6FAE-FB5EB369D825}"/>
              </a:ext>
            </a:extLst>
          </p:cNvPr>
          <p:cNvSpPr>
            <a:spLocks noGrp="1"/>
          </p:cNvSpPr>
          <p:nvPr>
            <p:ph type="title"/>
          </p:nvPr>
        </p:nvSpPr>
        <p:spPr>
          <a:xfrm>
            <a:off x="252984" y="426433"/>
            <a:ext cx="11984736" cy="646811"/>
          </a:xfrm>
        </p:spPr>
        <p:txBody>
          <a:bodyPr>
            <a:normAutofit fontScale="90000"/>
          </a:bodyPr>
          <a:lstStyle/>
          <a:p>
            <a:r>
              <a:rPr lang="en-US" b="1" dirty="0">
                <a:latin typeface="Arial Nova Cond" panose="020B0506020202020204" pitchFamily="34" charset="0"/>
              </a:rPr>
              <a:t>04. New Stories &amp; Strategies. </a:t>
            </a:r>
            <a:r>
              <a:rPr lang="en-US" b="1" i="1" dirty="0">
                <a:latin typeface="Arial Nova Cond" panose="020B0506020202020204" pitchFamily="34" charset="0"/>
              </a:rPr>
              <a:t>Veterans Socioeconomic Benefits Research across Differences: Literature </a:t>
            </a:r>
            <a:br>
              <a:rPr lang="en-US" b="1" dirty="0">
                <a:latin typeface="Arial Nova Cond" panose="020B0506020202020204" pitchFamily="34" charset="0"/>
              </a:rPr>
            </a:br>
            <a:endParaRPr lang="en-US"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F54F35D8-CEED-5E16-1420-D341D0A4199F}"/>
              </a:ext>
            </a:extLst>
          </p:cNvPr>
          <p:cNvSpPr>
            <a:spLocks noGrp="1"/>
          </p:cNvSpPr>
          <p:nvPr>
            <p:ph idx="1"/>
          </p:nvPr>
        </p:nvSpPr>
        <p:spPr>
          <a:xfrm>
            <a:off x="207264" y="1061400"/>
            <a:ext cx="11984736" cy="4351338"/>
          </a:xfrm>
        </p:spPr>
        <p:txBody>
          <a:bodyPr>
            <a:noAutofit/>
          </a:bodyPr>
          <a:lstStyle/>
          <a:p>
            <a:pPr marL="457200" indent="-457200">
              <a:lnSpc>
                <a:spcPct val="100000"/>
              </a:lnSpc>
              <a:spcAft>
                <a:spcPts val="0"/>
              </a:spcAft>
              <a:buFont typeface="+mj-lt"/>
              <a:buAutoNum type="arabicParenR"/>
            </a:pPr>
            <a:r>
              <a:rPr lang="en-US" sz="2000" dirty="0">
                <a:latin typeface="Arial Nova Cond" panose="020B0506020202020204" pitchFamily="34" charset="0"/>
                <a:cs typeface="Calibri" panose="020F0502020204030204" pitchFamily="34" charset="0"/>
              </a:rPr>
              <a:t>The American military is viewed as a form of national service, occupation, profession, workforce, calling, industry, set of internal labor markets (Segal &amp; Segal 2004): it is also the largest government agency, the nation’s largest employer, and the most diverse public institution in the United States.</a:t>
            </a:r>
          </a:p>
          <a:p>
            <a:pPr marL="457200" indent="-457200">
              <a:lnSpc>
                <a:spcPct val="100000"/>
              </a:lnSpc>
              <a:spcAft>
                <a:spcPts val="0"/>
              </a:spcAft>
              <a:buFont typeface="+mj-lt"/>
              <a:buAutoNum type="arabicParenR"/>
            </a:pPr>
            <a:r>
              <a:rPr lang="en-US" sz="2000" dirty="0">
                <a:latin typeface="Arial Nova Cond" panose="020B0506020202020204" pitchFamily="34" charset="0"/>
                <a:cs typeface="Calibri" panose="020F0502020204030204" pitchFamily="34" charset="0"/>
              </a:rPr>
              <a:t>Several well-studied features of military service have the potential to reduce historical and systemic wealth gaps: Veterans compared with nonveteran counterparts have higher rates in 4 areas…</a:t>
            </a:r>
          </a:p>
          <a:p>
            <a:pPr marL="974725" lvl="2" indent="-60325">
              <a:lnSpc>
                <a:spcPct val="100000"/>
              </a:lnSpc>
              <a:spcAft>
                <a:spcPts val="0"/>
              </a:spcAft>
              <a:buFont typeface="Wingdings" panose="05000000000000000000" pitchFamily="2" charset="2"/>
              <a:buChar char="Ø"/>
            </a:pPr>
            <a:r>
              <a:rPr lang="en-US" sz="1800" b="0" i="0" dirty="0">
                <a:solidFill>
                  <a:srgbClr val="002060"/>
                </a:solidFill>
                <a:effectLst/>
                <a:latin typeface="Arial Nova Cond" panose="020B0506020202020204" pitchFamily="34" charset="0"/>
                <a:cs typeface="Calibri" panose="020F0502020204030204" pitchFamily="34" charset="0"/>
              </a:rPr>
              <a:t> </a:t>
            </a:r>
            <a:r>
              <a:rPr lang="en-US" sz="1800" b="1" i="0" dirty="0">
                <a:solidFill>
                  <a:srgbClr val="002060"/>
                </a:solidFill>
                <a:effectLst/>
                <a:latin typeface="Arial Nova Cond" panose="020B0506020202020204" pitchFamily="34" charset="0"/>
                <a:cs typeface="Calibri" panose="020F0502020204030204" pitchFamily="34" charset="0"/>
              </a:rPr>
              <a:t>Wage Premium literature</a:t>
            </a:r>
          </a:p>
          <a:p>
            <a:pPr marL="974725" lvl="2" indent="-60325">
              <a:lnSpc>
                <a:spcPct val="100000"/>
              </a:lnSpc>
              <a:spcAft>
                <a:spcPts val="0"/>
              </a:spcAft>
              <a:buFont typeface="Wingdings" panose="05000000000000000000" pitchFamily="2" charset="2"/>
              <a:buChar char="Ø"/>
            </a:pPr>
            <a:r>
              <a:rPr lang="en-US" sz="1800" b="1" i="0" dirty="0">
                <a:solidFill>
                  <a:srgbClr val="002060"/>
                </a:solidFill>
                <a:effectLst/>
                <a:latin typeface="Arial Nova Cond" panose="020B0506020202020204" pitchFamily="34" charset="0"/>
                <a:cs typeface="Calibri" panose="020F0502020204030204" pitchFamily="34" charset="0"/>
              </a:rPr>
              <a:t> Savings: individual personal</a:t>
            </a:r>
          </a:p>
          <a:p>
            <a:pPr marL="974725" lvl="2" indent="-60325">
              <a:lnSpc>
                <a:spcPct val="100000"/>
              </a:lnSpc>
              <a:spcAft>
                <a:spcPts val="0"/>
              </a:spcAft>
              <a:buFont typeface="Wingdings" panose="05000000000000000000" pitchFamily="2" charset="2"/>
              <a:buChar char="Ø"/>
            </a:pPr>
            <a:r>
              <a:rPr lang="en-US" sz="1800" b="1" dirty="0">
                <a:solidFill>
                  <a:srgbClr val="002060"/>
                </a:solidFill>
                <a:latin typeface="Arial Nova Cond" panose="020B0506020202020204" pitchFamily="34" charset="0"/>
                <a:cs typeface="Calibri" panose="020F0502020204030204" pitchFamily="34" charset="0"/>
              </a:rPr>
              <a:t> Higher education rates and GI Bill support (correlated to higher total earnings)</a:t>
            </a:r>
          </a:p>
          <a:p>
            <a:pPr marL="974725" lvl="2" indent="-60325">
              <a:lnSpc>
                <a:spcPct val="100000"/>
              </a:lnSpc>
              <a:spcAft>
                <a:spcPts val="0"/>
              </a:spcAft>
              <a:buFont typeface="Wingdings" panose="05000000000000000000" pitchFamily="2" charset="2"/>
              <a:buChar char="Ø"/>
            </a:pPr>
            <a:r>
              <a:rPr lang="en-US" sz="1800" b="1" i="0" dirty="0">
                <a:solidFill>
                  <a:srgbClr val="002060"/>
                </a:solidFill>
                <a:effectLst/>
                <a:latin typeface="Arial Nova Cond" panose="020B0506020202020204" pitchFamily="34" charset="0"/>
                <a:cs typeface="Calibri" panose="020F0502020204030204" pitchFamily="34" charset="0"/>
              </a:rPr>
              <a:t> Homeownership rate</a:t>
            </a:r>
          </a:p>
          <a:p>
            <a:pPr marL="457200" indent="-457200">
              <a:lnSpc>
                <a:spcPct val="100000"/>
              </a:lnSpc>
              <a:spcAft>
                <a:spcPts val="0"/>
              </a:spcAft>
              <a:buFont typeface="+mj-lt"/>
              <a:buAutoNum type="arabicParenR"/>
            </a:pPr>
            <a:r>
              <a:rPr lang="en-US" sz="2000" b="0" i="0" dirty="0">
                <a:solidFill>
                  <a:srgbClr val="002060"/>
                </a:solidFill>
                <a:effectLst/>
                <a:latin typeface="Arial Nova Cond" panose="020B0506020202020204" pitchFamily="34" charset="0"/>
                <a:cs typeface="Calibri" panose="020F0502020204030204" pitchFamily="34" charset="0"/>
              </a:rPr>
              <a:t>Social scientists find US military service influences wealth accumulation across demographics &amp; racial dynamics: </a:t>
            </a:r>
          </a:p>
          <a:p>
            <a:pPr marL="968375" lvl="1" indent="-285750">
              <a:lnSpc>
                <a:spcPct val="100000"/>
              </a:lnSpc>
              <a:spcAft>
                <a:spcPts val="0"/>
              </a:spcAft>
              <a:buFont typeface="Wingdings" panose="05000000000000000000" pitchFamily="2" charset="2"/>
              <a:buChar char="q"/>
            </a:pPr>
            <a:r>
              <a:rPr lang="en-US" sz="1800" b="0" i="0" dirty="0">
                <a:solidFill>
                  <a:srgbClr val="002060"/>
                </a:solidFill>
                <a:effectLst/>
                <a:latin typeface="Arial Nova Cond" panose="020B0506020202020204" pitchFamily="34" charset="0"/>
                <a:cs typeface="Calibri" panose="020F0502020204030204" pitchFamily="34" charset="0"/>
              </a:rPr>
              <a:t>Vick &amp; Fontanella (2017) find women &amp; Black veterans have a wage increase or premium (2% and 7% respectively) over comparable nonveterans.  </a:t>
            </a:r>
          </a:p>
          <a:p>
            <a:pPr marL="968375" lvl="1" indent="-285750">
              <a:lnSpc>
                <a:spcPct val="100000"/>
              </a:lnSpc>
              <a:spcAft>
                <a:spcPts val="0"/>
              </a:spcAft>
              <a:buFont typeface="Wingdings" panose="05000000000000000000" pitchFamily="2" charset="2"/>
              <a:buChar char="q"/>
            </a:pPr>
            <a:r>
              <a:rPr lang="en-US" sz="1800" b="0" i="0" dirty="0">
                <a:solidFill>
                  <a:srgbClr val="002060"/>
                </a:solidFill>
                <a:effectLst/>
                <a:latin typeface="Arial Nova Cond" panose="020B0506020202020204" pitchFamily="34" charset="0"/>
                <a:cs typeface="Calibri" panose="020F0502020204030204" pitchFamily="34" charset="0"/>
              </a:rPr>
              <a:t>Renna &amp; Weinstein (2019) find the veterans wage premium for women and Black servicemembers—but the differential driven by education, occupation, industry, and location choice.</a:t>
            </a:r>
          </a:p>
          <a:p>
            <a:pPr marL="968375" lvl="1" indent="-285750">
              <a:lnSpc>
                <a:spcPct val="100000"/>
              </a:lnSpc>
              <a:spcAft>
                <a:spcPts val="0"/>
              </a:spcAft>
              <a:buFont typeface="Wingdings" panose="05000000000000000000" pitchFamily="2" charset="2"/>
              <a:buChar char="q"/>
            </a:pPr>
            <a:r>
              <a:rPr lang="en-US" sz="1800" b="0" i="0" dirty="0">
                <a:solidFill>
                  <a:srgbClr val="002060"/>
                </a:solidFill>
                <a:effectLst/>
                <a:latin typeface="Arial Nova Cond" panose="020B0506020202020204" pitchFamily="34" charset="0"/>
                <a:cs typeface="Calibri" panose="020F0502020204030204" pitchFamily="34" charset="0"/>
              </a:rPr>
              <a:t>M</a:t>
            </a:r>
            <a:r>
              <a:rPr lang="en-US" sz="1800" b="0" i="0" dirty="0">
                <a:effectLst/>
                <a:latin typeface="Arial Nova Cond" panose="020B0506020202020204" pitchFamily="34" charset="0"/>
                <a:cs typeface="Calibri" panose="020F0502020204030204" pitchFamily="34" charset="0"/>
              </a:rPr>
              <a:t>ilitary service for Hispanic and black households increases both likelihood of homeownership and higher income.</a:t>
            </a:r>
          </a:p>
          <a:p>
            <a:pPr marL="968375" lvl="1" indent="-285750">
              <a:lnSpc>
                <a:spcPct val="100000"/>
              </a:lnSpc>
              <a:spcAft>
                <a:spcPts val="0"/>
              </a:spcAft>
              <a:buFont typeface="Wingdings" panose="05000000000000000000" pitchFamily="2" charset="2"/>
              <a:buChar char="q"/>
            </a:pPr>
            <a:r>
              <a:rPr lang="en-US" sz="1800" b="0" i="0" dirty="0">
                <a:effectLst/>
                <a:latin typeface="Arial Nova Cond" panose="020B0506020202020204" pitchFamily="34" charset="0"/>
                <a:cs typeface="Calibri" panose="020F0502020204030204" pitchFamily="34" charset="0"/>
              </a:rPr>
              <a:t>Military status is associated with smaller gaps in homeownership and income between racial and ethnic groups (White veterans slightly less likely to be homeowners than nonmilitary counterparts; the opposite is true for black, Hispanic, and Asian households).</a:t>
            </a:r>
            <a:endParaRPr lang="en-US" sz="1800" dirty="0">
              <a:latin typeface="Arial Nova Cond" panose="020B0506020202020204" pitchFamily="34" charset="0"/>
              <a:cs typeface="Calibri" panose="020F0502020204030204" pitchFamily="34" charset="0"/>
            </a:endParaRPr>
          </a:p>
          <a:p>
            <a:pPr marL="968375" lvl="1" indent="-285750">
              <a:lnSpc>
                <a:spcPct val="100000"/>
              </a:lnSpc>
              <a:spcAft>
                <a:spcPts val="0"/>
              </a:spcAft>
              <a:buFont typeface="Wingdings" panose="05000000000000000000" pitchFamily="2" charset="2"/>
              <a:buChar char="q"/>
            </a:pPr>
            <a:r>
              <a:rPr lang="en-US" sz="1800" b="0" i="0" dirty="0">
                <a:effectLst/>
                <a:latin typeface="Arial Nova Cond" panose="020B0506020202020204" pitchFamily="34" charset="0"/>
                <a:cs typeface="Calibri" panose="020F0502020204030204" pitchFamily="34" charset="0"/>
              </a:rPr>
              <a:t>If all else is held constant, homeownership rate for black veteran households is 8.3 percent higher than nonmilitary households—military service shrinks homeownership gap. </a:t>
            </a:r>
            <a:endParaRPr lang="en-US" sz="1800" i="0" dirty="0">
              <a:effectLst/>
              <a:latin typeface="Arial Nova Cond" panose="020B050602020202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F968663E-AC5C-8AB8-A3F4-7076F1B5A006}"/>
              </a:ext>
            </a:extLst>
          </p:cNvPr>
          <p:cNvCxnSpPr>
            <a:cxnSpLocks/>
          </p:cNvCxnSpPr>
          <p:nvPr/>
        </p:nvCxnSpPr>
        <p:spPr>
          <a:xfrm flipV="1">
            <a:off x="505968" y="978153"/>
            <a:ext cx="11180064" cy="21939"/>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537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B01E0E-CC9D-AA2E-EE9E-D15A9500D353}"/>
              </a:ext>
            </a:extLst>
          </p:cNvPr>
          <p:cNvSpPr txBox="1">
            <a:spLocks/>
          </p:cNvSpPr>
          <p:nvPr/>
        </p:nvSpPr>
        <p:spPr>
          <a:xfrm>
            <a:off x="280416" y="261978"/>
            <a:ext cx="11180064" cy="6468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76801"/>
                </a:solidFill>
                <a:latin typeface="Arial Nova Cond" panose="020B0506020202020204" pitchFamily="34" charset="0"/>
              </a:rPr>
              <a:t>04. New Stories &amp; Strategies. Myth-busting Case Studies 1 &amp; 2: </a:t>
            </a:r>
            <a:r>
              <a:rPr lang="en-US" sz="3200" dirty="0">
                <a:solidFill>
                  <a:srgbClr val="F76801"/>
                </a:solidFill>
                <a:latin typeface="Arial Nova Cond" panose="020B0506020202020204" pitchFamily="34" charset="0"/>
              </a:rPr>
              <a:t>Veterans Socioeconomic Benefits Research across Differences</a:t>
            </a:r>
          </a:p>
        </p:txBody>
      </p:sp>
      <p:cxnSp>
        <p:nvCxnSpPr>
          <p:cNvPr id="6" name="Straight Connector 5">
            <a:extLst>
              <a:ext uri="{FF2B5EF4-FFF2-40B4-BE49-F238E27FC236}">
                <a16:creationId xmlns:a16="http://schemas.microsoft.com/office/drawing/2014/main" id="{72F71A4B-A39F-6760-71D2-2D9015A15528}"/>
              </a:ext>
            </a:extLst>
          </p:cNvPr>
          <p:cNvCxnSpPr>
            <a:cxnSpLocks/>
          </p:cNvCxnSpPr>
          <p:nvPr/>
        </p:nvCxnSpPr>
        <p:spPr>
          <a:xfrm flipV="1">
            <a:off x="280416" y="1319529"/>
            <a:ext cx="11180064" cy="21939"/>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1761684-4F37-75F7-F8CF-2DCBE33C87ED}"/>
              </a:ext>
            </a:extLst>
          </p:cNvPr>
          <p:cNvSpPr txBox="1">
            <a:spLocks/>
          </p:cNvSpPr>
          <p:nvPr/>
        </p:nvSpPr>
        <p:spPr>
          <a:xfrm>
            <a:off x="841248" y="2666941"/>
            <a:ext cx="4762436" cy="3416320"/>
          </a:xfrm>
          <a:prstGeom prst="rect">
            <a:avLst/>
          </a:prstGeom>
          <a:ln>
            <a:solidFill>
              <a:srgbClr val="C5CFFF"/>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0E54"/>
                </a:solidFill>
                <a:latin typeface="Arial Nova Cond" panose="020B0506020202020204" pitchFamily="34" charset="0"/>
              </a:rPr>
              <a:t>Case 1: </a:t>
            </a:r>
            <a:r>
              <a:rPr lang="en-US" sz="2400" dirty="0">
                <a:solidFill>
                  <a:srgbClr val="000E54"/>
                </a:solidFill>
                <a:latin typeface="Arial Nova Cond" panose="020B0506020202020204" pitchFamily="34" charset="0"/>
              </a:rPr>
              <a:t>African American and Native American veterans’ use of national public service to face stubborn structural socioeconomic barriers—at the individual, community, and public-policy levels. </a:t>
            </a:r>
          </a:p>
          <a:p>
            <a:pPr>
              <a:buFont typeface="Wingdings" panose="05000000000000000000" pitchFamily="2" charset="2"/>
              <a:buChar char="v"/>
            </a:pPr>
            <a:r>
              <a:rPr lang="en-US" sz="2400" dirty="0">
                <a:solidFill>
                  <a:srgbClr val="000E54"/>
                </a:solidFill>
                <a:latin typeface="Arial Nova Cond" panose="020B0506020202020204" pitchFamily="34" charset="0"/>
              </a:rPr>
              <a:t>Hidden histories</a:t>
            </a:r>
          </a:p>
          <a:p>
            <a:pPr>
              <a:buFont typeface="Wingdings" panose="05000000000000000000" pitchFamily="2" charset="2"/>
              <a:buChar char="v"/>
            </a:pPr>
            <a:r>
              <a:rPr lang="en-US" sz="2400" dirty="0">
                <a:solidFill>
                  <a:srgbClr val="000E54"/>
                </a:solidFill>
                <a:latin typeface="Arial Nova Cond" panose="020B0506020202020204" pitchFamily="34" charset="0"/>
              </a:rPr>
              <a:t>Different motives to serve</a:t>
            </a:r>
          </a:p>
        </p:txBody>
      </p:sp>
      <p:sp>
        <p:nvSpPr>
          <p:cNvPr id="8" name="TextBox 7">
            <a:extLst>
              <a:ext uri="{FF2B5EF4-FFF2-40B4-BE49-F238E27FC236}">
                <a16:creationId xmlns:a16="http://schemas.microsoft.com/office/drawing/2014/main" id="{BA4FF183-1175-25FC-9290-5755F8F9CE61}"/>
              </a:ext>
            </a:extLst>
          </p:cNvPr>
          <p:cNvSpPr txBox="1"/>
          <p:nvPr/>
        </p:nvSpPr>
        <p:spPr>
          <a:xfrm>
            <a:off x="6315456" y="2666941"/>
            <a:ext cx="5084064" cy="3416320"/>
          </a:xfrm>
          <a:prstGeom prst="rect">
            <a:avLst/>
          </a:prstGeom>
          <a:noFill/>
          <a:ln>
            <a:solidFill>
              <a:srgbClr val="C5CFFF"/>
            </a:solidFill>
          </a:ln>
        </p:spPr>
        <p:txBody>
          <a:bodyPr wrap="square">
            <a:spAutoFit/>
          </a:bodyPr>
          <a:lstStyle/>
          <a:p>
            <a:pPr marL="0" marR="0">
              <a:spcBef>
                <a:spcPts val="0"/>
              </a:spcBef>
              <a:spcAft>
                <a:spcPts val="0"/>
              </a:spcAft>
            </a:pPr>
            <a:r>
              <a:rPr lang="en-US" sz="2400" b="1" dirty="0">
                <a:solidFill>
                  <a:srgbClr val="000E54"/>
                </a:solidFill>
                <a:latin typeface="Arial Nova Cond" panose="020B0506020202020204" pitchFamily="34" charset="0"/>
              </a:rPr>
              <a:t>Case 2: </a:t>
            </a:r>
            <a:r>
              <a:rPr lang="en-US" sz="2400" dirty="0">
                <a:solidFill>
                  <a:srgbClr val="000E54"/>
                </a:solidFill>
                <a:latin typeface="Arial Nova Cond" panose="020B0506020202020204" pitchFamily="34" charset="0"/>
              </a:rPr>
              <a:t>Student Veterans </a:t>
            </a:r>
            <a:r>
              <a:rPr lang="en-US" sz="2400" dirty="0">
                <a:solidFill>
                  <a:srgbClr val="000E54"/>
                </a:solidFill>
                <a:effectLst/>
                <a:latin typeface="Arial Nova Cond" panose="020B0506020202020204" pitchFamily="34" charset="0"/>
              </a:rPr>
              <a:t>represent 3-4% of the entire student population in U.S. higher education. </a:t>
            </a:r>
            <a:r>
              <a:rPr lang="en-US" sz="2400" dirty="0">
                <a:solidFill>
                  <a:srgbClr val="000E54"/>
                </a:solidFill>
                <a:latin typeface="Arial Nova Cond" panose="020B0506020202020204" pitchFamily="34" charset="0"/>
              </a:rPr>
              <a:t>R</a:t>
            </a:r>
            <a:r>
              <a:rPr lang="en-US" sz="2400" dirty="0">
                <a:solidFill>
                  <a:srgbClr val="000E54"/>
                </a:solidFill>
                <a:effectLst/>
                <a:latin typeface="Arial Nova Cond" panose="020B0506020202020204" pitchFamily="34" charset="0"/>
              </a:rPr>
              <a:t>esearch shows student veterans make an outsized impact through </a:t>
            </a:r>
            <a:r>
              <a:rPr lang="en-US" sz="2400" b="1" dirty="0">
                <a:solidFill>
                  <a:srgbClr val="000E54"/>
                </a:solidFill>
                <a:effectLst/>
                <a:latin typeface="Arial Nova Cond" panose="020B0506020202020204" pitchFamily="34" charset="0"/>
              </a:rPr>
              <a:t>community involvement and civic engagement </a:t>
            </a:r>
            <a:r>
              <a:rPr lang="en-US" sz="2400" dirty="0">
                <a:solidFill>
                  <a:srgbClr val="000E54"/>
                </a:solidFill>
                <a:effectLst/>
                <a:latin typeface="Arial Nova Cond" panose="020B0506020202020204" pitchFamily="34" charset="0"/>
              </a:rPr>
              <a:t>and through their interactions with other students. </a:t>
            </a:r>
          </a:p>
          <a:p>
            <a:pPr marL="342900" marR="0" indent="-342900">
              <a:spcBef>
                <a:spcPts val="0"/>
              </a:spcBef>
              <a:spcAft>
                <a:spcPts val="0"/>
              </a:spcAft>
              <a:buFont typeface="Wingdings" panose="05000000000000000000" pitchFamily="2" charset="2"/>
              <a:buChar char="v"/>
            </a:pPr>
            <a:r>
              <a:rPr lang="en-US" sz="2400" dirty="0">
                <a:solidFill>
                  <a:srgbClr val="000E54"/>
                </a:solidFill>
                <a:latin typeface="Arial Nova Cond" panose="020B0506020202020204" pitchFamily="34" charset="0"/>
              </a:rPr>
              <a:t>Enrich classroom discussions </a:t>
            </a:r>
          </a:p>
          <a:p>
            <a:pPr marL="342900" marR="0" indent="-342900">
              <a:spcBef>
                <a:spcPts val="0"/>
              </a:spcBef>
              <a:spcAft>
                <a:spcPts val="0"/>
              </a:spcAft>
              <a:buFont typeface="Wingdings" panose="05000000000000000000" pitchFamily="2" charset="2"/>
              <a:buChar char="v"/>
            </a:pPr>
            <a:r>
              <a:rPr lang="en-US" sz="2400" dirty="0">
                <a:solidFill>
                  <a:srgbClr val="000E54"/>
                </a:solidFill>
                <a:latin typeface="Arial Nova Cond" panose="020B0506020202020204" pitchFamily="34" charset="0"/>
              </a:rPr>
              <a:t>Enhance campus diversity overall</a:t>
            </a:r>
            <a:endParaRPr lang="en-US" sz="2400" dirty="0">
              <a:solidFill>
                <a:srgbClr val="000E54"/>
              </a:solidFill>
              <a:effectLst/>
              <a:latin typeface="Arial Nova Cond" panose="020B0506020202020204" pitchFamily="34" charset="0"/>
            </a:endParaRPr>
          </a:p>
        </p:txBody>
      </p:sp>
      <p:sp>
        <p:nvSpPr>
          <p:cNvPr id="9" name="TextBox 8">
            <a:extLst>
              <a:ext uri="{FF2B5EF4-FFF2-40B4-BE49-F238E27FC236}">
                <a16:creationId xmlns:a16="http://schemas.microsoft.com/office/drawing/2014/main" id="{962CC7F4-17AE-03A0-0BBE-3B0E4C87FD7D}"/>
              </a:ext>
            </a:extLst>
          </p:cNvPr>
          <p:cNvSpPr txBox="1"/>
          <p:nvPr/>
        </p:nvSpPr>
        <p:spPr>
          <a:xfrm>
            <a:off x="406972" y="1499453"/>
            <a:ext cx="11309540" cy="830997"/>
          </a:xfrm>
          <a:prstGeom prst="rect">
            <a:avLst/>
          </a:prstGeom>
          <a:noFill/>
        </p:spPr>
        <p:txBody>
          <a:bodyPr wrap="square">
            <a:spAutoFit/>
          </a:bodyPr>
          <a:lstStyle/>
          <a:p>
            <a:pPr marL="342900" indent="-342900">
              <a:buFont typeface="Wingdings" panose="05000000000000000000" pitchFamily="2" charset="2"/>
              <a:buChar char="Ø"/>
            </a:pPr>
            <a:r>
              <a:rPr lang="en-US" sz="2400" b="1" dirty="0">
                <a:solidFill>
                  <a:srgbClr val="000E54"/>
                </a:solidFill>
                <a:effectLst/>
                <a:latin typeface="Arial Nova Cond" panose="020B0506020202020204" pitchFamily="34" charset="0"/>
                <a:ea typeface="Times New Roman" panose="02020603050405020304" pitchFamily="18" charset="0"/>
              </a:rPr>
              <a:t>Synthesizing Literature and Cases to Identify Solutions: </a:t>
            </a:r>
            <a:r>
              <a:rPr lang="en-US" sz="2400" dirty="0">
                <a:solidFill>
                  <a:srgbClr val="000E54"/>
                </a:solidFill>
                <a:effectLst/>
                <a:latin typeface="Arial Nova Cond" panose="020B0506020202020204" pitchFamily="34" charset="0"/>
                <a:ea typeface="Times New Roman" panose="02020603050405020304" pitchFamily="18" charset="0"/>
              </a:rPr>
              <a:t>How have the ‘myths’ about the military ignored student veterans contributions and minority communities’ service? </a:t>
            </a:r>
          </a:p>
        </p:txBody>
      </p:sp>
    </p:spTree>
    <p:extLst>
      <p:ext uri="{BB962C8B-B14F-4D97-AF65-F5344CB8AC3E}">
        <p14:creationId xmlns:p14="http://schemas.microsoft.com/office/powerpoint/2010/main" val="333345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10F6-DBD4-F6CB-6FAE-FB5EB369D825}"/>
              </a:ext>
            </a:extLst>
          </p:cNvPr>
          <p:cNvSpPr>
            <a:spLocks noGrp="1"/>
          </p:cNvSpPr>
          <p:nvPr>
            <p:ph type="title"/>
          </p:nvPr>
        </p:nvSpPr>
        <p:spPr>
          <a:xfrm>
            <a:off x="881742" y="426433"/>
            <a:ext cx="11355977" cy="646811"/>
          </a:xfrm>
        </p:spPr>
        <p:txBody>
          <a:bodyPr>
            <a:normAutofit fontScale="90000"/>
          </a:bodyPr>
          <a:lstStyle/>
          <a:p>
            <a:r>
              <a:rPr lang="en-US" b="1" dirty="0">
                <a:latin typeface="Arial Nova Cond" panose="020B0506020202020204" pitchFamily="34" charset="0"/>
              </a:rPr>
              <a:t>05. Recommendations: </a:t>
            </a:r>
            <a:br>
              <a:rPr lang="en-US" b="1" dirty="0">
                <a:latin typeface="Arial Nova Cond" panose="020B0506020202020204" pitchFamily="34" charset="0"/>
              </a:rPr>
            </a:br>
            <a:r>
              <a:rPr lang="en-US" i="1" dirty="0">
                <a:latin typeface="Arial Nova Cond" panose="020B0506020202020204" pitchFamily="34" charset="0"/>
              </a:rPr>
              <a:t>Best practices &amp; using dialogue and real concrete practices for campus environments.</a:t>
            </a:r>
          </a:p>
        </p:txBody>
      </p:sp>
      <p:sp>
        <p:nvSpPr>
          <p:cNvPr id="3" name="Content Placeholder 2">
            <a:extLst>
              <a:ext uri="{FF2B5EF4-FFF2-40B4-BE49-F238E27FC236}">
                <a16:creationId xmlns:a16="http://schemas.microsoft.com/office/drawing/2014/main" id="{F54F35D8-CEED-5E16-1420-D341D0A4199F}"/>
              </a:ext>
            </a:extLst>
          </p:cNvPr>
          <p:cNvSpPr>
            <a:spLocks noGrp="1"/>
          </p:cNvSpPr>
          <p:nvPr>
            <p:ph idx="1"/>
          </p:nvPr>
        </p:nvSpPr>
        <p:spPr>
          <a:xfrm>
            <a:off x="432816" y="1432472"/>
            <a:ext cx="11253216" cy="4351338"/>
          </a:xfrm>
        </p:spPr>
        <p:txBody>
          <a:bodyPr>
            <a:noAutofit/>
          </a:bodyPr>
          <a:lstStyle/>
          <a:p>
            <a:pPr marL="342900" indent="-342900">
              <a:lnSpc>
                <a:spcPct val="10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Campus Culture - Keeping the conversation going. Foster a campus culture that encourages open dialogue and collaboration between veterans and non-veteran students, promoting mutual understanding and support.</a:t>
            </a:r>
          </a:p>
          <a:p>
            <a:pPr marL="342900" indent="-342900">
              <a:lnSpc>
                <a:spcPct val="10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Diversity- cultural competency Training</a:t>
            </a:r>
          </a:p>
          <a:p>
            <a:pPr marL="342900" indent="-342900">
              <a:lnSpc>
                <a:spcPct val="10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Mentorship Programs: (i.e.. PAVE) </a:t>
            </a:r>
          </a:p>
          <a:p>
            <a:pPr marL="342900" indent="-342900">
              <a:lnSpc>
                <a:spcPct val="10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Streamlined Admission Process: (give SU example)</a:t>
            </a:r>
          </a:p>
          <a:p>
            <a:pPr marL="342900" indent="-342900">
              <a:lnSpc>
                <a:spcPct val="10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Career Readiness Workshops: (OVMA) </a:t>
            </a:r>
          </a:p>
          <a:p>
            <a:pPr marL="342900" indent="-342900">
              <a:lnSpc>
                <a:spcPct val="10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Student Veteran Immersion – trips (OVMA) </a:t>
            </a:r>
          </a:p>
          <a:p>
            <a:pPr marL="342900" indent="-342900">
              <a:lnSpc>
                <a:spcPct val="10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Collaborative Partnerships: Establish partnerships with local military bases, veterans' organizations, and relevant government agencies to ensure a coordinated effort in supporting military-affiliated students.</a:t>
            </a:r>
          </a:p>
          <a:p>
            <a:pPr marL="342900" indent="-342900">
              <a:lnSpc>
                <a:spcPct val="10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Continuous Research: Continue conducting research to identify evolving needs and challenges faced by military-affiliated students, adapting policies and programs accordingly.</a:t>
            </a:r>
          </a:p>
        </p:txBody>
      </p:sp>
      <p:cxnSp>
        <p:nvCxnSpPr>
          <p:cNvPr id="4" name="Straight Connector 3">
            <a:extLst>
              <a:ext uri="{FF2B5EF4-FFF2-40B4-BE49-F238E27FC236}">
                <a16:creationId xmlns:a16="http://schemas.microsoft.com/office/drawing/2014/main" id="{F968663E-AC5C-8AB8-A3F4-7076F1B5A006}"/>
              </a:ext>
            </a:extLst>
          </p:cNvPr>
          <p:cNvCxnSpPr>
            <a:cxnSpLocks/>
          </p:cNvCxnSpPr>
          <p:nvPr/>
        </p:nvCxnSpPr>
        <p:spPr>
          <a:xfrm flipV="1">
            <a:off x="655320" y="1432472"/>
            <a:ext cx="11180064" cy="21939"/>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147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5E4A-D39B-FDB1-7165-32A40B00DE2A}"/>
              </a:ext>
            </a:extLst>
          </p:cNvPr>
          <p:cNvSpPr>
            <a:spLocks noGrp="1"/>
          </p:cNvSpPr>
          <p:nvPr>
            <p:ph type="title"/>
          </p:nvPr>
        </p:nvSpPr>
        <p:spPr>
          <a:xfrm>
            <a:off x="448056" y="365125"/>
            <a:ext cx="10515600" cy="537083"/>
          </a:xfrm>
        </p:spPr>
        <p:txBody>
          <a:bodyPr anchor="ctr">
            <a:noAutofit/>
          </a:bodyPr>
          <a:lstStyle/>
          <a:p>
            <a:pPr algn="ctr"/>
            <a:r>
              <a:rPr lang="en-US" sz="3600" b="1" dirty="0">
                <a:latin typeface="Arial Nova Cond" panose="020B0506020202020204" pitchFamily="34" charset="0"/>
              </a:rPr>
              <a:t>05. Conclusion: Challenges of Debunking Myths </a:t>
            </a:r>
            <a:br>
              <a:rPr lang="en-US" sz="3600" b="1" dirty="0">
                <a:latin typeface="Arial Nova Cond" panose="020B0506020202020204" pitchFamily="34" charset="0"/>
              </a:rPr>
            </a:br>
            <a:endParaRPr lang="en-US" sz="3600"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473A069B-EF04-DDEB-705A-3F1DB3031D0E}"/>
              </a:ext>
            </a:extLst>
          </p:cNvPr>
          <p:cNvSpPr>
            <a:spLocks noGrp="1"/>
          </p:cNvSpPr>
          <p:nvPr>
            <p:ph sz="half" idx="1"/>
          </p:nvPr>
        </p:nvSpPr>
        <p:spPr>
          <a:xfrm>
            <a:off x="448056" y="1414272"/>
            <a:ext cx="9793224" cy="5072639"/>
          </a:xfrm>
        </p:spPr>
        <p:txBody>
          <a:bodyPr>
            <a:noAutofit/>
          </a:bodyPr>
          <a:lstStyle/>
          <a:p>
            <a:pPr marR="0">
              <a:spcBef>
                <a:spcPts val="0"/>
              </a:spcBef>
              <a:spcAft>
                <a:spcPts val="0"/>
              </a:spcAft>
              <a:buFont typeface="Wingdings" panose="05000000000000000000" pitchFamily="2" charset="2"/>
              <a:buChar char="Ø"/>
            </a:pPr>
            <a:r>
              <a:rPr lang="en-US" sz="2400" dirty="0">
                <a:effectLst/>
                <a:latin typeface="Arial Nova Cond" panose="020B0506020202020204" pitchFamily="34" charset="0"/>
              </a:rPr>
              <a:t>Debunking misinformation is often more difficult than merely telling people that information is inaccurate. It means getting people to identify with the truth. Once someone has been introduced to false information, they often continue to believe it despite the correction. </a:t>
            </a:r>
          </a:p>
          <a:p>
            <a:pPr marR="0">
              <a:spcBef>
                <a:spcPts val="0"/>
              </a:spcBef>
              <a:spcAft>
                <a:spcPts val="0"/>
              </a:spcAft>
              <a:buFont typeface="Wingdings" panose="05000000000000000000" pitchFamily="2" charset="2"/>
              <a:buChar char="Ø"/>
            </a:pPr>
            <a:endParaRPr lang="en-US" sz="2400" dirty="0">
              <a:effectLst/>
              <a:latin typeface="Arial Nova Cond" panose="020B0506020202020204" pitchFamily="34" charset="0"/>
            </a:endParaRPr>
          </a:p>
          <a:p>
            <a:pPr marR="0">
              <a:spcBef>
                <a:spcPts val="0"/>
              </a:spcBef>
              <a:spcAft>
                <a:spcPts val="0"/>
              </a:spcAft>
              <a:buFont typeface="Wingdings" panose="05000000000000000000" pitchFamily="2" charset="2"/>
              <a:buChar char="Ø"/>
            </a:pPr>
            <a:r>
              <a:rPr lang="en-US" sz="2400" dirty="0">
                <a:latin typeface="Arial Nova Cond" panose="020B0506020202020204" pitchFamily="34" charset="0"/>
              </a:rPr>
              <a:t>Myths are persistent, stubborn, and memorable. To dislodge a myth, you need to counter it with an even more compelling, memorable fact.</a:t>
            </a:r>
            <a:endParaRPr lang="en-US" sz="2400" dirty="0">
              <a:effectLst/>
              <a:latin typeface="Arial Nova Cond" panose="020B0506020202020204" pitchFamily="34" charset="0"/>
            </a:endParaRPr>
          </a:p>
          <a:p>
            <a:pPr marR="0">
              <a:spcBef>
                <a:spcPts val="0"/>
              </a:spcBef>
              <a:spcAft>
                <a:spcPts val="0"/>
              </a:spcAft>
              <a:buFont typeface="Wingdings" panose="05000000000000000000" pitchFamily="2" charset="2"/>
              <a:buChar char="Ø"/>
            </a:pPr>
            <a:endParaRPr lang="en-US" sz="2400" dirty="0">
              <a:effectLst/>
              <a:latin typeface="Arial Nova Cond" panose="020B0506020202020204" pitchFamily="34" charset="0"/>
            </a:endParaRPr>
          </a:p>
          <a:p>
            <a:pPr marR="0">
              <a:spcBef>
                <a:spcPts val="0"/>
              </a:spcBef>
              <a:spcAft>
                <a:spcPts val="0"/>
              </a:spcAft>
              <a:buFont typeface="Wingdings" panose="05000000000000000000" pitchFamily="2" charset="2"/>
              <a:buChar char="Ø"/>
            </a:pPr>
            <a:r>
              <a:rPr lang="en-US" sz="2400" dirty="0">
                <a:latin typeface="Arial Nova Cond" panose="020B0506020202020204" pitchFamily="34" charset="0"/>
              </a:rPr>
              <a:t>C</a:t>
            </a:r>
            <a:r>
              <a:rPr lang="en-US" sz="2400" dirty="0">
                <a:effectLst/>
                <a:latin typeface="Arial Nova Cond" panose="020B0506020202020204" pitchFamily="34" charset="0"/>
              </a:rPr>
              <a:t>orrection strategies, such as the myth-versus-fact article format, may backfire because they subtly reinforce the myths through repetition and may further increase the spread and acceptance of it, especially if the facts are not constantly reinforced.</a:t>
            </a:r>
          </a:p>
          <a:p>
            <a:pPr marR="0">
              <a:spcBef>
                <a:spcPts val="0"/>
              </a:spcBef>
              <a:spcAft>
                <a:spcPts val="0"/>
              </a:spcAft>
              <a:buFont typeface="Wingdings" panose="05000000000000000000" pitchFamily="2" charset="2"/>
              <a:buChar char="Ø"/>
            </a:pPr>
            <a:endParaRPr lang="en-US" sz="2400" dirty="0">
              <a:effectLst/>
              <a:latin typeface="Arial Nova Cond" panose="020B0506020202020204" pitchFamily="34" charset="0"/>
            </a:endParaRPr>
          </a:p>
          <a:p>
            <a:pPr marR="0">
              <a:spcBef>
                <a:spcPts val="0"/>
              </a:spcBef>
              <a:spcAft>
                <a:spcPts val="0"/>
              </a:spcAft>
              <a:buFont typeface="Wingdings" panose="05000000000000000000" pitchFamily="2" charset="2"/>
              <a:buChar char="Ø"/>
            </a:pPr>
            <a:r>
              <a:rPr lang="en-US" sz="2400" dirty="0">
                <a:latin typeface="Arial Nova Cond" panose="020B0506020202020204" pitchFamily="34" charset="0"/>
              </a:rPr>
              <a:t>T</a:t>
            </a:r>
            <a:r>
              <a:rPr lang="en-US" sz="2400" dirty="0">
                <a:effectLst/>
                <a:latin typeface="Arial Nova Cond" panose="020B0506020202020204" pitchFamily="34" charset="0"/>
              </a:rPr>
              <a:t>he Internet, social media, and other digital technologies have only proven to intensify the speed and ease at which misinformation spreads.</a:t>
            </a:r>
          </a:p>
          <a:p>
            <a:pPr marL="285750" indent="-285750">
              <a:spcAft>
                <a:spcPts val="0"/>
              </a:spcAft>
              <a:buFont typeface="Arial" panose="020B0604020202020204" pitchFamily="34" charset="0"/>
              <a:buChar char="•"/>
            </a:pPr>
            <a:endParaRPr lang="en-US" sz="2400" dirty="0">
              <a:effectLst/>
              <a:latin typeface="Arial Nova Cond" panose="020B0506020202020204" pitchFamily="34" charset="0"/>
            </a:endParaRPr>
          </a:p>
          <a:p>
            <a:endParaRPr lang="en-US" sz="2400" dirty="0">
              <a:latin typeface="Arial Nova Cond" panose="020B0506020202020204" pitchFamily="34" charset="0"/>
            </a:endParaRPr>
          </a:p>
        </p:txBody>
      </p:sp>
      <p:cxnSp>
        <p:nvCxnSpPr>
          <p:cNvPr id="5" name="Straight Connector 4">
            <a:extLst>
              <a:ext uri="{FF2B5EF4-FFF2-40B4-BE49-F238E27FC236}">
                <a16:creationId xmlns:a16="http://schemas.microsoft.com/office/drawing/2014/main" id="{3A4C4314-6460-4E26-1DA6-347A67084AAC}"/>
              </a:ext>
            </a:extLst>
          </p:cNvPr>
          <p:cNvCxnSpPr>
            <a:cxnSpLocks/>
          </p:cNvCxnSpPr>
          <p:nvPr/>
        </p:nvCxnSpPr>
        <p:spPr>
          <a:xfrm flipV="1">
            <a:off x="643128" y="1024832"/>
            <a:ext cx="9224708" cy="5963"/>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54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0811-9604-F444-BC5E-A94434CEC309}"/>
              </a:ext>
            </a:extLst>
          </p:cNvPr>
          <p:cNvSpPr>
            <a:spLocks noGrp="1"/>
          </p:cNvSpPr>
          <p:nvPr>
            <p:ph type="title"/>
          </p:nvPr>
        </p:nvSpPr>
        <p:spPr>
          <a:xfrm>
            <a:off x="740664" y="2766217"/>
            <a:ext cx="6891528" cy="1737360"/>
          </a:xfrm>
        </p:spPr>
        <p:txBody>
          <a:bodyPr/>
          <a:lstStyle/>
          <a:p>
            <a:r>
              <a:rPr lang="en-US" sz="3600" dirty="0">
                <a:latin typeface="Arial Nova Cond" panose="020B0506020202020204" pitchFamily="34" charset="0"/>
              </a:rPr>
              <a:t>06. Q&amp;A</a:t>
            </a:r>
            <a:br>
              <a:rPr lang="en-US" sz="3600" dirty="0">
                <a:latin typeface="Arial Nova Cond" panose="020B0506020202020204" pitchFamily="34" charset="0"/>
              </a:rPr>
            </a:br>
            <a:endParaRPr lang="en-US" sz="3600" dirty="0">
              <a:latin typeface="Arial Nova Cond" panose="020B0506020202020204" pitchFamily="34" charset="0"/>
            </a:endParaRPr>
          </a:p>
        </p:txBody>
      </p:sp>
    </p:spTree>
    <p:extLst>
      <p:ext uri="{BB962C8B-B14F-4D97-AF65-F5344CB8AC3E}">
        <p14:creationId xmlns:p14="http://schemas.microsoft.com/office/powerpoint/2010/main" val="391763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078405-CFD4-F861-7AEB-4F5371F8F4F0}"/>
              </a:ext>
            </a:extLst>
          </p:cNvPr>
          <p:cNvSpPr txBox="1">
            <a:spLocks/>
          </p:cNvSpPr>
          <p:nvPr/>
        </p:nvSpPr>
        <p:spPr>
          <a:xfrm>
            <a:off x="225132" y="335023"/>
            <a:ext cx="10716137" cy="646386"/>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r>
              <a:rPr lang="en-US" b="1" dirty="0">
                <a:solidFill>
                  <a:srgbClr val="F76801"/>
                </a:solidFill>
                <a:latin typeface="Arial Nova Cond" panose="020B0506020202020204" pitchFamily="34" charset="0"/>
              </a:rPr>
              <a:t>01. Part of a Broader Research Agenda</a:t>
            </a: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endParaRPr lang="en-US" dirty="0">
              <a:solidFill>
                <a:srgbClr val="F76801"/>
              </a:solidFill>
              <a:latin typeface="Arial Nova Cond" panose="020B0506020202020204" pitchFamily="34" charset="0"/>
            </a:endParaRPr>
          </a:p>
        </p:txBody>
      </p:sp>
      <p:sp>
        <p:nvSpPr>
          <p:cNvPr id="11" name="Content Placeholder 2">
            <a:extLst>
              <a:ext uri="{FF2B5EF4-FFF2-40B4-BE49-F238E27FC236}">
                <a16:creationId xmlns:a16="http://schemas.microsoft.com/office/drawing/2014/main" id="{F6BF4791-06EC-DC2F-2EC6-B795DD50B427}"/>
              </a:ext>
            </a:extLst>
          </p:cNvPr>
          <p:cNvSpPr>
            <a:spLocks noGrp="1"/>
          </p:cNvSpPr>
          <p:nvPr>
            <p:ph idx="1"/>
          </p:nvPr>
        </p:nvSpPr>
        <p:spPr>
          <a:xfrm>
            <a:off x="225132" y="1214720"/>
            <a:ext cx="6712116" cy="5044964"/>
          </a:xfrm>
        </p:spPr>
        <p:txBody>
          <a:bodyPr>
            <a:noAutofit/>
          </a:bodyPr>
          <a:lstStyle/>
          <a:p>
            <a:pPr marL="342900" lvl="1" indent="-342900">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Basic research to understand distinctive </a:t>
            </a:r>
            <a:r>
              <a:rPr lang="en-US" b="1" i="1" dirty="0">
                <a:solidFill>
                  <a:srgbClr val="002060"/>
                </a:solidFill>
                <a:latin typeface="Calibri" panose="020F0502020204030204" pitchFamily="34" charset="0"/>
                <a:cs typeface="Calibri" panose="020F0502020204030204" pitchFamily="34" charset="0"/>
              </a:rPr>
              <a:t>Post-9/11 cohort </a:t>
            </a:r>
            <a:r>
              <a:rPr lang="en-US" dirty="0">
                <a:solidFill>
                  <a:srgbClr val="002060"/>
                </a:solidFill>
                <a:latin typeface="Calibri" panose="020F0502020204030204" pitchFamily="34" charset="0"/>
                <a:cs typeface="Calibri" panose="020F0502020204030204" pitchFamily="34" charset="0"/>
              </a:rPr>
              <a:t>of transitioning U.S. military servicemembers and veterans.</a:t>
            </a:r>
          </a:p>
          <a:p>
            <a:pPr marL="342900" lvl="1" indent="-342900">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Prioritize veterans </a:t>
            </a:r>
            <a:r>
              <a:rPr lang="en-US" b="1" i="1" dirty="0">
                <a:solidFill>
                  <a:srgbClr val="002060"/>
                </a:solidFill>
                <a:latin typeface="Calibri" panose="020F0502020204030204" pitchFamily="34" charset="0"/>
                <a:cs typeface="Calibri" panose="020F0502020204030204" pitchFamily="34" charset="0"/>
              </a:rPr>
              <a:t>lived experiences across multiple roles &amp; identities</a:t>
            </a:r>
            <a:r>
              <a:rPr lang="en-US" dirty="0">
                <a:solidFill>
                  <a:srgbClr val="002060"/>
                </a:solidFill>
                <a:latin typeface="Calibri" panose="020F0502020204030204" pitchFamily="34" charset="0"/>
                <a:cs typeface="Calibri" panose="020F0502020204030204" pitchFamily="34" charset="0"/>
              </a:rPr>
              <a:t> (i.e., warfighter, family member, student, professional, community leader…)</a:t>
            </a:r>
          </a:p>
          <a:p>
            <a:pPr marL="342900" lvl="1" indent="-342900">
              <a:buFont typeface="Wingdings" panose="05000000000000000000" pitchFamily="2" charset="2"/>
              <a:buChar char="ü"/>
            </a:pPr>
            <a:r>
              <a:rPr lang="en-US" b="1" dirty="0">
                <a:solidFill>
                  <a:srgbClr val="F76801"/>
                </a:solidFill>
                <a:latin typeface="Calibri" panose="020F0502020204030204" pitchFamily="34" charset="0"/>
                <a:cs typeface="Calibri" panose="020F0502020204030204" pitchFamily="34" charset="0"/>
              </a:rPr>
              <a:t>Why study military veterans? </a:t>
            </a:r>
          </a:p>
          <a:p>
            <a:pPr marL="800100" lvl="2" indent="-342900">
              <a:buFont typeface="Wingdings" panose="05000000000000000000" pitchFamily="2" charset="2"/>
              <a:buChar char="q"/>
            </a:pPr>
            <a:r>
              <a:rPr lang="en-US" sz="2100" dirty="0">
                <a:solidFill>
                  <a:srgbClr val="002060"/>
                </a:solidFill>
                <a:latin typeface="Calibri" panose="020F0502020204030204" pitchFamily="34" charset="0"/>
                <a:cs typeface="Calibri" panose="020F0502020204030204" pitchFamily="34" charset="0"/>
              </a:rPr>
              <a:t>Bridge the (increasing) civilian-military divide, including on college campuses.</a:t>
            </a:r>
          </a:p>
          <a:p>
            <a:pPr marL="800100" lvl="2" indent="-342900">
              <a:buFont typeface="Wingdings" panose="05000000000000000000" pitchFamily="2" charset="2"/>
              <a:buChar char="q"/>
            </a:pPr>
            <a:r>
              <a:rPr lang="en-US" sz="2100" dirty="0">
                <a:solidFill>
                  <a:srgbClr val="002060"/>
                </a:solidFill>
                <a:latin typeface="Calibri" panose="020F0502020204030204" pitchFamily="34" charset="0"/>
                <a:cs typeface="Calibri" panose="020F0502020204030204" pitchFamily="34" charset="0"/>
              </a:rPr>
              <a:t>Understand why student veterans go back to school after service, what they study, and what they do after school.</a:t>
            </a:r>
          </a:p>
          <a:p>
            <a:pPr marL="800100" lvl="2" indent="-342900">
              <a:buFont typeface="Wingdings" panose="05000000000000000000" pitchFamily="2" charset="2"/>
              <a:buChar char="q"/>
            </a:pPr>
            <a:r>
              <a:rPr lang="en-US" sz="2100" dirty="0">
                <a:solidFill>
                  <a:srgbClr val="002060"/>
                </a:solidFill>
                <a:latin typeface="Calibri" panose="020F0502020204030204" pitchFamily="34" charset="0"/>
                <a:cs typeface="Calibri" panose="020F0502020204030204" pitchFamily="34" charset="0"/>
              </a:rPr>
              <a:t>Answers led us to the </a:t>
            </a:r>
            <a:r>
              <a:rPr lang="en-US" sz="2100" b="1" i="1" dirty="0">
                <a:solidFill>
                  <a:srgbClr val="F76801"/>
                </a:solidFill>
                <a:latin typeface="Calibri" panose="020F0502020204030204" pitchFamily="34" charset="0"/>
                <a:cs typeface="Calibri" panose="020F0502020204030204" pitchFamily="34" charset="0"/>
              </a:rPr>
              <a:t>problem of myths</a:t>
            </a:r>
            <a:r>
              <a:rPr lang="en-US" sz="2100" dirty="0">
                <a:solidFill>
                  <a:srgbClr val="002060"/>
                </a:solidFill>
                <a:latin typeface="Calibri" panose="020F0502020204030204" pitchFamily="34" charset="0"/>
                <a:cs typeface="Calibri" panose="020F0502020204030204" pitchFamily="34" charset="0"/>
              </a:rPr>
              <a:t>: the range and durability of myths about national service and servicemembers.</a:t>
            </a:r>
          </a:p>
          <a:p>
            <a:endParaRPr lang="en-US" sz="2400" dirty="0">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4BD0197C-6820-7FC7-3743-C494D6A93790}"/>
              </a:ext>
            </a:extLst>
          </p:cNvPr>
          <p:cNvCxnSpPr>
            <a:cxnSpLocks/>
          </p:cNvCxnSpPr>
          <p:nvPr/>
        </p:nvCxnSpPr>
        <p:spPr>
          <a:xfrm>
            <a:off x="358204" y="1087821"/>
            <a:ext cx="6286436"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549EE6A-5742-D5DB-EAEB-982E99FBC4F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2385"/>
          <a:stretch/>
        </p:blipFill>
        <p:spPr>
          <a:xfrm>
            <a:off x="6790944" y="1"/>
            <a:ext cx="540105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85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E54">
            <a:alpha val="0"/>
          </a:srgb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545DF8B-9709-60C6-2E8E-EE8C8A6186E1}"/>
              </a:ext>
            </a:extLst>
          </p:cNvPr>
          <p:cNvSpPr txBox="1"/>
          <p:nvPr/>
        </p:nvSpPr>
        <p:spPr>
          <a:xfrm>
            <a:off x="293919" y="746173"/>
            <a:ext cx="4760529" cy="5509200"/>
          </a:xfrm>
          <a:prstGeom prst="rect">
            <a:avLst/>
          </a:prstGeom>
          <a:noFill/>
        </p:spPr>
        <p:txBody>
          <a:bodyPr wrap="square" rtlCol="0">
            <a:spAutoFit/>
          </a:bodyPr>
          <a:lstStyle/>
          <a:p>
            <a:r>
              <a:rPr lang="en-US" sz="3200" b="1" dirty="0">
                <a:solidFill>
                  <a:srgbClr val="F76801"/>
                </a:solidFill>
                <a:latin typeface="Arial Nova Cond" panose="020B0506020202020204" pitchFamily="34" charset="0"/>
                <a:ea typeface="Sherman Sans Bold" pitchFamily="50" charset="0"/>
                <a:cs typeface="Calibri" panose="020F0502020204030204" pitchFamily="34" charset="0"/>
              </a:rPr>
              <a:t>Table of Contents</a:t>
            </a:r>
          </a:p>
          <a:p>
            <a:endParaRPr lang="en-US" sz="3200" b="1" dirty="0">
              <a:solidFill>
                <a:srgbClr val="F76801"/>
              </a:solidFill>
              <a:latin typeface="Arial Nova Cond" panose="020B0506020202020204" pitchFamily="34" charset="0"/>
              <a:ea typeface="Sherman Sans Bold" pitchFamily="50" charset="0"/>
              <a:cs typeface="Calibri" panose="020F0502020204030204" pitchFamily="34" charset="0"/>
            </a:endParaRPr>
          </a:p>
          <a:p>
            <a:r>
              <a:rPr lang="en-US" sz="3200" b="1" dirty="0">
                <a:solidFill>
                  <a:srgbClr val="F76801"/>
                </a:solidFill>
                <a:latin typeface="Arial Nova Cond" panose="020B0506020202020204" pitchFamily="34" charset="0"/>
                <a:ea typeface="Sherman Sans Bold" pitchFamily="50" charset="0"/>
                <a:cs typeface="Calibri" panose="020F0502020204030204" pitchFamily="34" charset="0"/>
              </a:rPr>
              <a:t>01	</a:t>
            </a:r>
            <a:r>
              <a:rPr lang="en-US" sz="2400" dirty="0">
                <a:solidFill>
                  <a:srgbClr val="000E54"/>
                </a:solidFill>
                <a:latin typeface="Arial Nova Cond" panose="020B0506020202020204" pitchFamily="34" charset="0"/>
                <a:ea typeface="Sherman Sans Bold" pitchFamily="50" charset="0"/>
                <a:cs typeface="Calibri" panose="020F0502020204030204" pitchFamily="34" charset="0"/>
              </a:rPr>
              <a:t>Research Agenda</a:t>
            </a:r>
          </a:p>
          <a:p>
            <a:pPr marL="914400"/>
            <a:r>
              <a:rPr lang="en-US" sz="1600" i="1" dirty="0">
                <a:solidFill>
                  <a:srgbClr val="000E54"/>
                </a:solidFill>
                <a:latin typeface="Arial Nova Cond" panose="020B0506020202020204" pitchFamily="34" charset="0"/>
                <a:ea typeface="Sherman Sans Bold" pitchFamily="50" charset="0"/>
                <a:cs typeface="Calibri" panose="020F0502020204030204" pitchFamily="34" charset="0"/>
              </a:rPr>
              <a:t>Larger research agenda: Post-9/11 cohort &amp; myth-busting.</a:t>
            </a:r>
          </a:p>
          <a:p>
            <a:pPr marL="914400" indent="-914400"/>
            <a:r>
              <a:rPr lang="en-US" sz="3200" b="1" dirty="0">
                <a:solidFill>
                  <a:srgbClr val="F76801"/>
                </a:solidFill>
                <a:latin typeface="Arial Nova Cond" panose="020B0506020202020204" pitchFamily="34" charset="0"/>
                <a:ea typeface="Sherman Sans Bold" pitchFamily="50" charset="0"/>
                <a:cs typeface="Calibri" panose="020F0502020204030204" pitchFamily="34" charset="0"/>
              </a:rPr>
              <a:t>02</a:t>
            </a:r>
            <a:r>
              <a:rPr lang="en-US" sz="3200" dirty="0">
                <a:solidFill>
                  <a:srgbClr val="F76801"/>
                </a:solidFill>
                <a:latin typeface="Arial Nova Cond" panose="020B0506020202020204" pitchFamily="34" charset="0"/>
                <a:ea typeface="Sherman Sans Bold" pitchFamily="50" charset="0"/>
                <a:cs typeface="Calibri" panose="020F0502020204030204" pitchFamily="34" charset="0"/>
              </a:rPr>
              <a:t>	</a:t>
            </a:r>
            <a:r>
              <a:rPr lang="en-US" sz="2400" dirty="0">
                <a:solidFill>
                  <a:srgbClr val="000E54"/>
                </a:solidFill>
                <a:latin typeface="Arial Nova Cond" panose="020B0506020202020204" pitchFamily="34" charset="0"/>
                <a:ea typeface="Sherman Sans Bold" pitchFamily="50" charset="0"/>
                <a:cs typeface="Calibri" panose="020F0502020204030204" pitchFamily="34" charset="0"/>
              </a:rPr>
              <a:t>Role of research in veterans’ success on campus &amp; beyond</a:t>
            </a:r>
          </a:p>
          <a:p>
            <a:r>
              <a:rPr lang="en-US" sz="3200" b="1" dirty="0">
                <a:solidFill>
                  <a:srgbClr val="F76801"/>
                </a:solidFill>
                <a:latin typeface="Arial Nova Cond" panose="020B0506020202020204" pitchFamily="34" charset="0"/>
                <a:ea typeface="Sherman Sans Bold" pitchFamily="50" charset="0"/>
                <a:cs typeface="Calibri" panose="020F0502020204030204" pitchFamily="34" charset="0"/>
              </a:rPr>
              <a:t>03</a:t>
            </a:r>
            <a:r>
              <a:rPr lang="en-US" sz="3200" dirty="0">
                <a:solidFill>
                  <a:srgbClr val="F76801"/>
                </a:solidFill>
                <a:latin typeface="Arial Nova Cond" panose="020B0506020202020204" pitchFamily="34" charset="0"/>
                <a:ea typeface="Sherman Sans Bold" pitchFamily="50" charset="0"/>
                <a:cs typeface="Calibri" panose="020F0502020204030204" pitchFamily="34" charset="0"/>
              </a:rPr>
              <a:t>	</a:t>
            </a:r>
            <a:r>
              <a:rPr lang="en-US" sz="2400" dirty="0">
                <a:solidFill>
                  <a:srgbClr val="000E54"/>
                </a:solidFill>
                <a:latin typeface="Arial Nova Cond" panose="020B0506020202020204" pitchFamily="34" charset="0"/>
                <a:ea typeface="Sherman Sans Bold" pitchFamily="50" charset="0"/>
                <a:cs typeface="Calibri" panose="020F0502020204030204" pitchFamily="34" charset="0"/>
              </a:rPr>
              <a:t>Dialogue as Method</a:t>
            </a:r>
          </a:p>
          <a:p>
            <a:pPr lvl="2"/>
            <a:r>
              <a:rPr lang="en-US" sz="1600" i="1" dirty="0">
                <a:solidFill>
                  <a:srgbClr val="000E54"/>
                </a:solidFill>
                <a:latin typeface="Arial Nova Cond" panose="020B0506020202020204" pitchFamily="34" charset="0"/>
                <a:ea typeface="Sherman Sans Bold" pitchFamily="50" charset="0"/>
                <a:cs typeface="Calibri" panose="020F0502020204030204" pitchFamily="34" charset="0"/>
              </a:rPr>
              <a:t>New voices; diversity in national service; overcoming barriers.</a:t>
            </a:r>
            <a:r>
              <a:rPr lang="en-US" sz="2400" dirty="0">
                <a:solidFill>
                  <a:srgbClr val="000E54"/>
                </a:solidFill>
                <a:latin typeface="Arial Nova Cond" panose="020B0506020202020204" pitchFamily="34" charset="0"/>
                <a:ea typeface="Sherman Sans Bold" pitchFamily="50" charset="0"/>
                <a:cs typeface="Calibri" panose="020F0502020204030204" pitchFamily="34" charset="0"/>
              </a:rPr>
              <a:t>	</a:t>
            </a:r>
          </a:p>
          <a:p>
            <a:r>
              <a:rPr lang="en-US" sz="3200" b="1" dirty="0">
                <a:solidFill>
                  <a:srgbClr val="F76801"/>
                </a:solidFill>
                <a:latin typeface="Arial Nova Cond" panose="020B0506020202020204" pitchFamily="34" charset="0"/>
                <a:ea typeface="Sherman Sans Bold" pitchFamily="50" charset="0"/>
                <a:cs typeface="Calibri" panose="020F0502020204030204" pitchFamily="34" charset="0"/>
              </a:rPr>
              <a:t>04</a:t>
            </a:r>
            <a:r>
              <a:rPr lang="en-US" sz="3200" dirty="0">
                <a:solidFill>
                  <a:srgbClr val="F76801"/>
                </a:solidFill>
                <a:latin typeface="Arial Nova Cond" panose="020B0506020202020204" pitchFamily="34" charset="0"/>
                <a:ea typeface="Sherman Sans Bold" pitchFamily="50" charset="0"/>
                <a:cs typeface="Calibri" panose="020F0502020204030204" pitchFamily="34" charset="0"/>
              </a:rPr>
              <a:t>	</a:t>
            </a:r>
            <a:r>
              <a:rPr lang="en-US" sz="2400" dirty="0">
                <a:solidFill>
                  <a:srgbClr val="000E54"/>
                </a:solidFill>
                <a:latin typeface="Arial Nova Cond" panose="020B0506020202020204" pitchFamily="34" charset="0"/>
                <a:ea typeface="Sherman Sans Bold" pitchFamily="50" charset="0"/>
                <a:cs typeface="Calibri" panose="020F0502020204030204" pitchFamily="34" charset="0"/>
              </a:rPr>
              <a:t>New stories &amp; strategies.</a:t>
            </a:r>
          </a:p>
          <a:p>
            <a:r>
              <a:rPr lang="en-US" sz="3200" b="1" dirty="0">
                <a:solidFill>
                  <a:srgbClr val="F76801"/>
                </a:solidFill>
                <a:latin typeface="Arial Nova Cond" panose="020B0506020202020204" pitchFamily="34" charset="0"/>
                <a:ea typeface="Sherman Sans Bold" pitchFamily="50" charset="0"/>
                <a:cs typeface="Calibri" panose="020F0502020204030204" pitchFamily="34" charset="0"/>
              </a:rPr>
              <a:t>05</a:t>
            </a:r>
            <a:r>
              <a:rPr lang="en-US" sz="3200" dirty="0">
                <a:solidFill>
                  <a:srgbClr val="F76801"/>
                </a:solidFill>
                <a:latin typeface="Arial Nova Cond" panose="020B0506020202020204" pitchFamily="34" charset="0"/>
                <a:ea typeface="Sherman Sans Bold" pitchFamily="50" charset="0"/>
                <a:cs typeface="Calibri" panose="020F0502020204030204" pitchFamily="34" charset="0"/>
              </a:rPr>
              <a:t>	</a:t>
            </a:r>
            <a:r>
              <a:rPr lang="en-US" sz="2400" dirty="0">
                <a:solidFill>
                  <a:srgbClr val="000E54"/>
                </a:solidFill>
                <a:latin typeface="Arial Nova Cond" panose="020B0506020202020204" pitchFamily="34" charset="0"/>
                <a:ea typeface="Sherman Sans Bold" pitchFamily="50" charset="0"/>
                <a:cs typeface="Calibri" panose="020F0502020204030204" pitchFamily="34" charset="0"/>
              </a:rPr>
              <a:t>Recommendations </a:t>
            </a:r>
          </a:p>
          <a:p>
            <a:r>
              <a:rPr lang="en-US" sz="3200" b="1" dirty="0">
                <a:solidFill>
                  <a:srgbClr val="F76801"/>
                </a:solidFill>
                <a:latin typeface="Arial Nova Cond" panose="020B0506020202020204" pitchFamily="34" charset="0"/>
                <a:ea typeface="Sherman Sans Bold" pitchFamily="50" charset="0"/>
                <a:cs typeface="Calibri" panose="020F0502020204030204" pitchFamily="34" charset="0"/>
              </a:rPr>
              <a:t>06</a:t>
            </a:r>
            <a:r>
              <a:rPr lang="en-US" sz="3200" dirty="0">
                <a:solidFill>
                  <a:srgbClr val="F76801"/>
                </a:solidFill>
                <a:latin typeface="Arial Nova Cond" panose="020B0506020202020204" pitchFamily="34" charset="0"/>
                <a:ea typeface="Sherman Sans Bold" pitchFamily="50" charset="0"/>
                <a:cs typeface="Calibri" panose="020F0502020204030204" pitchFamily="34" charset="0"/>
              </a:rPr>
              <a:t>	</a:t>
            </a:r>
            <a:r>
              <a:rPr lang="en-US" sz="2400" dirty="0">
                <a:solidFill>
                  <a:srgbClr val="000E54"/>
                </a:solidFill>
                <a:latin typeface="Arial Nova Cond" panose="020B0506020202020204" pitchFamily="34" charset="0"/>
                <a:ea typeface="Sherman Sans Bold" pitchFamily="50" charset="0"/>
                <a:cs typeface="Calibri" panose="020F0502020204030204" pitchFamily="34" charset="0"/>
              </a:rPr>
              <a:t>Q&amp;A</a:t>
            </a:r>
          </a:p>
        </p:txBody>
      </p:sp>
      <p:cxnSp>
        <p:nvCxnSpPr>
          <p:cNvPr id="15" name="Straight Connector 14">
            <a:extLst>
              <a:ext uri="{FF2B5EF4-FFF2-40B4-BE49-F238E27FC236}">
                <a16:creationId xmlns:a16="http://schemas.microsoft.com/office/drawing/2014/main" id="{A5E3A629-ABB0-D69F-BD7B-7E395D5B197E}"/>
              </a:ext>
            </a:extLst>
          </p:cNvPr>
          <p:cNvCxnSpPr>
            <a:cxnSpLocks/>
          </p:cNvCxnSpPr>
          <p:nvPr/>
        </p:nvCxnSpPr>
        <p:spPr>
          <a:xfrm>
            <a:off x="5300908" y="300094"/>
            <a:ext cx="0" cy="5892052"/>
          </a:xfrm>
          <a:prstGeom prst="line">
            <a:avLst/>
          </a:prstGeom>
          <a:ln>
            <a:solidFill>
              <a:srgbClr val="BEBEBE"/>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387B732-92C8-0F62-1EA3-D17F9A3BCEEE}"/>
              </a:ext>
            </a:extLst>
          </p:cNvPr>
          <p:cNvSpPr txBox="1"/>
          <p:nvPr/>
        </p:nvSpPr>
        <p:spPr>
          <a:xfrm>
            <a:off x="5547367" y="619660"/>
            <a:ext cx="6339833" cy="1384995"/>
          </a:xfrm>
          <a:prstGeom prst="rect">
            <a:avLst/>
          </a:prstGeom>
          <a:noFill/>
          <a:ln>
            <a:solidFill>
              <a:srgbClr val="C5CFFF"/>
            </a:solidFill>
          </a:ln>
        </p:spPr>
        <p:txBody>
          <a:bodyPr wrap="square" rtlCol="0">
            <a:spAutoFit/>
          </a:bodyPr>
          <a:lstStyle/>
          <a:p>
            <a:pPr marL="0" marR="0">
              <a:spcBef>
                <a:spcPts val="0"/>
              </a:spcBef>
              <a:spcAft>
                <a:spcPts val="0"/>
              </a:spcAft>
            </a:pPr>
            <a:r>
              <a:rPr lang="en-US" sz="3000" b="1" dirty="0">
                <a:solidFill>
                  <a:srgbClr val="F76801"/>
                </a:solidFill>
                <a:latin typeface="Arial Nova Cond" panose="020B0506020202020204" pitchFamily="34" charset="0"/>
                <a:ea typeface="Sherman Sans Bold" pitchFamily="50" charset="0"/>
                <a:cs typeface="Calibri" panose="020F0502020204030204" pitchFamily="34" charset="0"/>
              </a:rPr>
              <a:t>Objective: </a:t>
            </a:r>
            <a:r>
              <a:rPr lang="en-US" sz="1800" dirty="0">
                <a:solidFill>
                  <a:srgbClr val="000E54"/>
                </a:solidFill>
                <a:effectLst/>
                <a:latin typeface="Arial Nova Cond" panose="020B0506020202020204" pitchFamily="34" charset="0"/>
                <a:ea typeface="Times New Roman" panose="02020603050405020304" pitchFamily="18" charset="0"/>
              </a:rPr>
              <a:t>To create a lasting public good in fostering </a:t>
            </a:r>
            <a:r>
              <a:rPr lang="en-US" sz="1800" i="1" dirty="0">
                <a:solidFill>
                  <a:srgbClr val="000E54"/>
                </a:solidFill>
                <a:effectLst/>
                <a:latin typeface="Arial Nova Cond" panose="020B0506020202020204" pitchFamily="34" charset="0"/>
                <a:ea typeface="Times New Roman" panose="02020603050405020304" pitchFamily="18" charset="0"/>
              </a:rPr>
              <a:t>storytelling</a:t>
            </a:r>
            <a:r>
              <a:rPr lang="en-US" sz="1800" dirty="0">
                <a:solidFill>
                  <a:srgbClr val="000E54"/>
                </a:solidFill>
                <a:effectLst/>
                <a:latin typeface="Arial Nova Cond" panose="020B0506020202020204" pitchFamily="34" charset="0"/>
                <a:ea typeface="Times New Roman" panose="02020603050405020304" pitchFamily="18" charset="0"/>
              </a:rPr>
              <a:t> and </a:t>
            </a:r>
            <a:r>
              <a:rPr lang="en-US" sz="1800" i="1" dirty="0">
                <a:solidFill>
                  <a:srgbClr val="000E54"/>
                </a:solidFill>
                <a:effectLst/>
                <a:latin typeface="Arial Nova Cond" panose="020B0506020202020204" pitchFamily="34" charset="0"/>
                <a:ea typeface="Times New Roman" panose="02020603050405020304" pitchFamily="18" charset="0"/>
              </a:rPr>
              <a:t>dialogue</a:t>
            </a:r>
            <a:r>
              <a:rPr lang="en-US" sz="1800" dirty="0">
                <a:solidFill>
                  <a:srgbClr val="000E54"/>
                </a:solidFill>
                <a:effectLst/>
                <a:latin typeface="Arial Nova Cond" panose="020B0506020202020204" pitchFamily="34" charset="0"/>
                <a:ea typeface="Times New Roman" panose="02020603050405020304" pitchFamily="18" charset="0"/>
              </a:rPr>
              <a:t> by veterans to dispel myths that have social costs, including misrepresenting veterans’ contributions to college campuses and beyond.</a:t>
            </a:r>
            <a:endParaRPr lang="en-US" sz="3200" b="1" dirty="0">
              <a:solidFill>
                <a:srgbClr val="F76801"/>
              </a:solidFill>
              <a:latin typeface="Arial Nova Cond" panose="020B0506020202020204" pitchFamily="34" charset="0"/>
              <a:ea typeface="Sherman Sans Bold" pitchFamily="50" charset="0"/>
              <a:cs typeface="Calibri" panose="020F0502020204030204" pitchFamily="34" charset="0"/>
            </a:endParaRPr>
          </a:p>
        </p:txBody>
      </p:sp>
      <p:sp>
        <p:nvSpPr>
          <p:cNvPr id="19" name="TextBox 18">
            <a:extLst>
              <a:ext uri="{FF2B5EF4-FFF2-40B4-BE49-F238E27FC236}">
                <a16:creationId xmlns:a16="http://schemas.microsoft.com/office/drawing/2014/main" id="{1777FDD5-516D-7C89-3434-061D777BCF63}"/>
              </a:ext>
            </a:extLst>
          </p:cNvPr>
          <p:cNvSpPr txBox="1"/>
          <p:nvPr/>
        </p:nvSpPr>
        <p:spPr>
          <a:xfrm>
            <a:off x="5547364" y="2179203"/>
            <a:ext cx="6339836" cy="4431983"/>
          </a:xfrm>
          <a:prstGeom prst="rect">
            <a:avLst/>
          </a:prstGeom>
          <a:noFill/>
          <a:ln>
            <a:solidFill>
              <a:srgbClr val="C5CFFF"/>
            </a:solidFill>
          </a:ln>
        </p:spPr>
        <p:txBody>
          <a:bodyPr wrap="square" rtlCol="0">
            <a:spAutoFit/>
          </a:bodyPr>
          <a:lstStyle/>
          <a:p>
            <a:pPr marL="0" marR="0">
              <a:spcBef>
                <a:spcPts val="0"/>
              </a:spcBef>
              <a:spcAft>
                <a:spcPts val="0"/>
              </a:spcAft>
            </a:pPr>
            <a:r>
              <a:rPr lang="en-US" sz="3000" b="1" dirty="0">
                <a:solidFill>
                  <a:srgbClr val="F76801"/>
                </a:solidFill>
                <a:latin typeface="Arial Nova Cond" panose="020B0506020202020204" pitchFamily="34" charset="0"/>
                <a:ea typeface="Sherman Sans Bold" pitchFamily="50" charset="0"/>
                <a:cs typeface="Calibri" panose="020F0502020204030204" pitchFamily="34" charset="0"/>
              </a:rPr>
              <a:t>Research question(s):</a:t>
            </a:r>
          </a:p>
          <a:p>
            <a:pPr marL="285750" indent="-285750">
              <a:buFont typeface="Wingdings" panose="05000000000000000000" pitchFamily="2" charset="2"/>
              <a:buChar char="v"/>
            </a:pPr>
            <a:r>
              <a:rPr lang="en-US" sz="1800" dirty="0">
                <a:solidFill>
                  <a:srgbClr val="000E54"/>
                </a:solidFill>
                <a:effectLst/>
                <a:latin typeface="Arial Nova Cond" panose="020B0506020202020204" pitchFamily="34" charset="0"/>
                <a:ea typeface="Times New Roman" panose="02020603050405020304" pitchFamily="18" charset="0"/>
              </a:rPr>
              <a:t>What role does research (and evidence-based thinking) play in improving veterans’ success on college campuses and in post-education and post-service careers?</a:t>
            </a:r>
          </a:p>
          <a:p>
            <a:pPr marL="285750" indent="-285750">
              <a:buFont typeface="Wingdings" panose="05000000000000000000" pitchFamily="2" charset="2"/>
              <a:buChar char="v"/>
            </a:pPr>
            <a:r>
              <a:rPr lang="en-US" dirty="0">
                <a:solidFill>
                  <a:srgbClr val="000E54"/>
                </a:solidFill>
                <a:latin typeface="Arial Nova Cond" panose="020B0506020202020204" pitchFamily="34" charset="0"/>
                <a:ea typeface="Times New Roman" panose="02020603050405020304" pitchFamily="18" charset="0"/>
              </a:rPr>
              <a:t>What role do </a:t>
            </a:r>
            <a:r>
              <a:rPr lang="en-US" sz="1800" dirty="0">
                <a:solidFill>
                  <a:srgbClr val="000E54"/>
                </a:solidFill>
                <a:effectLst/>
                <a:latin typeface="Arial Nova Cond" panose="020B0506020202020204" pitchFamily="34" charset="0"/>
                <a:ea typeface="Times New Roman" panose="02020603050405020304" pitchFamily="18" charset="0"/>
              </a:rPr>
              <a:t>myths about military play in ignoring the contributions of veterans and military-connected communities on college campuses? </a:t>
            </a:r>
          </a:p>
          <a:p>
            <a:pPr marL="285750" indent="-285750">
              <a:buFont typeface="Wingdings" panose="05000000000000000000" pitchFamily="2" charset="2"/>
              <a:buChar char="v"/>
            </a:pPr>
            <a:r>
              <a:rPr lang="en-US" dirty="0">
                <a:solidFill>
                  <a:srgbClr val="000E54"/>
                </a:solidFill>
                <a:latin typeface="Arial Nova Cond" panose="020B0506020202020204" pitchFamily="34" charset="0"/>
                <a:ea typeface="Times New Roman" panose="02020603050405020304" pitchFamily="18" charset="0"/>
              </a:rPr>
              <a:t>A subset of this question is the role of myths in homogenizing service and servicemembers, thus, </a:t>
            </a:r>
            <a:r>
              <a:rPr lang="en-US" sz="1800" dirty="0">
                <a:solidFill>
                  <a:srgbClr val="000E54"/>
                </a:solidFill>
                <a:effectLst/>
                <a:latin typeface="Arial Nova Cond" panose="020B0506020202020204" pitchFamily="34" charset="0"/>
                <a:ea typeface="Times New Roman" panose="02020603050405020304" pitchFamily="18" charset="0"/>
              </a:rPr>
              <a:t>ignoring diversity in the armed forces and minority communities’ service? </a:t>
            </a:r>
          </a:p>
          <a:p>
            <a:pPr marL="285750" marR="0" indent="-285750">
              <a:spcBef>
                <a:spcPts val="0"/>
              </a:spcBef>
              <a:spcAft>
                <a:spcPts val="0"/>
              </a:spcAft>
              <a:buFont typeface="Wingdings" panose="05000000000000000000" pitchFamily="2" charset="2"/>
              <a:buChar char="v"/>
            </a:pPr>
            <a:r>
              <a:rPr lang="en-US" sz="1800" dirty="0">
                <a:solidFill>
                  <a:srgbClr val="000E54"/>
                </a:solidFill>
                <a:effectLst/>
                <a:latin typeface="Arial Nova Cond" panose="020B0506020202020204" pitchFamily="34" charset="0"/>
                <a:ea typeface="Times New Roman" panose="02020603050405020304" pitchFamily="18" charset="0"/>
              </a:rPr>
              <a:t>What is the role of dialogue and storytelling in dispelling myths about the military, addressing veterans' contributions, and tailoring campus programs and resources for veterans' concerns? How can we shift the conversation? (where do we go from here?)</a:t>
            </a:r>
            <a:endParaRPr lang="en-US" sz="3200" b="1" dirty="0">
              <a:solidFill>
                <a:srgbClr val="F76801"/>
              </a:solidFill>
              <a:latin typeface="Arial Nova Cond" panose="020B0506020202020204" pitchFamily="34" charset="0"/>
              <a:ea typeface="Sherman Sans Bold" pitchFamily="50" charset="0"/>
              <a:cs typeface="Calibri" panose="020F0502020204030204" pitchFamily="34" charset="0"/>
            </a:endParaRPr>
          </a:p>
        </p:txBody>
      </p:sp>
    </p:spTree>
    <p:extLst>
      <p:ext uri="{BB962C8B-B14F-4D97-AF65-F5344CB8AC3E}">
        <p14:creationId xmlns:p14="http://schemas.microsoft.com/office/powerpoint/2010/main" val="361370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op 10 Things Your Combat Vet Wants You to Know | Military.com">
            <a:extLst>
              <a:ext uri="{FF2B5EF4-FFF2-40B4-BE49-F238E27FC236}">
                <a16:creationId xmlns:a16="http://schemas.microsoft.com/office/drawing/2014/main" id="{0DC95F4E-1078-369B-E8BA-026F6D4E1C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491"/>
            <a:ext cx="12192000" cy="6857019"/>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358204" y="1558412"/>
            <a:ext cx="3153092" cy="3560446"/>
          </a:xfrm>
          <a:prstGeom prst="rect">
            <a:avLst/>
          </a:prstGeom>
        </p:spPr>
        <p:txBody>
          <a:bodyPr/>
          <a:lstStyle>
            <a:lvl1pPr marL="0" indent="0" algn="l" defTabSz="914378" rtl="0" eaLnBrk="1" latinLnBrk="0" hangingPunct="1">
              <a:lnSpc>
                <a:spcPct val="90000"/>
              </a:lnSpc>
              <a:spcBef>
                <a:spcPts val="1000"/>
              </a:spcBef>
              <a:buFont typeface="Arial" panose="020B0604020202020204" pitchFamily="34" charset="0"/>
              <a:buNone/>
              <a:defRPr sz="2000" kern="1200">
                <a:solidFill>
                  <a:schemeClr val="accent1"/>
                </a:solidFill>
                <a:latin typeface="+mj-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625479">
              <a:buFont typeface="Wingdings" panose="05000000000000000000" pitchFamily="2" charset="2"/>
              <a:buChar char="Ø"/>
            </a:pPr>
            <a:r>
              <a:rPr lang="en-US" sz="2400" dirty="0">
                <a:solidFill>
                  <a:schemeClr val="bg1"/>
                </a:solidFill>
                <a:latin typeface="Arial Nova Cond" panose="020B0506020202020204" pitchFamily="34" charset="0"/>
              </a:rPr>
              <a:t>Need to debunk stubborn myths about today’s military veterans as the “broken hero.” </a:t>
            </a:r>
          </a:p>
          <a:p>
            <a:pPr marL="342900" indent="-342900" defTabSz="1625479">
              <a:buFont typeface="Wingdings" panose="05000000000000000000" pitchFamily="2" charset="2"/>
              <a:buChar char="Ø"/>
            </a:pPr>
            <a:r>
              <a:rPr lang="en-US" sz="2400" dirty="0">
                <a:solidFill>
                  <a:schemeClr val="bg1"/>
                </a:solidFill>
                <a:latin typeface="Arial Nova Cond" panose="020B0506020202020204" pitchFamily="34" charset="0"/>
              </a:rPr>
              <a:t>Ask veterans, instead, for more accurate representations of their historical and ongoing commitments to national and public service.</a:t>
            </a:r>
          </a:p>
        </p:txBody>
      </p:sp>
      <p:sp>
        <p:nvSpPr>
          <p:cNvPr id="10" name="Rectangle 9"/>
          <p:cNvSpPr/>
          <p:nvPr/>
        </p:nvSpPr>
        <p:spPr>
          <a:xfrm>
            <a:off x="5159534" y="1558412"/>
            <a:ext cx="6207823" cy="4415668"/>
          </a:xfrm>
          <a:prstGeom prst="rect">
            <a:avLst/>
          </a:prstGeom>
          <a:noFill/>
          <a:ln>
            <a:solidFill>
              <a:srgbClr val="F15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12" name="Rectangle 11"/>
          <p:cNvSpPr/>
          <p:nvPr/>
        </p:nvSpPr>
        <p:spPr>
          <a:xfrm>
            <a:off x="5208302" y="1967213"/>
            <a:ext cx="6004965" cy="3970318"/>
          </a:xfrm>
          <a:prstGeom prst="rect">
            <a:avLst/>
          </a:prstGeom>
        </p:spPr>
        <p:txBody>
          <a:bodyPr wrap="square">
            <a:spAutoFit/>
          </a:bodyPr>
          <a:lstStyle/>
          <a:p>
            <a:pPr marL="1146175" indent="-1036638" defTabSz="1625479"/>
            <a:r>
              <a:rPr lang="en-US" b="1" dirty="0">
                <a:solidFill>
                  <a:schemeClr val="bg1"/>
                </a:solidFill>
                <a:latin typeface="Arial Nova Cond" panose="020B0506020202020204" pitchFamily="34" charset="0"/>
              </a:rPr>
              <a:t>MYTH #1   </a:t>
            </a:r>
            <a:r>
              <a:rPr lang="en-US" dirty="0">
                <a:solidFill>
                  <a:schemeClr val="bg1"/>
                </a:solidFill>
                <a:latin typeface="Arial Nova Cond" panose="020B0506020202020204" pitchFamily="34" charset="0"/>
              </a:rPr>
              <a:t>Veterans and the military are a small subset of the population.</a:t>
            </a:r>
          </a:p>
          <a:p>
            <a:pPr marL="1146175" indent="-1036638" defTabSz="1625479"/>
            <a:endParaRPr lang="en-US" b="1" dirty="0">
              <a:solidFill>
                <a:schemeClr val="bg1"/>
              </a:solidFill>
              <a:latin typeface="Arial Nova Cond" panose="020B0506020202020204" pitchFamily="34" charset="0"/>
            </a:endParaRPr>
          </a:p>
          <a:p>
            <a:pPr marL="1146175" indent="-1036638" defTabSz="1625479"/>
            <a:r>
              <a:rPr lang="en-US" b="1" dirty="0">
                <a:solidFill>
                  <a:schemeClr val="bg1"/>
                </a:solidFill>
                <a:latin typeface="Arial Nova Cond" panose="020B0506020202020204" pitchFamily="34" charset="0"/>
              </a:rPr>
              <a:t>MYTH #2    </a:t>
            </a:r>
            <a:r>
              <a:rPr lang="en-US" dirty="0">
                <a:solidFill>
                  <a:schemeClr val="bg1"/>
                </a:solidFill>
                <a:latin typeface="Arial Nova Cond" panose="020B0506020202020204" pitchFamily="34" charset="0"/>
              </a:rPr>
              <a:t>Veterans join the military because they could not get into college; they are uneducated.</a:t>
            </a:r>
          </a:p>
          <a:p>
            <a:pPr marL="1146175" indent="-1036638" defTabSz="1625479"/>
            <a:endParaRPr lang="en-US" b="1" dirty="0">
              <a:solidFill>
                <a:schemeClr val="bg1"/>
              </a:solidFill>
              <a:latin typeface="Arial Nova Cond" panose="020B0506020202020204" pitchFamily="34" charset="0"/>
            </a:endParaRPr>
          </a:p>
          <a:p>
            <a:pPr marL="1146175" indent="-1036638" defTabSz="1625479"/>
            <a:r>
              <a:rPr lang="en-US" b="1" dirty="0">
                <a:solidFill>
                  <a:srgbClr val="F76801"/>
                </a:solidFill>
                <a:latin typeface="Arial Nova Cond" panose="020B0506020202020204" pitchFamily="34" charset="0"/>
              </a:rPr>
              <a:t>MYTH #3   </a:t>
            </a:r>
            <a:r>
              <a:rPr lang="en-US" dirty="0">
                <a:solidFill>
                  <a:srgbClr val="F76801"/>
                </a:solidFill>
                <a:latin typeface="Arial Nova Cond" panose="020B0506020202020204" pitchFamily="34" charset="0"/>
              </a:rPr>
              <a:t>The military is a homogeneous population; they are all the same.</a:t>
            </a:r>
          </a:p>
          <a:p>
            <a:pPr marL="1146175" indent="-1036638" defTabSz="1625479"/>
            <a:endParaRPr lang="en-US" b="1" dirty="0">
              <a:solidFill>
                <a:schemeClr val="bg1"/>
              </a:solidFill>
              <a:latin typeface="Arial Nova Cond" panose="020B0506020202020204" pitchFamily="34" charset="0"/>
            </a:endParaRPr>
          </a:p>
          <a:p>
            <a:pPr marL="1146175" indent="-1036638" defTabSz="1625479"/>
            <a:r>
              <a:rPr lang="en-US" b="1" dirty="0">
                <a:solidFill>
                  <a:schemeClr val="bg1"/>
                </a:solidFill>
                <a:latin typeface="Arial Nova Cond" panose="020B0506020202020204" pitchFamily="34" charset="0"/>
              </a:rPr>
              <a:t>MYTH #4   </a:t>
            </a:r>
            <a:r>
              <a:rPr lang="en-US" dirty="0">
                <a:solidFill>
                  <a:schemeClr val="bg1"/>
                </a:solidFill>
                <a:latin typeface="Arial Nova Cond" panose="020B0506020202020204" pitchFamily="34" charset="0"/>
              </a:rPr>
              <a:t>Veterans have limited skillsets and pursue careers similar to their military specialization.</a:t>
            </a:r>
          </a:p>
          <a:p>
            <a:pPr marL="1146175" indent="-1036638" defTabSz="1625479"/>
            <a:endParaRPr lang="en-US" b="1" dirty="0">
              <a:solidFill>
                <a:schemeClr val="bg1"/>
              </a:solidFill>
              <a:latin typeface="Arial Nova Cond" panose="020B0506020202020204" pitchFamily="34" charset="0"/>
            </a:endParaRPr>
          </a:p>
          <a:p>
            <a:pPr marL="1146175" indent="-1036638" defTabSz="1625479"/>
            <a:r>
              <a:rPr lang="en-US" b="1" dirty="0">
                <a:solidFill>
                  <a:schemeClr val="bg1"/>
                </a:solidFill>
                <a:latin typeface="Arial Nova Cond" panose="020B0506020202020204" pitchFamily="34" charset="0"/>
              </a:rPr>
              <a:t>MYTH #5   </a:t>
            </a:r>
            <a:r>
              <a:rPr lang="en-US" dirty="0">
                <a:solidFill>
                  <a:schemeClr val="bg1"/>
                </a:solidFill>
                <a:latin typeface="Arial Nova Cond" panose="020B0506020202020204" pitchFamily="34" charset="0"/>
              </a:rPr>
              <a:t>Veterans are broken heroes (all have PTSD or are prone to violence). </a:t>
            </a:r>
            <a:endParaRPr lang="en-US" b="1" dirty="0">
              <a:solidFill>
                <a:schemeClr val="bg1"/>
              </a:solidFill>
              <a:latin typeface="Arial Nova Cond" panose="020B0506020202020204" pitchFamily="34" charset="0"/>
            </a:endParaRPr>
          </a:p>
        </p:txBody>
      </p:sp>
      <p:sp>
        <p:nvSpPr>
          <p:cNvPr id="2" name="Title 1">
            <a:extLst>
              <a:ext uri="{FF2B5EF4-FFF2-40B4-BE49-F238E27FC236}">
                <a16:creationId xmlns:a16="http://schemas.microsoft.com/office/drawing/2014/main" id="{DFF3F709-E58B-DDFA-4094-FF4E98B328BD}"/>
              </a:ext>
            </a:extLst>
          </p:cNvPr>
          <p:cNvSpPr txBox="1">
            <a:spLocks/>
          </p:cNvSpPr>
          <p:nvPr/>
        </p:nvSpPr>
        <p:spPr>
          <a:xfrm>
            <a:off x="3196607" y="183284"/>
            <a:ext cx="8650644" cy="646386"/>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br>
              <a:rPr lang="en-US" b="1" dirty="0">
                <a:solidFill>
                  <a:schemeClr val="bg1"/>
                </a:solidFill>
                <a:latin typeface="Arial Nova Cond" panose="020B0506020202020204" pitchFamily="34" charset="0"/>
              </a:rPr>
            </a:br>
            <a:br>
              <a:rPr lang="en-US" b="1" dirty="0">
                <a:solidFill>
                  <a:schemeClr val="bg1"/>
                </a:solidFill>
                <a:latin typeface="Arial Nova Cond" panose="020B0506020202020204" pitchFamily="34" charset="0"/>
              </a:rPr>
            </a:br>
            <a:br>
              <a:rPr lang="en-US" b="1" dirty="0">
                <a:solidFill>
                  <a:schemeClr val="bg1"/>
                </a:solidFill>
                <a:latin typeface="Arial Nova Cond" panose="020B0506020202020204" pitchFamily="34" charset="0"/>
              </a:rPr>
            </a:br>
            <a:r>
              <a:rPr lang="en-US" b="1" dirty="0">
                <a:solidFill>
                  <a:schemeClr val="bg1"/>
                </a:solidFill>
                <a:latin typeface="Arial Nova Cond" panose="020B0506020202020204" pitchFamily="34" charset="0"/>
              </a:rPr>
              <a:t>01. Myth-Busting: Common Myths about Veterans</a:t>
            </a:r>
            <a:br>
              <a:rPr lang="en-US" dirty="0">
                <a:solidFill>
                  <a:schemeClr val="bg1"/>
                </a:solidFill>
                <a:latin typeface="Arial Nova Cond" panose="020B0506020202020204" pitchFamily="34" charset="0"/>
              </a:rPr>
            </a:br>
            <a:br>
              <a:rPr lang="en-US" dirty="0">
                <a:solidFill>
                  <a:schemeClr val="bg1"/>
                </a:solidFill>
                <a:latin typeface="Arial Nova Cond" panose="020B0506020202020204" pitchFamily="34" charset="0"/>
              </a:rPr>
            </a:br>
            <a:br>
              <a:rPr lang="en-US" dirty="0">
                <a:solidFill>
                  <a:schemeClr val="bg1"/>
                </a:solidFill>
                <a:latin typeface="Arial Nova Cond" panose="020B0506020202020204" pitchFamily="34" charset="0"/>
              </a:rPr>
            </a:br>
            <a:endParaRPr lang="en-US" dirty="0">
              <a:solidFill>
                <a:schemeClr val="bg1"/>
              </a:solidFill>
              <a:latin typeface="Arial Nova Cond" panose="020B0506020202020204" pitchFamily="34" charset="0"/>
            </a:endParaRPr>
          </a:p>
        </p:txBody>
      </p:sp>
      <p:cxnSp>
        <p:nvCxnSpPr>
          <p:cNvPr id="3" name="Straight Connector 2">
            <a:extLst>
              <a:ext uri="{FF2B5EF4-FFF2-40B4-BE49-F238E27FC236}">
                <a16:creationId xmlns:a16="http://schemas.microsoft.com/office/drawing/2014/main" id="{0ED1585B-590E-4FF4-FEFC-75B4680CAF36}"/>
              </a:ext>
            </a:extLst>
          </p:cNvPr>
          <p:cNvCxnSpPr>
            <a:cxnSpLocks/>
          </p:cNvCxnSpPr>
          <p:nvPr/>
        </p:nvCxnSpPr>
        <p:spPr>
          <a:xfrm>
            <a:off x="1175068" y="953709"/>
            <a:ext cx="9602660"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5159533" y="1390925"/>
            <a:ext cx="6207823" cy="428041"/>
          </a:xfrm>
          <a:prstGeom prst="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25479">
              <a:defRPr/>
            </a:pPr>
            <a:r>
              <a:rPr lang="en-US" sz="2400" dirty="0">
                <a:solidFill>
                  <a:prstClr val="white"/>
                </a:solidFill>
                <a:latin typeface="Franklin Gothic Demi" panose="020B0703020102020204" pitchFamily="34" charset="0"/>
              </a:rPr>
              <a:t>SOME COMMON MYTHS</a:t>
            </a:r>
          </a:p>
        </p:txBody>
      </p:sp>
    </p:spTree>
    <p:extLst>
      <p:ext uri="{BB962C8B-B14F-4D97-AF65-F5344CB8AC3E}">
        <p14:creationId xmlns:p14="http://schemas.microsoft.com/office/powerpoint/2010/main" val="132690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BD0197C-6820-7FC7-3743-C494D6A93790}"/>
              </a:ext>
            </a:extLst>
          </p:cNvPr>
          <p:cNvCxnSpPr>
            <a:cxnSpLocks/>
          </p:cNvCxnSpPr>
          <p:nvPr/>
        </p:nvCxnSpPr>
        <p:spPr>
          <a:xfrm>
            <a:off x="838200" y="1194233"/>
            <a:ext cx="4806696"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pic>
        <p:nvPicPr>
          <p:cNvPr id="2050" name="Picture 2" descr="Missing_Perspectives_Report_Cover">
            <a:extLst>
              <a:ext uri="{FF2B5EF4-FFF2-40B4-BE49-F238E27FC236}">
                <a16:creationId xmlns:a16="http://schemas.microsoft.com/office/drawing/2014/main" id="{0266B737-AE59-67D4-9CCE-03DEAC3BFDD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34784" y="0"/>
            <a:ext cx="5157217"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A2538B-D843-45B9-2174-09F2592E690A}"/>
              </a:ext>
            </a:extLst>
          </p:cNvPr>
          <p:cNvSpPr txBox="1">
            <a:spLocks/>
          </p:cNvSpPr>
          <p:nvPr/>
        </p:nvSpPr>
        <p:spPr>
          <a:xfrm>
            <a:off x="231648" y="335023"/>
            <a:ext cx="7498080" cy="646386"/>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r>
              <a:rPr lang="en-US" b="1" dirty="0">
                <a:solidFill>
                  <a:srgbClr val="F76801"/>
                </a:solidFill>
                <a:latin typeface="Arial Nova Cond" panose="020B0506020202020204" pitchFamily="34" charset="0"/>
              </a:rPr>
              <a:t>01. Lots to say about Post-9/11 Cohort…</a:t>
            </a: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endParaRPr lang="en-US" dirty="0">
              <a:solidFill>
                <a:srgbClr val="F76801"/>
              </a:solidFill>
              <a:latin typeface="Arial Nova Cond" panose="020B0506020202020204" pitchFamily="34" charset="0"/>
            </a:endParaRPr>
          </a:p>
        </p:txBody>
      </p:sp>
      <p:sp>
        <p:nvSpPr>
          <p:cNvPr id="6" name="TextBox 5">
            <a:extLst>
              <a:ext uri="{FF2B5EF4-FFF2-40B4-BE49-F238E27FC236}">
                <a16:creationId xmlns:a16="http://schemas.microsoft.com/office/drawing/2014/main" id="{DC5C0013-C0B3-086E-65F6-D650FB654469}"/>
              </a:ext>
            </a:extLst>
          </p:cNvPr>
          <p:cNvSpPr txBox="1"/>
          <p:nvPr/>
        </p:nvSpPr>
        <p:spPr>
          <a:xfrm>
            <a:off x="231648" y="1145102"/>
            <a:ext cx="6656832" cy="5570756"/>
          </a:xfrm>
          <a:prstGeom prst="rect">
            <a:avLst/>
          </a:prstGeom>
          <a:noFill/>
        </p:spPr>
        <p:txBody>
          <a:bodyPr wrap="square">
            <a:spAutoFit/>
          </a:bodyPr>
          <a:lstStyle/>
          <a:p>
            <a:pPr marL="0" lvl="1"/>
            <a:r>
              <a:rPr lang="en-US" sz="2400" dirty="0">
                <a:solidFill>
                  <a:srgbClr val="002060"/>
                </a:solidFill>
                <a:latin typeface="Arial Nova Cond" panose="020B0506020202020204" pitchFamily="34" charset="0"/>
                <a:cs typeface="Calibri" panose="020F0502020204030204" pitchFamily="34" charset="0"/>
              </a:rPr>
              <a:t>See IVMF published, </a:t>
            </a:r>
            <a:r>
              <a:rPr lang="en-US" sz="2400" i="1" dirty="0">
                <a:solidFill>
                  <a:srgbClr val="002060"/>
                </a:solidFill>
                <a:latin typeface="Arial Nova Cond" panose="020B0506020202020204" pitchFamily="34" charset="0"/>
                <a:cs typeface="Calibri" panose="020F0502020204030204" pitchFamily="34" charset="0"/>
              </a:rPr>
              <a:t>Missing Perspectives (2015)</a:t>
            </a:r>
            <a:r>
              <a:rPr lang="en-US" sz="2400" dirty="0">
                <a:solidFill>
                  <a:srgbClr val="002060"/>
                </a:solidFill>
                <a:latin typeface="Arial Nova Cond" panose="020B0506020202020204" pitchFamily="34" charset="0"/>
                <a:cs typeface="Calibri" panose="020F0502020204030204" pitchFamily="34" charset="0"/>
              </a:rPr>
              <a:t> and other public federal data from VA, DoD, NCES </a:t>
            </a:r>
          </a:p>
          <a:p>
            <a:pPr marL="800100" lvl="1" indent="-342900">
              <a:buFont typeface="Courier New" panose="02070309020205020404" pitchFamily="49" charset="0"/>
              <a:buChar char="o"/>
            </a:pPr>
            <a:r>
              <a:rPr lang="en-US" sz="2000" dirty="0">
                <a:solidFill>
                  <a:srgbClr val="002060"/>
                </a:solidFill>
                <a:latin typeface="Arial Nova Cond" panose="020B0506020202020204" pitchFamily="34" charset="0"/>
                <a:cs typeface="Calibri" panose="020F0502020204030204" pitchFamily="34" charset="0"/>
              </a:rPr>
              <a:t>More educated; More married; More diverse</a:t>
            </a:r>
          </a:p>
          <a:p>
            <a:pPr marL="800100" lvl="1" indent="-342900">
              <a:buFont typeface="Courier New" panose="02070309020205020404" pitchFamily="49" charset="0"/>
              <a:buChar char="o"/>
            </a:pPr>
            <a:r>
              <a:rPr lang="en-US" sz="2000" dirty="0">
                <a:solidFill>
                  <a:srgbClr val="002060"/>
                </a:solidFill>
                <a:latin typeface="Arial Nova Cond" panose="020B0506020202020204" pitchFamily="34" charset="0"/>
                <a:cs typeface="Calibri" panose="020F0502020204030204" pitchFamily="34" charset="0"/>
              </a:rPr>
              <a:t>Women make up increasing share of veterans &amp; leadership</a:t>
            </a:r>
          </a:p>
          <a:p>
            <a:pPr marL="800100" lvl="1" indent="-342900">
              <a:buFont typeface="Courier New" panose="02070309020205020404" pitchFamily="49" charset="0"/>
              <a:buChar char="o"/>
            </a:pPr>
            <a:r>
              <a:rPr lang="en-US" sz="2000" dirty="0">
                <a:solidFill>
                  <a:srgbClr val="002060"/>
                </a:solidFill>
                <a:latin typeface="Arial Nova Cond" panose="020B0506020202020204" pitchFamily="34" charset="0"/>
                <a:cs typeface="Calibri" panose="020F0502020204030204" pitchFamily="34" charset="0"/>
              </a:rPr>
              <a:t>More disabled</a:t>
            </a:r>
          </a:p>
          <a:p>
            <a:pPr marL="800100" lvl="1" indent="-342900">
              <a:buFont typeface="Courier New" panose="02070309020205020404" pitchFamily="49" charset="0"/>
              <a:buChar char="o"/>
            </a:pPr>
            <a:r>
              <a:rPr lang="en-US" sz="2000" dirty="0">
                <a:solidFill>
                  <a:srgbClr val="002060"/>
                </a:solidFill>
                <a:latin typeface="Arial Nova Cond" panose="020B0506020202020204" pitchFamily="34" charset="0"/>
                <a:cs typeface="Calibri" panose="020F0502020204030204" pitchFamily="34" charset="0"/>
              </a:rPr>
              <a:t>Working full/part time</a:t>
            </a:r>
          </a:p>
          <a:p>
            <a:pPr marL="800100" lvl="1" indent="-342900">
              <a:buFont typeface="Courier New" panose="02070309020205020404" pitchFamily="49" charset="0"/>
              <a:buChar char="o"/>
            </a:pPr>
            <a:r>
              <a:rPr lang="en-US" sz="2000" dirty="0">
                <a:solidFill>
                  <a:srgbClr val="002060"/>
                </a:solidFill>
                <a:latin typeface="Arial Nova Cond" panose="020B0506020202020204" pitchFamily="34" charset="0"/>
                <a:cs typeface="Calibri" panose="020F0502020204030204" pitchFamily="34" charset="0"/>
              </a:rPr>
              <a:t>1</a:t>
            </a:r>
            <a:r>
              <a:rPr lang="en-US" sz="2000" baseline="30000" dirty="0">
                <a:solidFill>
                  <a:srgbClr val="002060"/>
                </a:solidFill>
                <a:latin typeface="Arial Nova Cond" panose="020B0506020202020204" pitchFamily="34" charset="0"/>
                <a:cs typeface="Calibri" panose="020F0502020204030204" pitchFamily="34" charset="0"/>
              </a:rPr>
              <a:t>st</a:t>
            </a:r>
            <a:r>
              <a:rPr lang="en-US" sz="2000" dirty="0">
                <a:solidFill>
                  <a:srgbClr val="002060"/>
                </a:solidFill>
                <a:latin typeface="Arial Nova Cond" panose="020B0506020202020204" pitchFamily="34" charset="0"/>
                <a:cs typeface="Calibri" panose="020F0502020204030204" pitchFamily="34" charset="0"/>
              </a:rPr>
              <a:t> generation students</a:t>
            </a:r>
          </a:p>
          <a:p>
            <a:pPr marL="0" lvl="1" indent="0">
              <a:buNone/>
            </a:pPr>
            <a:r>
              <a:rPr lang="en-US" sz="2400" dirty="0">
                <a:solidFill>
                  <a:srgbClr val="002060"/>
                </a:solidFill>
                <a:latin typeface="Arial Nova Cond" panose="020B0506020202020204" pitchFamily="34" charset="0"/>
                <a:cs typeface="Calibri" panose="020F0502020204030204" pitchFamily="34" charset="0"/>
              </a:rPr>
              <a:t>Beyond demographics, Post-9/11 wars left lasting impressions: </a:t>
            </a:r>
          </a:p>
          <a:p>
            <a:pPr marL="800100" lvl="2"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Longest wars in US history, creating exhaustion even nihilism about war’s purpose.</a:t>
            </a:r>
          </a:p>
          <a:p>
            <a:pPr marL="800100" lvl="2"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Multiple deployments; Reserves fought.</a:t>
            </a:r>
          </a:p>
          <a:p>
            <a:pPr marL="800100" lvl="2"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Younger leaders, so-called strategic corporal, take a far greater role in decisionmaking in dire combat situations.</a:t>
            </a:r>
          </a:p>
          <a:p>
            <a:pPr marL="800100" lvl="2" indent="-342900">
              <a:buFont typeface="Wingdings" panose="05000000000000000000" pitchFamily="2" charset="2"/>
              <a:buChar char="q"/>
            </a:pPr>
            <a:r>
              <a:rPr lang="en-US" sz="2000" dirty="0">
                <a:solidFill>
                  <a:srgbClr val="F76801"/>
                </a:solidFill>
                <a:latin typeface="Arial Nova Cond" panose="020B0506020202020204" pitchFamily="34" charset="0"/>
                <a:cs typeface="Calibri" panose="020F0502020204030204" pitchFamily="34" charset="0"/>
              </a:rPr>
              <a:t>Do we understand these post-9/11 wars &amp; their effects?</a:t>
            </a:r>
          </a:p>
        </p:txBody>
      </p:sp>
    </p:spTree>
    <p:extLst>
      <p:ext uri="{BB962C8B-B14F-4D97-AF65-F5344CB8AC3E}">
        <p14:creationId xmlns:p14="http://schemas.microsoft.com/office/powerpoint/2010/main" val="384664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078405-CFD4-F861-7AEB-4F5371F8F4F0}"/>
              </a:ext>
            </a:extLst>
          </p:cNvPr>
          <p:cNvSpPr txBox="1">
            <a:spLocks/>
          </p:cNvSpPr>
          <p:nvPr/>
        </p:nvSpPr>
        <p:spPr>
          <a:xfrm>
            <a:off x="358204" y="189197"/>
            <a:ext cx="11638724" cy="646386"/>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gn="ct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r>
              <a:rPr lang="en-US" b="1" dirty="0">
                <a:solidFill>
                  <a:srgbClr val="F76801"/>
                </a:solidFill>
                <a:latin typeface="Arial Nova Cond" panose="020B0506020202020204" pitchFamily="34" charset="0"/>
              </a:rPr>
              <a:t>01. Diversity and Myth-Busting in the US Military</a:t>
            </a: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endParaRPr lang="en-US" dirty="0">
              <a:solidFill>
                <a:srgbClr val="F76801"/>
              </a:solidFill>
              <a:latin typeface="Arial Nova Cond" panose="020B0506020202020204" pitchFamily="34" charset="0"/>
            </a:endParaRPr>
          </a:p>
        </p:txBody>
      </p:sp>
      <p:cxnSp>
        <p:nvCxnSpPr>
          <p:cNvPr id="12" name="Straight Connector 11">
            <a:extLst>
              <a:ext uri="{FF2B5EF4-FFF2-40B4-BE49-F238E27FC236}">
                <a16:creationId xmlns:a16="http://schemas.microsoft.com/office/drawing/2014/main" id="{4BD0197C-6820-7FC7-3743-C494D6A93790}"/>
              </a:ext>
            </a:extLst>
          </p:cNvPr>
          <p:cNvCxnSpPr>
            <a:cxnSpLocks/>
          </p:cNvCxnSpPr>
          <p:nvPr/>
        </p:nvCxnSpPr>
        <p:spPr>
          <a:xfrm>
            <a:off x="272860" y="835583"/>
            <a:ext cx="11126660"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46B8B34-A000-4632-CA98-0BBB08D3BC59}"/>
              </a:ext>
            </a:extLst>
          </p:cNvPr>
          <p:cNvSpPr txBox="1"/>
          <p:nvPr/>
        </p:nvSpPr>
        <p:spPr>
          <a:xfrm>
            <a:off x="358204" y="1014780"/>
            <a:ext cx="11263090" cy="1486048"/>
          </a:xfrm>
          <a:prstGeom prst="rect">
            <a:avLst/>
          </a:prstGeom>
          <a:noFill/>
        </p:spPr>
        <p:txBody>
          <a:bodyPr wrap="square">
            <a:spAutoFit/>
          </a:bodyPr>
          <a:lstStyle/>
          <a:p>
            <a:pPr marR="0" lvl="1" indent="-4572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One durable </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myth </a:t>
            </a: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about U.S. military service members is that veterans are demographically homogenous. </a:t>
            </a:r>
          </a:p>
          <a:p>
            <a:pPr marR="0" lvl="1" indent="-4572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Not so.  Active-duty and veteran military members, particularly Gulf War cohorts, exceed ethnic and racial representation of their national counterparts. </a:t>
            </a:r>
          </a:p>
        </p:txBody>
      </p:sp>
      <p:graphicFrame>
        <p:nvGraphicFramePr>
          <p:cNvPr id="19" name="ChartObject">
            <a:extLst>
              <a:ext uri="{FF2B5EF4-FFF2-40B4-BE49-F238E27FC236}">
                <a16:creationId xmlns:a16="http://schemas.microsoft.com/office/drawing/2014/main" id="{E7CD9E41-6CD2-E4AB-470A-F2110EB00925}"/>
              </a:ext>
            </a:extLst>
          </p:cNvPr>
          <p:cNvGraphicFramePr/>
          <p:nvPr>
            <p:extLst>
              <p:ext uri="{D42A27DB-BD31-4B8C-83A1-F6EECF244321}">
                <p14:modId xmlns:p14="http://schemas.microsoft.com/office/powerpoint/2010/main" val="1200357869"/>
              </p:ext>
            </p:extLst>
          </p:nvPr>
        </p:nvGraphicFramePr>
        <p:xfrm>
          <a:off x="169499" y="2522589"/>
          <a:ext cx="6443328" cy="4034269"/>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20">
            <a:extLst>
              <a:ext uri="{FF2B5EF4-FFF2-40B4-BE49-F238E27FC236}">
                <a16:creationId xmlns:a16="http://schemas.microsoft.com/office/drawing/2014/main" id="{3D0E65E3-9280-9DA2-72F6-1C6F2A3EE65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5687"/>
          <a:stretch/>
        </p:blipFill>
        <p:spPr>
          <a:xfrm>
            <a:off x="6778752" y="2522589"/>
            <a:ext cx="5023104" cy="4034269"/>
          </a:xfrm>
          <a:prstGeom prst="rect">
            <a:avLst/>
          </a:prstGeom>
          <a:ln>
            <a:solidFill>
              <a:srgbClr val="C5CFFF"/>
            </a:solidFill>
          </a:ln>
        </p:spPr>
      </p:pic>
    </p:spTree>
    <p:extLst>
      <p:ext uri="{BB962C8B-B14F-4D97-AF65-F5344CB8AC3E}">
        <p14:creationId xmlns:p14="http://schemas.microsoft.com/office/powerpoint/2010/main" val="228541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078405-CFD4-F861-7AEB-4F5371F8F4F0}"/>
              </a:ext>
            </a:extLst>
          </p:cNvPr>
          <p:cNvSpPr txBox="1">
            <a:spLocks/>
          </p:cNvSpPr>
          <p:nvPr/>
        </p:nvSpPr>
        <p:spPr>
          <a:xfrm>
            <a:off x="358204" y="28898"/>
            <a:ext cx="11638724" cy="646386"/>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gn="ct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r>
              <a:rPr lang="en-US" b="1" dirty="0">
                <a:solidFill>
                  <a:srgbClr val="F76801"/>
                </a:solidFill>
                <a:latin typeface="Arial Nova Cond" panose="020B0506020202020204" pitchFamily="34" charset="0"/>
              </a:rPr>
              <a:t>01. Why does diversity in the US military matter?</a:t>
            </a: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endParaRPr lang="en-US" b="1" dirty="0">
              <a:solidFill>
                <a:srgbClr val="F76801"/>
              </a:solidFill>
              <a:latin typeface="Arial Nova Cond" panose="020B0506020202020204" pitchFamily="34" charset="0"/>
            </a:endParaRPr>
          </a:p>
        </p:txBody>
      </p:sp>
      <p:cxnSp>
        <p:nvCxnSpPr>
          <p:cNvPr id="12" name="Straight Connector 11">
            <a:extLst>
              <a:ext uri="{FF2B5EF4-FFF2-40B4-BE49-F238E27FC236}">
                <a16:creationId xmlns:a16="http://schemas.microsoft.com/office/drawing/2014/main" id="{4BD0197C-6820-7FC7-3743-C494D6A93790}"/>
              </a:ext>
            </a:extLst>
          </p:cNvPr>
          <p:cNvCxnSpPr>
            <a:cxnSpLocks/>
          </p:cNvCxnSpPr>
          <p:nvPr/>
        </p:nvCxnSpPr>
        <p:spPr>
          <a:xfrm>
            <a:off x="272860" y="675284"/>
            <a:ext cx="11126660"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BC06808-1E80-0D2B-5EDF-AF04861FD95C}"/>
              </a:ext>
            </a:extLst>
          </p:cNvPr>
          <p:cNvSpPr txBox="1"/>
          <p:nvPr/>
        </p:nvSpPr>
        <p:spPr>
          <a:xfrm>
            <a:off x="327427" y="1562789"/>
            <a:ext cx="3848483" cy="4430957"/>
          </a:xfrm>
          <a:prstGeom prst="rect">
            <a:avLst/>
          </a:prstGeom>
          <a:noFill/>
        </p:spPr>
        <p:txBody>
          <a:bodyPr wrap="square">
            <a:spAutoFit/>
          </a:body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F76801"/>
                </a:solidFill>
                <a:effectLst/>
                <a:uLnTx/>
                <a:uFillTx/>
                <a:latin typeface="Arial Nova Cond" panose="020B0506020202020204" pitchFamily="34" charset="0"/>
                <a:cs typeface="Calibri" panose="020F0502020204030204" pitchFamily="34" charset="0"/>
              </a:rPr>
              <a:t>Active-duty: </a:t>
            </a:r>
            <a:r>
              <a:rPr kumimoji="0" lang="en-US" sz="2000" b="0" i="0" u="none" strike="noStrike" kern="1200" cap="none" spc="0" normalizeH="0" baseline="0" noProof="0" dirty="0">
                <a:ln>
                  <a:noFill/>
                </a:ln>
                <a:solidFill>
                  <a:srgbClr val="002060"/>
                </a:solidFill>
                <a:effectLst/>
                <a:uLnTx/>
                <a:uFillTx/>
                <a:latin typeface="Arial Nova Cond" panose="020B0506020202020204" pitchFamily="34" charset="0"/>
                <a:cs typeface="Calibri" panose="020F0502020204030204" pitchFamily="34" charset="0"/>
              </a:rPr>
              <a:t>Total Department of Defense (DoD) 2021 personnel data (about 3.5 million people) show 31% self-report as racial minorities, and 18% identify as Hispanic/Latino.</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Nova Cond" panose="020B0506020202020204" pitchFamily="34" charset="0"/>
              <a:cs typeface="Calibri" panose="020F0502020204030204" pitchFamily="34" charset="0"/>
            </a:endParaRPr>
          </a:p>
          <a:p>
            <a:pPr marL="0" lvl="1">
              <a:lnSpc>
                <a:spcPct val="90000"/>
              </a:lnSpc>
              <a:spcBef>
                <a:spcPts val="500"/>
              </a:spcBef>
              <a:defRPr/>
            </a:pPr>
            <a:r>
              <a:rPr kumimoji="0" lang="en-US" sz="2200" b="1" i="0" u="none" strike="noStrike" kern="1200" cap="none" spc="0" normalizeH="0" baseline="0" noProof="0" dirty="0">
                <a:ln>
                  <a:noFill/>
                </a:ln>
                <a:solidFill>
                  <a:srgbClr val="F76801"/>
                </a:solidFill>
                <a:effectLst/>
                <a:uLnTx/>
                <a:uFillTx/>
                <a:latin typeface="Arial Nova Cond" panose="020B0506020202020204" pitchFamily="34" charset="0"/>
                <a:cs typeface="Calibri" panose="020F0502020204030204" pitchFamily="34" charset="0"/>
              </a:rPr>
              <a:t>Veterans:  </a:t>
            </a:r>
            <a:r>
              <a:rPr lang="en-US" sz="2000" dirty="0">
                <a:solidFill>
                  <a:srgbClr val="002060"/>
                </a:solidFill>
                <a:latin typeface="Arial Nova Cond" panose="020B0506020202020204" pitchFamily="34" charset="0"/>
                <a:cs typeface="Calibri" panose="020F0502020204030204" pitchFamily="34" charset="0"/>
              </a:rPr>
              <a:t>Also, d</a:t>
            </a:r>
            <a:r>
              <a:rPr kumimoji="0" lang="en-US" sz="2000" b="0" i="0" u="none" strike="noStrike" kern="1200" cap="none" spc="0" normalizeH="0" baseline="0" noProof="0" dirty="0" err="1">
                <a:ln>
                  <a:noFill/>
                </a:ln>
                <a:solidFill>
                  <a:srgbClr val="002060"/>
                </a:solidFill>
                <a:effectLst/>
                <a:uLnTx/>
                <a:uFillTx/>
                <a:latin typeface="Arial Nova Cond" panose="020B0506020202020204" pitchFamily="34" charset="0"/>
                <a:cs typeface="Calibri" panose="020F0502020204030204" pitchFamily="34" charset="0"/>
              </a:rPr>
              <a:t>iverse</a:t>
            </a:r>
            <a:r>
              <a:rPr kumimoji="0" lang="en-US" sz="2000" b="0" i="0" u="none" strike="noStrike" kern="1200" cap="none" spc="0" normalizeH="0" baseline="0" noProof="0" dirty="0">
                <a:ln>
                  <a:noFill/>
                </a:ln>
                <a:solidFill>
                  <a:srgbClr val="002060"/>
                </a:solidFill>
                <a:effectLst/>
                <a:uLnTx/>
                <a:uFillTx/>
                <a:latin typeface="Arial Nova Cond" panose="020B0506020202020204" pitchFamily="34" charset="0"/>
                <a:cs typeface="Calibri" panose="020F0502020204030204" pitchFamily="34" charset="0"/>
              </a:rPr>
              <a:t> in age, disability status, marital status, and many are first-generation college students. Women represent nearly one-third of prior military undergraduates, a number expected to increase over time. Women and minorities are much more likely to attend school using the GI Bill.</a:t>
            </a:r>
            <a:endParaRPr kumimoji="0" lang="en-US" sz="2000" b="0" i="0" u="none" strike="noStrike" kern="1200" cap="none" spc="0" normalizeH="0" baseline="0" noProof="0" dirty="0">
              <a:ln>
                <a:noFill/>
              </a:ln>
              <a:solidFill>
                <a:prstClr val="black"/>
              </a:solidFill>
              <a:effectLst/>
              <a:uLnTx/>
              <a:uFillTx/>
              <a:latin typeface="Arial Nova Cond" panose="020B050602020202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EE8EF773-AA48-DC04-1ECA-F89E65874561}"/>
              </a:ext>
            </a:extLst>
          </p:cNvPr>
          <p:cNvCxnSpPr>
            <a:cxnSpLocks/>
          </p:cNvCxnSpPr>
          <p:nvPr/>
        </p:nvCxnSpPr>
        <p:spPr>
          <a:xfrm>
            <a:off x="4425696" y="1562789"/>
            <a:ext cx="0" cy="4011168"/>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0D4C12-8BF1-B2D2-1CAF-C03D1EDC6779}"/>
              </a:ext>
            </a:extLst>
          </p:cNvPr>
          <p:cNvSpPr txBox="1"/>
          <p:nvPr/>
        </p:nvSpPr>
        <p:spPr>
          <a:xfrm>
            <a:off x="150940" y="786121"/>
            <a:ext cx="11448286" cy="397032"/>
          </a:xfrm>
          <a:prstGeom prst="rect">
            <a:avLst/>
          </a:prstGeom>
          <a:noFill/>
        </p:spPr>
        <p:txBody>
          <a:bodyPr wrap="square">
            <a:spAutoFit/>
          </a:bodyPr>
          <a:lstStyle/>
          <a:p>
            <a:pPr marL="342900" marR="0" lvl="0" indent="-342900" algn="ctr" defTabSz="914400" rtl="0" eaLnBrk="1" fontAlgn="auto" latinLnBrk="0" hangingPunct="1">
              <a:lnSpc>
                <a:spcPct val="90000"/>
              </a:lnSpc>
              <a:spcBef>
                <a:spcPts val="0"/>
              </a:spcBef>
              <a:spcAft>
                <a:spcPts val="1200"/>
              </a:spcAft>
              <a:buClr>
                <a:srgbClr val="F76900"/>
              </a:buClr>
              <a:buSzTx/>
              <a:buFont typeface="Wingdings" panose="05000000000000000000" pitchFamily="2" charset="2"/>
              <a:buChar char="Ø"/>
              <a:tabLst/>
              <a:defRPr/>
            </a:pPr>
            <a:r>
              <a:rPr kumimoji="0" lang="en-US" sz="2200" b="1" i="0" u="none" strike="noStrike" kern="1200" cap="none" spc="0" normalizeH="0" baseline="0" noProof="0" dirty="0">
                <a:ln>
                  <a:noFill/>
                </a:ln>
                <a:solidFill>
                  <a:srgbClr val="002060"/>
                </a:solidFill>
                <a:effectLst/>
                <a:uLnTx/>
                <a:uFillTx/>
                <a:latin typeface="Arial Nova Cond" panose="020B0506020202020204" pitchFamily="34" charset="0"/>
                <a:ea typeface="Times New Roman" panose="02020603050405020304" pitchFamily="18" charset="0"/>
              </a:rPr>
              <a:t>When we ignore the role of ethnic and racial minorities in national public service, we miss…</a:t>
            </a:r>
          </a:p>
        </p:txBody>
      </p:sp>
      <p:sp>
        <p:nvSpPr>
          <p:cNvPr id="19" name="Rectangle: Rounded Corners 18">
            <a:extLst>
              <a:ext uri="{FF2B5EF4-FFF2-40B4-BE49-F238E27FC236}">
                <a16:creationId xmlns:a16="http://schemas.microsoft.com/office/drawing/2014/main" id="{C8415459-6E5B-49E4-E6DF-5F4B18CC6B88}"/>
              </a:ext>
            </a:extLst>
          </p:cNvPr>
          <p:cNvSpPr/>
          <p:nvPr/>
        </p:nvSpPr>
        <p:spPr>
          <a:xfrm>
            <a:off x="4685206" y="1315200"/>
            <a:ext cx="7195036" cy="495179"/>
          </a:xfrm>
          <a:prstGeom prst="roundRect">
            <a:avLst/>
          </a:prstGeom>
          <a:solidFill>
            <a:srgbClr val="000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0"/>
              </a:spcBef>
              <a:spcAft>
                <a:spcPts val="1200"/>
              </a:spcAft>
              <a:buClr>
                <a:srgbClr val="F7690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Times New Roman" panose="02020603050405020304" pitchFamily="18" charset="0"/>
              </a:rPr>
              <a:t>Specific contributions made by these communities</a:t>
            </a:r>
          </a:p>
        </p:txBody>
      </p:sp>
      <p:sp>
        <p:nvSpPr>
          <p:cNvPr id="20" name="Rectangle: Rounded Corners 19">
            <a:extLst>
              <a:ext uri="{FF2B5EF4-FFF2-40B4-BE49-F238E27FC236}">
                <a16:creationId xmlns:a16="http://schemas.microsoft.com/office/drawing/2014/main" id="{77054BE0-7577-F336-25D1-1B98015CA135}"/>
              </a:ext>
            </a:extLst>
          </p:cNvPr>
          <p:cNvSpPr/>
          <p:nvPr/>
        </p:nvSpPr>
        <p:spPr>
          <a:xfrm>
            <a:off x="4675482" y="5009715"/>
            <a:ext cx="7214484" cy="844033"/>
          </a:xfrm>
          <a:prstGeom prst="roundRect">
            <a:avLst/>
          </a:prstGeom>
          <a:solidFill>
            <a:srgbClr val="F76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1" indent="-285750" algn="l" defTabSz="914400" rtl="0" eaLnBrk="1" fontAlgn="auto" latinLnBrk="0" hangingPunct="1">
              <a:lnSpc>
                <a:spcPct val="90000"/>
              </a:lnSpc>
              <a:spcBef>
                <a:spcPts val="0"/>
              </a:spcBef>
              <a:spcAft>
                <a:spcPts val="1200"/>
              </a:spcAft>
              <a:buClr>
                <a:srgbClr val="000E54"/>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Times New Roman" panose="02020603050405020304" pitchFamily="18" charset="0"/>
              </a:rPr>
              <a:t>AVF </a:t>
            </a: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Calibri" panose="020F0502020204030204" pitchFamily="34" charset="0"/>
              </a:rPr>
              <a:t>represents a very heterogeneous workforce across a myriad of dimensions: educational background, ethnicity, culture, values, and the goals/aspirations of organizational members.</a:t>
            </a: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Verdana" panose="020B0604030504040204" pitchFamily="34" charset="0"/>
              </a:rPr>
              <a:t> </a:t>
            </a:r>
            <a:endPar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Times New Roman" panose="02020603050405020304" pitchFamily="18" charset="0"/>
            </a:endParaRPr>
          </a:p>
        </p:txBody>
      </p:sp>
      <p:sp>
        <p:nvSpPr>
          <p:cNvPr id="21" name="Rectangle: Rounded Corners 20">
            <a:extLst>
              <a:ext uri="{FF2B5EF4-FFF2-40B4-BE49-F238E27FC236}">
                <a16:creationId xmlns:a16="http://schemas.microsoft.com/office/drawing/2014/main" id="{7CD060AE-2B25-8A97-2A91-56B8088D476B}"/>
              </a:ext>
            </a:extLst>
          </p:cNvPr>
          <p:cNvSpPr/>
          <p:nvPr/>
        </p:nvSpPr>
        <p:spPr>
          <a:xfrm>
            <a:off x="4685206" y="3359702"/>
            <a:ext cx="7195036" cy="667650"/>
          </a:xfrm>
          <a:prstGeom prst="roundRect">
            <a:avLst/>
          </a:prstGeom>
          <a:solidFill>
            <a:srgbClr val="F76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90000"/>
              </a:lnSpc>
              <a:spcBef>
                <a:spcPts val="0"/>
              </a:spcBef>
              <a:spcAft>
                <a:spcPts val="1200"/>
              </a:spcAft>
              <a:buClr>
                <a:srgbClr val="000E54"/>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Times New Roman" panose="02020603050405020304" pitchFamily="18" charset="0"/>
              </a:rPr>
              <a:t>Public support, even reverence for US military is too often based on a myth of “who serves” and “who veterans are.”</a:t>
            </a:r>
          </a:p>
        </p:txBody>
      </p:sp>
      <p:sp>
        <p:nvSpPr>
          <p:cNvPr id="23" name="Rectangle: Rounded Corners 22">
            <a:extLst>
              <a:ext uri="{FF2B5EF4-FFF2-40B4-BE49-F238E27FC236}">
                <a16:creationId xmlns:a16="http://schemas.microsoft.com/office/drawing/2014/main" id="{5AFFF525-9A25-7430-4C36-50118B1D5A85}"/>
              </a:ext>
            </a:extLst>
          </p:cNvPr>
          <p:cNvSpPr/>
          <p:nvPr/>
        </p:nvSpPr>
        <p:spPr>
          <a:xfrm>
            <a:off x="4669537" y="1885649"/>
            <a:ext cx="7195036" cy="553561"/>
          </a:xfrm>
          <a:prstGeom prst="roundRect">
            <a:avLst/>
          </a:prstGeom>
          <a:solidFill>
            <a:srgbClr val="F76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0"/>
              </a:spcBef>
              <a:spcAft>
                <a:spcPts val="1200"/>
              </a:spcAft>
              <a:buClr>
                <a:srgbClr val="000E54"/>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Times New Roman" panose="02020603050405020304" pitchFamily="18" charset="0"/>
              </a:rPr>
              <a:t>Missing diversity “success stories” of a publicly-supported institution; useful model for other institutions. </a:t>
            </a:r>
          </a:p>
        </p:txBody>
      </p:sp>
      <p:sp>
        <p:nvSpPr>
          <p:cNvPr id="24" name="Rectangle: Rounded Corners 23">
            <a:extLst>
              <a:ext uri="{FF2B5EF4-FFF2-40B4-BE49-F238E27FC236}">
                <a16:creationId xmlns:a16="http://schemas.microsoft.com/office/drawing/2014/main" id="{CDF5B991-681A-CD1C-EE42-56C0FDD4F760}"/>
              </a:ext>
            </a:extLst>
          </p:cNvPr>
          <p:cNvSpPr/>
          <p:nvPr/>
        </p:nvSpPr>
        <p:spPr>
          <a:xfrm>
            <a:off x="4685206" y="2550047"/>
            <a:ext cx="7195036" cy="712019"/>
          </a:xfrm>
          <a:prstGeom prst="roundRect">
            <a:avLst/>
          </a:prstGeom>
          <a:solidFill>
            <a:srgbClr val="000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0"/>
              </a:spcBef>
              <a:spcAft>
                <a:spcPts val="1200"/>
              </a:spcAft>
              <a:buClr>
                <a:srgbClr val="F7690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Times New Roman" panose="02020603050405020304" pitchFamily="18" charset="0"/>
              </a:rPr>
              <a:t>Ethnic and racial diversity of All-</a:t>
            </a:r>
            <a:r>
              <a:rPr lang="en-US" sz="1800" dirty="0">
                <a:solidFill>
                  <a:schemeClr val="bg1"/>
                </a:solidFill>
                <a:latin typeface="Arial Nova Cond" panose="020B0506020202020204" pitchFamily="34" charset="0"/>
                <a:ea typeface="Times New Roman" panose="02020603050405020304" pitchFamily="18" charset="0"/>
              </a:rPr>
              <a:t>V</a:t>
            </a:r>
            <a:r>
              <a:rPr kumimoji="0" lang="en-US" sz="1800" b="0" i="0" u="none" strike="noStrike" kern="1200" cap="none" spc="0" normalizeH="0" baseline="0" noProof="0" dirty="0" err="1">
                <a:ln>
                  <a:noFill/>
                </a:ln>
                <a:solidFill>
                  <a:schemeClr val="bg1"/>
                </a:solidFill>
                <a:effectLst/>
                <a:uLnTx/>
                <a:uFillTx/>
                <a:latin typeface="Arial Nova Cond" panose="020B0506020202020204" pitchFamily="34" charset="0"/>
                <a:ea typeface="Times New Roman" panose="02020603050405020304" pitchFamily="18" charset="0"/>
              </a:rPr>
              <a:t>olunteer</a:t>
            </a: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Times New Roman" panose="02020603050405020304" pitchFamily="18" charset="0"/>
              </a:rPr>
              <a:t> Force (AVF) exceeds all other public institutions: including universities. </a:t>
            </a:r>
          </a:p>
        </p:txBody>
      </p:sp>
      <p:sp>
        <p:nvSpPr>
          <p:cNvPr id="27" name="Rectangle: Rounded Corners 26">
            <a:extLst>
              <a:ext uri="{FF2B5EF4-FFF2-40B4-BE49-F238E27FC236}">
                <a16:creationId xmlns:a16="http://schemas.microsoft.com/office/drawing/2014/main" id="{79FFEAF1-E6FF-08F6-0798-FDD4DCA0D4DA}"/>
              </a:ext>
            </a:extLst>
          </p:cNvPr>
          <p:cNvSpPr/>
          <p:nvPr/>
        </p:nvSpPr>
        <p:spPr>
          <a:xfrm>
            <a:off x="4685206" y="4139439"/>
            <a:ext cx="7195036" cy="758189"/>
          </a:xfrm>
          <a:prstGeom prst="roundRect">
            <a:avLst/>
          </a:prstGeom>
          <a:solidFill>
            <a:srgbClr val="000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0"/>
              </a:spcBef>
              <a:spcAft>
                <a:spcPts val="1200"/>
              </a:spcAft>
              <a:buClr>
                <a:srgbClr val="F7690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rial Nova Cond" panose="020B0506020202020204" pitchFamily="34" charset="0"/>
                <a:ea typeface="Times New Roman" panose="02020603050405020304" pitchFamily="18" charset="0"/>
              </a:rPr>
              <a:t>Myths about “who serves” may ignore minority communities’ motives to serve—what service means to them and what they do with their service. </a:t>
            </a:r>
          </a:p>
        </p:txBody>
      </p:sp>
      <p:sp>
        <p:nvSpPr>
          <p:cNvPr id="33" name="Rectangle: Rounded Corners 32">
            <a:extLst>
              <a:ext uri="{FF2B5EF4-FFF2-40B4-BE49-F238E27FC236}">
                <a16:creationId xmlns:a16="http://schemas.microsoft.com/office/drawing/2014/main" id="{AAE93309-C226-CDF2-2A71-FCDCD58A11A2}"/>
              </a:ext>
            </a:extLst>
          </p:cNvPr>
          <p:cNvSpPr/>
          <p:nvPr/>
        </p:nvSpPr>
        <p:spPr>
          <a:xfrm>
            <a:off x="4685206" y="5937480"/>
            <a:ext cx="7214483" cy="744692"/>
          </a:xfrm>
          <a:prstGeom prst="roundRect">
            <a:avLst/>
          </a:prstGeom>
          <a:solidFill>
            <a:srgbClr val="000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Nova Cond" panose="020B0506020202020204" pitchFamily="34" charset="0"/>
                <a:ea typeface="Times New Roman" panose="02020603050405020304" pitchFamily="18" charset="0"/>
                <a:cs typeface="+mn-cs"/>
              </a:rPr>
              <a:t>It transforms the way in which we ask our public service questions: integrative vs. supplemental approach to diversity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13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BD0197C-6820-7FC7-3743-C494D6A93790}"/>
              </a:ext>
            </a:extLst>
          </p:cNvPr>
          <p:cNvCxnSpPr>
            <a:cxnSpLocks/>
          </p:cNvCxnSpPr>
          <p:nvPr/>
        </p:nvCxnSpPr>
        <p:spPr>
          <a:xfrm>
            <a:off x="947057" y="978213"/>
            <a:ext cx="4806696"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A2538B-D843-45B9-2174-09F2592E690A}"/>
              </a:ext>
            </a:extLst>
          </p:cNvPr>
          <p:cNvSpPr txBox="1">
            <a:spLocks/>
          </p:cNvSpPr>
          <p:nvPr/>
        </p:nvSpPr>
        <p:spPr>
          <a:xfrm>
            <a:off x="231648" y="335023"/>
            <a:ext cx="7498080" cy="646386"/>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r>
              <a:rPr lang="en-US" b="1" dirty="0">
                <a:solidFill>
                  <a:srgbClr val="F76801"/>
                </a:solidFill>
                <a:latin typeface="Arial Nova Cond" panose="020B0506020202020204" pitchFamily="34" charset="0"/>
              </a:rPr>
              <a:t>02. Research shows...</a:t>
            </a: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endParaRPr lang="en-US" dirty="0">
              <a:solidFill>
                <a:srgbClr val="F76801"/>
              </a:solidFill>
              <a:latin typeface="Arial Nova Cond" panose="020B0506020202020204" pitchFamily="34" charset="0"/>
            </a:endParaRPr>
          </a:p>
        </p:txBody>
      </p:sp>
      <p:sp>
        <p:nvSpPr>
          <p:cNvPr id="6" name="TextBox 5">
            <a:extLst>
              <a:ext uri="{FF2B5EF4-FFF2-40B4-BE49-F238E27FC236}">
                <a16:creationId xmlns:a16="http://schemas.microsoft.com/office/drawing/2014/main" id="{DC5C0013-C0B3-086E-65F6-D650FB654469}"/>
              </a:ext>
            </a:extLst>
          </p:cNvPr>
          <p:cNvSpPr txBox="1"/>
          <p:nvPr/>
        </p:nvSpPr>
        <p:spPr>
          <a:xfrm>
            <a:off x="231648" y="1028942"/>
            <a:ext cx="11699095" cy="5539978"/>
          </a:xfrm>
          <a:prstGeom prst="rect">
            <a:avLst/>
          </a:prstGeom>
          <a:noFill/>
        </p:spPr>
        <p:txBody>
          <a:bodyPr wrap="square">
            <a:spAutoFit/>
          </a:bodyPr>
          <a:lstStyle/>
          <a:p>
            <a:pPr marL="342900" lvl="1" indent="-342900">
              <a:buFont typeface="Wingdings" panose="05000000000000000000" pitchFamily="2" charset="2"/>
              <a:buChar char="q"/>
            </a:pPr>
            <a:r>
              <a:rPr lang="en-US" sz="2400" dirty="0">
                <a:solidFill>
                  <a:srgbClr val="002060"/>
                </a:solidFill>
                <a:latin typeface="Arial Nova Cond" panose="020B0506020202020204" pitchFamily="34" charset="0"/>
                <a:cs typeface="Calibri" panose="020F0502020204030204" pitchFamily="34" charset="0"/>
              </a:rPr>
              <a:t>Student vets are strong in the classroom: achieved higher academic performance (GPA) as compared to traditional students (3.34 vs. 2.94), and complete college at rates comparable with the national average, and higher than other adult learners (53.6% vs. 39.2%).</a:t>
            </a:r>
          </a:p>
          <a:p>
            <a:pPr marL="342900" lvl="1" indent="-342900">
              <a:buFont typeface="Wingdings" panose="05000000000000000000" pitchFamily="2" charset="2"/>
              <a:buChar char="q"/>
            </a:pPr>
            <a:r>
              <a:rPr lang="en-US" sz="2400" dirty="0">
                <a:solidFill>
                  <a:srgbClr val="002060"/>
                </a:solidFill>
                <a:latin typeface="Arial Nova Cond" panose="020B0506020202020204" pitchFamily="34" charset="0"/>
                <a:cs typeface="Calibri" panose="020F0502020204030204" pitchFamily="34" charset="0"/>
              </a:rPr>
              <a:t>Majority of student veterans (70%) attend public institutions, and 52% enrolled in four-year institutions, while 39% opt for two-year institutions ("Student Veterans of America," 2020). The SVA's data also indicates that student veterans are 22% more likely to complete their degrees within 4 years compared to their civilian peers ("Student Veterans of America," 2020).</a:t>
            </a:r>
          </a:p>
          <a:p>
            <a:pPr marL="342900" lvl="1" indent="-342900">
              <a:buFont typeface="Wingdings" panose="05000000000000000000" pitchFamily="2" charset="2"/>
              <a:buChar char="q"/>
            </a:pPr>
            <a:r>
              <a:rPr lang="en-US" sz="2400" dirty="0">
                <a:solidFill>
                  <a:srgbClr val="002060"/>
                </a:solidFill>
                <a:latin typeface="Arial Nova Cond" panose="020B0506020202020204" pitchFamily="34" charset="0"/>
                <a:cs typeface="Calibri" panose="020F0502020204030204" pitchFamily="34" charset="0"/>
              </a:rPr>
              <a:t>However, veterans face challenges in recruitment, admissions, enrollment, career readiness, and post-graduate success.</a:t>
            </a:r>
          </a:p>
          <a:p>
            <a:pPr marL="800100" lvl="2" indent="-342900">
              <a:buFont typeface="Wingdings" panose="05000000000000000000" pitchFamily="2" charset="2"/>
              <a:buChar char="§"/>
            </a:pPr>
            <a:r>
              <a:rPr lang="en-US" dirty="0">
                <a:solidFill>
                  <a:srgbClr val="002060"/>
                </a:solidFill>
                <a:latin typeface="Arial Nova Cond" panose="020B0506020202020204" pitchFamily="34" charset="0"/>
                <a:cs typeface="Calibri" panose="020F0502020204030204" pitchFamily="34" charset="0"/>
              </a:rPr>
              <a:t>Getting an education is a top reason (53%) to join the military, yet, according to VA, 57% of veterans consider pursuing higher education, only 49% enroll in a college or university ("U.S. Department of Veterans Affairs," 2020). </a:t>
            </a:r>
          </a:p>
          <a:p>
            <a:pPr marL="800100" lvl="2" indent="-342900">
              <a:buFont typeface="Wingdings" panose="05000000000000000000" pitchFamily="2" charset="2"/>
              <a:buChar char="§"/>
            </a:pPr>
            <a:r>
              <a:rPr lang="en-US" dirty="0">
                <a:solidFill>
                  <a:srgbClr val="002060"/>
                </a:solidFill>
                <a:latin typeface="Arial Nova Cond" panose="020B0506020202020204" pitchFamily="34" charset="0"/>
                <a:cs typeface="Calibri" panose="020F0502020204030204" pitchFamily="34" charset="0"/>
              </a:rPr>
              <a:t>National Center for Education Statistics (NCES) reports that admissions can be a stumbling block, with a national average acceptance rate of 70% for veterans compared to 78% for the general population ("National Center for Education Statistics (NVEST)," 2020).</a:t>
            </a:r>
          </a:p>
          <a:p>
            <a:pPr marL="285750" lvl="1" indent="-285750">
              <a:buFont typeface="Wingdings" panose="05000000000000000000" pitchFamily="2" charset="2"/>
              <a:buChar char="q"/>
            </a:pPr>
            <a:endParaRPr lang="en-US" sz="2400" dirty="0">
              <a:solidFill>
                <a:srgbClr val="002060"/>
              </a:solidFill>
              <a:latin typeface="Arial Nova Cond" panose="020B0506020202020204" pitchFamily="34" charset="0"/>
              <a:cs typeface="Calibri" panose="020F0502020204030204" pitchFamily="34" charset="0"/>
            </a:endParaRPr>
          </a:p>
        </p:txBody>
      </p:sp>
    </p:spTree>
    <p:extLst>
      <p:ext uri="{BB962C8B-B14F-4D97-AF65-F5344CB8AC3E}">
        <p14:creationId xmlns:p14="http://schemas.microsoft.com/office/powerpoint/2010/main" val="35037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BD0197C-6820-7FC7-3743-C494D6A93790}"/>
              </a:ext>
            </a:extLst>
          </p:cNvPr>
          <p:cNvCxnSpPr>
            <a:cxnSpLocks/>
          </p:cNvCxnSpPr>
          <p:nvPr/>
        </p:nvCxnSpPr>
        <p:spPr>
          <a:xfrm>
            <a:off x="947057" y="978213"/>
            <a:ext cx="4806696" cy="0"/>
          </a:xfrm>
          <a:prstGeom prst="line">
            <a:avLst/>
          </a:prstGeom>
          <a:ln>
            <a:solidFill>
              <a:srgbClr val="C5C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A2538B-D843-45B9-2174-09F2592E690A}"/>
              </a:ext>
            </a:extLst>
          </p:cNvPr>
          <p:cNvSpPr txBox="1">
            <a:spLocks/>
          </p:cNvSpPr>
          <p:nvPr/>
        </p:nvSpPr>
        <p:spPr>
          <a:xfrm>
            <a:off x="231648" y="335023"/>
            <a:ext cx="7498080" cy="646386"/>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br>
              <a:rPr lang="en-US" b="1" dirty="0">
                <a:solidFill>
                  <a:srgbClr val="F76801"/>
                </a:solidFill>
                <a:latin typeface="Arial Nova Cond" panose="020B0506020202020204" pitchFamily="34" charset="0"/>
              </a:rPr>
            </a:br>
            <a:r>
              <a:rPr lang="en-US" b="1" dirty="0">
                <a:solidFill>
                  <a:srgbClr val="F76801"/>
                </a:solidFill>
                <a:latin typeface="Arial Nova Cond" panose="020B0506020202020204" pitchFamily="34" charset="0"/>
              </a:rPr>
              <a:t>02. Research shows...</a:t>
            </a: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br>
              <a:rPr lang="en-US" dirty="0">
                <a:solidFill>
                  <a:srgbClr val="F76801"/>
                </a:solidFill>
                <a:latin typeface="Arial Nova Cond" panose="020B0506020202020204" pitchFamily="34" charset="0"/>
              </a:rPr>
            </a:br>
            <a:endParaRPr lang="en-US" dirty="0">
              <a:solidFill>
                <a:srgbClr val="F76801"/>
              </a:solidFill>
              <a:latin typeface="Arial Nova Cond" panose="020B0506020202020204" pitchFamily="34" charset="0"/>
            </a:endParaRPr>
          </a:p>
        </p:txBody>
      </p:sp>
      <p:sp>
        <p:nvSpPr>
          <p:cNvPr id="6" name="TextBox 5">
            <a:extLst>
              <a:ext uri="{FF2B5EF4-FFF2-40B4-BE49-F238E27FC236}">
                <a16:creationId xmlns:a16="http://schemas.microsoft.com/office/drawing/2014/main" id="{DC5C0013-C0B3-086E-65F6-D650FB654469}"/>
              </a:ext>
            </a:extLst>
          </p:cNvPr>
          <p:cNvSpPr txBox="1"/>
          <p:nvPr/>
        </p:nvSpPr>
        <p:spPr>
          <a:xfrm>
            <a:off x="115824" y="975018"/>
            <a:ext cx="11960352" cy="6247864"/>
          </a:xfrm>
          <a:prstGeom prst="rect">
            <a:avLst/>
          </a:prstGeom>
          <a:noFill/>
        </p:spPr>
        <p:txBody>
          <a:bodyPr wrap="square">
            <a:spAutoFit/>
          </a:bodyPr>
          <a:lstStyle/>
          <a:p>
            <a:pPr marL="342900" lvl="1"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Veterans encounter various significant transition challenges as they move from military service to civilian life:</a:t>
            </a:r>
          </a:p>
          <a:p>
            <a:pPr marL="800100" lvl="2"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navigating VA programs, benefits, and services, which was identified by 60% of respondents as a major obstacle.</a:t>
            </a:r>
          </a:p>
          <a:p>
            <a:pPr marL="800100" lvl="2"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Finding employment ranks closely behind, with 55% of veterans facing difficulties in securing jobs. </a:t>
            </a:r>
          </a:p>
          <a:p>
            <a:pPr marL="800100" lvl="2"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Adjusting to civilian culture (41%), addressing financial challenges (40%), and applying military-learned skills to civilian life (39%) are also substantial challenges in this transition.</a:t>
            </a:r>
          </a:p>
          <a:p>
            <a:pPr marL="800100" lvl="2"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66% of veterans reported that their military service prepared them for their civilian careers, a majority of them, 55%, express the desire to pursue a career different from their military specialty, also known as their MOS or AFSC.</a:t>
            </a:r>
          </a:p>
          <a:p>
            <a:pPr marL="800100" lvl="2"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47% of veterans indicate a preference for careers that differ from their actual military roles in practice. This data underscores the complex nature of veterans' post-service aspirations and the need for tailored support during their transition to civilian life.</a:t>
            </a:r>
          </a:p>
          <a:p>
            <a:pPr marL="342900" lvl="1" indent="-342900">
              <a:buFont typeface="Wingdings" panose="05000000000000000000" pitchFamily="2" charset="2"/>
              <a:buChar char="q"/>
            </a:pPr>
            <a:r>
              <a:rPr lang="en-US" sz="2000" dirty="0">
                <a:solidFill>
                  <a:srgbClr val="002060"/>
                </a:solidFill>
                <a:latin typeface="Arial Nova Cond" panose="020B0506020202020204" pitchFamily="34" charset="0"/>
                <a:cs typeface="Calibri" panose="020F0502020204030204" pitchFamily="34" charset="0"/>
              </a:rPr>
              <a:t>Veterans encounter such challenges during their transition from military service- higher education-the workforce for several reasons:</a:t>
            </a:r>
          </a:p>
          <a:p>
            <a:pPr marL="800100" lvl="2" indent="-342900">
              <a:buFont typeface="Arial" panose="020B0604020202020204" pitchFamily="34" charset="0"/>
              <a:buChar char="•"/>
            </a:pPr>
            <a:r>
              <a:rPr lang="en-US" dirty="0">
                <a:solidFill>
                  <a:srgbClr val="002060"/>
                </a:solidFill>
                <a:latin typeface="Arial Nova Cond" panose="020B0506020202020204" pitchFamily="34" charset="0"/>
                <a:cs typeface="Calibri" panose="020F0502020204030204" pitchFamily="34" charset="0"/>
              </a:rPr>
              <a:t>Navigating VA benefits</a:t>
            </a:r>
          </a:p>
          <a:p>
            <a:pPr marL="800100" lvl="2" indent="-342900">
              <a:buFont typeface="Arial" panose="020B0604020202020204" pitchFamily="34" charset="0"/>
              <a:buChar char="•"/>
            </a:pPr>
            <a:r>
              <a:rPr lang="en-US" dirty="0">
                <a:solidFill>
                  <a:srgbClr val="002060"/>
                </a:solidFill>
                <a:latin typeface="Arial Nova Cond" panose="020B0506020202020204" pitchFamily="34" charset="0"/>
                <a:cs typeface="Calibri" panose="020F0502020204030204" pitchFamily="34" charset="0"/>
              </a:rPr>
              <a:t>Skills translations- transition is still the number one challenge from most student veterans/veterans</a:t>
            </a:r>
          </a:p>
          <a:p>
            <a:pPr marL="800100" lvl="2" indent="-342900">
              <a:buFont typeface="Arial" panose="020B0604020202020204" pitchFamily="34" charset="0"/>
              <a:buChar char="•"/>
            </a:pPr>
            <a:r>
              <a:rPr lang="en-US" dirty="0">
                <a:solidFill>
                  <a:srgbClr val="002060"/>
                </a:solidFill>
                <a:latin typeface="Arial Nova Cond" panose="020B0506020202020204" pitchFamily="34" charset="0"/>
                <a:cs typeface="Calibri" panose="020F0502020204030204" pitchFamily="34" charset="0"/>
              </a:rPr>
              <a:t>Cultural adjustment</a:t>
            </a:r>
          </a:p>
          <a:p>
            <a:pPr marL="800100" lvl="2" indent="-342900">
              <a:buFont typeface="Arial" panose="020B0604020202020204" pitchFamily="34" charset="0"/>
              <a:buChar char="•"/>
            </a:pPr>
            <a:r>
              <a:rPr lang="en-US" dirty="0">
                <a:solidFill>
                  <a:srgbClr val="002060"/>
                </a:solidFill>
                <a:latin typeface="Arial Nova Cond" panose="020B0506020202020204" pitchFamily="34" charset="0"/>
                <a:cs typeface="Calibri" panose="020F0502020204030204" pitchFamily="34" charset="0"/>
              </a:rPr>
              <a:t>Financial struggles</a:t>
            </a:r>
          </a:p>
          <a:p>
            <a:pPr marL="800100" lvl="2" indent="-342900">
              <a:buFont typeface="Arial" panose="020B0604020202020204" pitchFamily="34" charset="0"/>
              <a:buChar char="•"/>
            </a:pPr>
            <a:r>
              <a:rPr lang="en-US" dirty="0">
                <a:solidFill>
                  <a:srgbClr val="002060"/>
                </a:solidFill>
                <a:latin typeface="Arial Nova Cond" panose="020B0506020202020204" pitchFamily="34" charset="0"/>
                <a:cs typeface="Calibri" panose="020F0502020204030204" pitchFamily="34" charset="0"/>
              </a:rPr>
              <a:t>Emotional and psychological challenges </a:t>
            </a:r>
          </a:p>
          <a:p>
            <a:pPr marL="285750" lvl="1" indent="-285750">
              <a:buFont typeface="Wingdings" panose="05000000000000000000" pitchFamily="2" charset="2"/>
              <a:buChar char="q"/>
            </a:pPr>
            <a:endParaRPr lang="en-US" sz="2000" dirty="0">
              <a:solidFill>
                <a:srgbClr val="002060"/>
              </a:solidFill>
              <a:latin typeface="Arial Nova Cond" panose="020B0506020202020204" pitchFamily="34" charset="0"/>
              <a:cs typeface="Calibri" panose="020F0502020204030204" pitchFamily="34" charset="0"/>
            </a:endParaRPr>
          </a:p>
        </p:txBody>
      </p:sp>
    </p:spTree>
    <p:extLst>
      <p:ext uri="{BB962C8B-B14F-4D97-AF65-F5344CB8AC3E}">
        <p14:creationId xmlns:p14="http://schemas.microsoft.com/office/powerpoint/2010/main" val="312453487"/>
      </p:ext>
    </p:extLst>
  </p:cSld>
  <p:clrMapOvr>
    <a:masterClrMapping/>
  </p:clrMapOvr>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MF_PowerPoint-Template-Verdana-3.4.22" id="{90C84E44-52B0-574F-8CD0-60E955604740}" vid="{ED593B2B-E3E1-3444-AA22-46D99AFDC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IVMF-PowerPoint-Template-Verdana-3.4.22</Template>
  <TotalTime>8211</TotalTime>
  <Words>5083</Words>
  <Application>Microsoft Office PowerPoint</Application>
  <PresentationFormat>Widescreen</PresentationFormat>
  <Paragraphs>260</Paragraphs>
  <Slides>18</Slides>
  <Notes>18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Arial</vt:lpstr>
      <vt:lpstr>Arial Nova Cond</vt:lpstr>
      <vt:lpstr>Calibri</vt:lpstr>
      <vt:lpstr>Calibri Light</vt:lpstr>
      <vt:lpstr>Californian FB</vt:lpstr>
      <vt:lpstr>Courier New</vt:lpstr>
      <vt:lpstr>Franklin Gothic Demi</vt:lpstr>
      <vt:lpstr>Georgia</vt:lpstr>
      <vt:lpstr>Lato</vt:lpstr>
      <vt:lpstr>Open Sans</vt:lpstr>
      <vt:lpstr>ShermanSans</vt:lpstr>
      <vt:lpstr>System Font Regular</vt:lpstr>
      <vt:lpstr>Trebuchet MS</vt:lpstr>
      <vt:lpstr>Verdana</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 Dialogue as Method:  Our Approach</vt:lpstr>
      <vt:lpstr>PowerPoint Presentation</vt:lpstr>
      <vt:lpstr>PowerPoint Presentation</vt:lpstr>
      <vt:lpstr>04. New Stories &amp; Strategies. Veterans Socioeconomic Benefits Research across Differences: Literature  </vt:lpstr>
      <vt:lpstr>PowerPoint Presentation</vt:lpstr>
      <vt:lpstr>05. Recommendations:  Best practices &amp; using dialogue and real concrete practices for campus environments.</vt:lpstr>
      <vt:lpstr>05. Conclusion: Challenges of Debunking Myths  </vt:lpstr>
      <vt:lpstr>06. 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dc:title>
  <dc:creator>Linda Rougeau Euto</dc:creator>
  <cp:lastModifiedBy>Corrinne B Zoli</cp:lastModifiedBy>
  <cp:revision>43</cp:revision>
  <cp:lastPrinted>2023-03-30T14:51:27Z</cp:lastPrinted>
  <dcterms:created xsi:type="dcterms:W3CDTF">2023-03-20T13:45:45Z</dcterms:created>
  <dcterms:modified xsi:type="dcterms:W3CDTF">2023-10-23T19:09:24Z</dcterms:modified>
</cp:coreProperties>
</file>