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2"/>
  </p:notesMasterIdLst>
  <p:handoutMasterIdLst>
    <p:handoutMasterId r:id="rId33"/>
  </p:handoutMasterIdLst>
  <p:sldIdLst>
    <p:sldId id="257" r:id="rId2"/>
    <p:sldId id="314" r:id="rId3"/>
    <p:sldId id="258" r:id="rId4"/>
    <p:sldId id="260" r:id="rId5"/>
    <p:sldId id="320" r:id="rId6"/>
    <p:sldId id="261" r:id="rId7"/>
    <p:sldId id="262" r:id="rId8"/>
    <p:sldId id="263" r:id="rId9"/>
    <p:sldId id="319" r:id="rId10"/>
    <p:sldId id="311" r:id="rId11"/>
    <p:sldId id="267" r:id="rId12"/>
    <p:sldId id="272" r:id="rId13"/>
    <p:sldId id="273" r:id="rId14"/>
    <p:sldId id="274" r:id="rId15"/>
    <p:sldId id="278" r:id="rId16"/>
    <p:sldId id="277" r:id="rId17"/>
    <p:sldId id="284" r:id="rId18"/>
    <p:sldId id="286" r:id="rId19"/>
    <p:sldId id="322" r:id="rId20"/>
    <p:sldId id="312" r:id="rId21"/>
    <p:sldId id="296" r:id="rId22"/>
    <p:sldId id="321" r:id="rId23"/>
    <p:sldId id="298" r:id="rId24"/>
    <p:sldId id="299" r:id="rId25"/>
    <p:sldId id="300" r:id="rId26"/>
    <p:sldId id="301" r:id="rId27"/>
    <p:sldId id="316" r:id="rId28"/>
    <p:sldId id="323" r:id="rId29"/>
    <p:sldId id="309" r:id="rId30"/>
    <p:sldId id="315" r:id="rId3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224" autoAdjust="0"/>
  </p:normalViewPr>
  <p:slideViewPr>
    <p:cSldViewPr>
      <p:cViewPr varScale="1">
        <p:scale>
          <a:sx n="67" d="100"/>
          <a:sy n="67" d="100"/>
        </p:scale>
        <p:origin x="29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datastore.as.tamu.edu\Groups\EDCI\SECC\2023\historical%20char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datastore.as.tamu.edu\Groups\EDCI\SECC\2023\historical%20cha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Dollars raised</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7797081306462822E-2"/>
          <c:y val="0.22439678105622776"/>
          <c:w val="0.94903868427148486"/>
          <c:h val="0.62717032800429906"/>
        </c:manualLayout>
      </c:layout>
      <c:barChart>
        <c:barDir val="col"/>
        <c:grouping val="stacked"/>
        <c:varyColors val="0"/>
        <c:ser>
          <c:idx val="1"/>
          <c:order val="1"/>
          <c:tx>
            <c:v>System</c:v>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Sheet1!$A$21:$E$21</c:f>
              <c:numCache>
                <c:formatCode>"$"#,##0.00</c:formatCode>
                <c:ptCount val="5"/>
                <c:pt idx="0">
                  <c:v>172968.31</c:v>
                </c:pt>
                <c:pt idx="1">
                  <c:v>176551.5</c:v>
                </c:pt>
                <c:pt idx="2">
                  <c:v>241024.94</c:v>
                </c:pt>
                <c:pt idx="3">
                  <c:v>200658.09</c:v>
                </c:pt>
                <c:pt idx="4">
                  <c:v>200718.09</c:v>
                </c:pt>
              </c:numCache>
            </c:numRef>
          </c:val>
          <c:extLst>
            <c:ext xmlns:c16="http://schemas.microsoft.com/office/drawing/2014/chart" uri="{C3380CC4-5D6E-409C-BE32-E72D297353CC}">
              <c16:uniqueId val="{00000000-933B-4589-998A-A8293C30E8AB}"/>
            </c:ext>
          </c:extLst>
        </c:ser>
        <c:ser>
          <c:idx val="2"/>
          <c:order val="2"/>
          <c:tx>
            <c:v>University</c:v>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Sheet1!$A$22:$E$22</c:f>
              <c:numCache>
                <c:formatCode>"$"#,##0.00</c:formatCode>
                <c:ptCount val="5"/>
                <c:pt idx="0">
                  <c:v>281937.5</c:v>
                </c:pt>
                <c:pt idx="1">
                  <c:v>332542.09000000003</c:v>
                </c:pt>
                <c:pt idx="2">
                  <c:v>304102.33</c:v>
                </c:pt>
                <c:pt idx="3">
                  <c:v>251257.73</c:v>
                </c:pt>
                <c:pt idx="4">
                  <c:v>251197.73</c:v>
                </c:pt>
              </c:numCache>
            </c:numRef>
          </c:val>
          <c:extLst>
            <c:ext xmlns:c16="http://schemas.microsoft.com/office/drawing/2014/chart" uri="{C3380CC4-5D6E-409C-BE32-E72D297353CC}">
              <c16:uniqueId val="{00000001-933B-4589-998A-A8293C30E8AB}"/>
            </c:ext>
          </c:extLst>
        </c:ser>
        <c:dLbls>
          <c:dLblPos val="ctr"/>
          <c:showLegendKey val="0"/>
          <c:showVal val="1"/>
          <c:showCatName val="0"/>
          <c:showSerName val="0"/>
          <c:showPercent val="0"/>
          <c:showBubbleSize val="0"/>
        </c:dLbls>
        <c:gapWidth val="79"/>
        <c:overlap val="100"/>
        <c:axId val="1020354655"/>
        <c:axId val="83034367"/>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val>
                  <c:numRef>
                    <c:extLst>
                      <c:ext uri="{02D57815-91ED-43cb-92C2-25804820EDAC}">
                        <c15:formulaRef>
                          <c15:sqref>Sheet1!$A$20:$E$20</c15:sqref>
                        </c15:formulaRef>
                      </c:ext>
                    </c:extLst>
                    <c:numCache>
                      <c:formatCode>General</c:formatCode>
                      <c:ptCount val="5"/>
                      <c:pt idx="0">
                        <c:v>2018</c:v>
                      </c:pt>
                      <c:pt idx="1">
                        <c:v>2019</c:v>
                      </c:pt>
                      <c:pt idx="2">
                        <c:v>2020</c:v>
                      </c:pt>
                      <c:pt idx="3">
                        <c:v>2021</c:v>
                      </c:pt>
                      <c:pt idx="4">
                        <c:v>2022</c:v>
                      </c:pt>
                    </c:numCache>
                  </c:numRef>
                </c:val>
                <c:extLst>
                  <c:ext xmlns:c16="http://schemas.microsoft.com/office/drawing/2014/chart" uri="{C3380CC4-5D6E-409C-BE32-E72D297353CC}">
                    <c16:uniqueId val="{00000002-933B-4589-998A-A8293C30E8AB}"/>
                  </c:ext>
                </c:extLst>
              </c15:ser>
            </c15:filteredBarSeries>
          </c:ext>
        </c:extLst>
      </c:barChart>
      <c:catAx>
        <c:axId val="10203546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83034367"/>
        <c:crosses val="autoZero"/>
        <c:auto val="1"/>
        <c:lblAlgn val="ctr"/>
        <c:lblOffset val="100"/>
        <c:noMultiLvlLbl val="0"/>
      </c:catAx>
      <c:valAx>
        <c:axId val="83034367"/>
        <c:scaling>
          <c:orientation val="minMax"/>
        </c:scaling>
        <c:delete val="1"/>
        <c:axPos val="l"/>
        <c:numFmt formatCode="&quot;$&quot;#,##0.00" sourceLinked="1"/>
        <c:majorTickMark val="none"/>
        <c:minorTickMark val="none"/>
        <c:tickLblPos val="nextTo"/>
        <c:crossAx val="10203546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Participation</a:t>
            </a:r>
            <a:r>
              <a:rPr lang="en-US" baseline="0"/>
              <a:t> Percentage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8456036745406821E-2"/>
          <c:y val="0.13949930458970794"/>
          <c:w val="0.89765507436570424"/>
          <c:h val="0.72049945425806472"/>
        </c:manualLayout>
      </c:layout>
      <c:bar3DChart>
        <c:barDir val="col"/>
        <c:grouping val="clustered"/>
        <c:varyColors val="0"/>
        <c:ser>
          <c:idx val="0"/>
          <c:order val="0"/>
          <c:spPr>
            <a:solidFill>
              <a:schemeClr val="accent1"/>
            </a:solidFill>
            <a:ln>
              <a:noFill/>
            </a:ln>
            <a:effectLst/>
            <a:sp3d/>
          </c:spPr>
          <c:invertIfNegative val="0"/>
          <c:val>
            <c:numRef>
              <c:f>Sheet1!$B$35:$E$35</c:f>
              <c:numCache>
                <c:formatCode>0%</c:formatCode>
                <c:ptCount val="4"/>
                <c:pt idx="0">
                  <c:v>7.0000000000000007E-2</c:v>
                </c:pt>
                <c:pt idx="1">
                  <c:v>0.09</c:v>
                </c:pt>
                <c:pt idx="2">
                  <c:v>7.0000000000000007E-2</c:v>
                </c:pt>
                <c:pt idx="3">
                  <c:v>7.0000000000000007E-2</c:v>
                </c:pt>
              </c:numCache>
            </c:numRef>
          </c:val>
          <c:extLst>
            <c:ext xmlns:c16="http://schemas.microsoft.com/office/drawing/2014/chart" uri="{C3380CC4-5D6E-409C-BE32-E72D297353CC}">
              <c16:uniqueId val="{00000000-E77B-46B0-BA71-B700BC2C8F1A}"/>
            </c:ext>
          </c:extLst>
        </c:ser>
        <c:dLbls>
          <c:showLegendKey val="0"/>
          <c:showVal val="0"/>
          <c:showCatName val="0"/>
          <c:showSerName val="0"/>
          <c:showPercent val="0"/>
          <c:showBubbleSize val="0"/>
        </c:dLbls>
        <c:gapWidth val="150"/>
        <c:shape val="box"/>
        <c:axId val="1020374607"/>
        <c:axId val="54322975"/>
        <c:axId val="0"/>
      </c:bar3DChart>
      <c:catAx>
        <c:axId val="1020374607"/>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322975"/>
        <c:crosses val="autoZero"/>
        <c:auto val="1"/>
        <c:lblAlgn val="ctr"/>
        <c:lblOffset val="100"/>
        <c:noMultiLvlLbl val="0"/>
      </c:catAx>
      <c:valAx>
        <c:axId val="543229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03746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0.45054</cdr:x>
      <cdr:y>0.87257</cdr:y>
    </cdr:from>
    <cdr:to>
      <cdr:x>0.55513</cdr:x>
      <cdr:y>0.95938</cdr:y>
    </cdr:to>
    <cdr:sp macro="" textlink="">
      <cdr:nvSpPr>
        <cdr:cNvPr id="2" name="Rectangle 1">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2470150" y="2489200"/>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2020</a:t>
          </a:r>
        </a:p>
      </cdr:txBody>
    </cdr:sp>
  </cdr:relSizeAnchor>
  <cdr:relSizeAnchor xmlns:cdr="http://schemas.openxmlformats.org/drawingml/2006/chartDrawing">
    <cdr:from>
      <cdr:x>0.2577</cdr:x>
      <cdr:y>0.87257</cdr:y>
    </cdr:from>
    <cdr:to>
      <cdr:x>0.36229</cdr:x>
      <cdr:y>0.95938</cdr:y>
    </cdr:to>
    <cdr:sp macro="" textlink="">
      <cdr:nvSpPr>
        <cdr:cNvPr id="3" name="Rectangle 2">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1412875" y="2489200"/>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2019</a:t>
          </a:r>
        </a:p>
      </cdr:txBody>
    </cdr:sp>
  </cdr:relSizeAnchor>
  <cdr:relSizeAnchor xmlns:cdr="http://schemas.openxmlformats.org/drawingml/2006/chartDrawing">
    <cdr:from>
      <cdr:x>0.82754</cdr:x>
      <cdr:y>0.86923</cdr:y>
    </cdr:from>
    <cdr:to>
      <cdr:x>0.93213</cdr:x>
      <cdr:y>0.95604</cdr:y>
    </cdr:to>
    <cdr:sp macro="" textlink="">
      <cdr:nvSpPr>
        <cdr:cNvPr id="4" name="Rectangle 3">
          <a:extLst xmlns:a="http://schemas.openxmlformats.org/drawingml/2006/main">
            <a:ext uri="{FF2B5EF4-FFF2-40B4-BE49-F238E27FC236}">
              <a16:creationId xmlns:a16="http://schemas.microsoft.com/office/drawing/2014/main" id="{92BE2522-1715-6E57-220B-BA52344643D0}"/>
            </a:ext>
          </a:extLst>
        </cdr:cNvPr>
        <cdr:cNvSpPr/>
      </cdr:nvSpPr>
      <cdr:spPr>
        <a:xfrm xmlns:a="http://schemas.openxmlformats.org/drawingml/2006/main">
          <a:off x="4537075" y="2479675"/>
          <a:ext cx="573405" cy="247650"/>
        </a:xfrm>
        <a:prstGeom xmlns:a="http://schemas.openxmlformats.org/drawingml/2006/main" prst="rect">
          <a:avLst/>
        </a:prstGeom>
        <a:solidFill xmlns:a="http://schemas.openxmlformats.org/drawingml/2006/main">
          <a:sysClr val="window" lastClr="FFFFFF"/>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l"/>
          <a:r>
            <a:rPr lang="en-US" sz="1100">
              <a:solidFill>
                <a:sysClr val="windowText" lastClr="000000"/>
              </a:solidFill>
            </a:rPr>
            <a:t>2022</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40AD312E-978F-4E48-A2F4-75288B2ABA95}" type="datetimeFigureOut">
              <a:rPr lang="en-US" smtClean="0"/>
              <a:t>8/4/2023</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A7F58FB6-0F3A-46F1-A378-E97EBB67F3DB}" type="slidenum">
              <a:rPr lang="en-US" smtClean="0"/>
              <a:t>‹#›</a:t>
            </a:fld>
            <a:endParaRPr lang="en-US"/>
          </a:p>
        </p:txBody>
      </p:sp>
    </p:spTree>
    <p:extLst>
      <p:ext uri="{BB962C8B-B14F-4D97-AF65-F5344CB8AC3E}">
        <p14:creationId xmlns:p14="http://schemas.microsoft.com/office/powerpoint/2010/main" val="1853380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519E9EF-CB25-4714-8F67-AED134CF2DAD}" type="datetimeFigureOut">
              <a:rPr lang="en-US" smtClean="0"/>
              <a:t>8/4/2023</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CF0D81E-FA41-4EE7-BE26-92888767D729}" type="slidenum">
              <a:rPr lang="en-US" smtClean="0"/>
              <a:t>‹#›</a:t>
            </a:fld>
            <a:endParaRPr lang="en-US"/>
          </a:p>
        </p:txBody>
      </p:sp>
    </p:spTree>
    <p:extLst>
      <p:ext uri="{BB962C8B-B14F-4D97-AF65-F5344CB8AC3E}">
        <p14:creationId xmlns:p14="http://schemas.microsoft.com/office/powerpoint/2010/main" val="2859640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F0D81E-FA41-4EE7-BE26-92888767D729}" type="slidenum">
              <a:rPr lang="en-US" smtClean="0"/>
              <a:t>1</a:t>
            </a:fld>
            <a:endParaRPr lang="en-US"/>
          </a:p>
        </p:txBody>
      </p:sp>
    </p:spTree>
    <p:extLst>
      <p:ext uri="{BB962C8B-B14F-4D97-AF65-F5344CB8AC3E}">
        <p14:creationId xmlns:p14="http://schemas.microsoft.com/office/powerpoint/2010/main" val="2817419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lvl="0"/>
            <a:r>
              <a:rPr lang="en-US" sz="1800" dirty="0"/>
              <a:t>Employees paid monthly:</a:t>
            </a:r>
          </a:p>
          <a:p>
            <a:pPr lvl="1"/>
            <a:r>
              <a:rPr lang="en-US" sz="1800" dirty="0"/>
              <a:t>Payroll deductions start in December and will be reflected on January paycheck (of the new calendar year).</a:t>
            </a:r>
          </a:p>
          <a:p>
            <a:pPr lvl="1"/>
            <a:endParaRPr lang="en-US" sz="1800" dirty="0"/>
          </a:p>
          <a:p>
            <a:pPr lvl="0"/>
            <a:r>
              <a:rPr lang="en-US" sz="1800" dirty="0"/>
              <a:t>Employees paid bi-weekly: </a:t>
            </a:r>
          </a:p>
          <a:p>
            <a:pPr lvl="1"/>
            <a:r>
              <a:rPr lang="en-US" sz="1800" dirty="0"/>
              <a:t>Monthly deductions taken from the second paycheck each month, starting in January.</a:t>
            </a:r>
          </a:p>
          <a:p>
            <a:pPr lvl="1"/>
            <a:endParaRPr lang="en-US" sz="1800" dirty="0"/>
          </a:p>
          <a:p>
            <a:r>
              <a:rPr lang="en-US" sz="1800" dirty="0"/>
              <a:t>Payroll deductions are made after taxes have been withheld &amp; can be stopped at any time by contacting payroll office.</a:t>
            </a:r>
          </a:p>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10</a:t>
            </a:fld>
            <a:endParaRPr lang="en-US"/>
          </a:p>
        </p:txBody>
      </p:sp>
    </p:spTree>
    <p:extLst>
      <p:ext uri="{BB962C8B-B14F-4D97-AF65-F5344CB8AC3E}">
        <p14:creationId xmlns:p14="http://schemas.microsoft.com/office/powerpoint/2010/main" val="2948561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11</a:t>
            </a:fld>
            <a:endParaRPr lang="en-US"/>
          </a:p>
        </p:txBody>
      </p:sp>
    </p:spTree>
    <p:extLst>
      <p:ext uri="{BB962C8B-B14F-4D97-AF65-F5344CB8AC3E}">
        <p14:creationId xmlns:p14="http://schemas.microsoft.com/office/powerpoint/2010/main" val="3092828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12</a:t>
            </a:fld>
            <a:endParaRPr lang="en-US"/>
          </a:p>
        </p:txBody>
      </p:sp>
    </p:spTree>
    <p:extLst>
      <p:ext uri="{BB962C8B-B14F-4D97-AF65-F5344CB8AC3E}">
        <p14:creationId xmlns:p14="http://schemas.microsoft.com/office/powerpoint/2010/main" val="42702517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13</a:t>
            </a:fld>
            <a:endParaRPr lang="en-US"/>
          </a:p>
        </p:txBody>
      </p:sp>
    </p:spTree>
    <p:extLst>
      <p:ext uri="{BB962C8B-B14F-4D97-AF65-F5344CB8AC3E}">
        <p14:creationId xmlns:p14="http://schemas.microsoft.com/office/powerpoint/2010/main" val="3800011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14</a:t>
            </a:fld>
            <a:endParaRPr lang="en-US"/>
          </a:p>
        </p:txBody>
      </p:sp>
    </p:spTree>
    <p:extLst>
      <p:ext uri="{BB962C8B-B14F-4D97-AF65-F5344CB8AC3E}">
        <p14:creationId xmlns:p14="http://schemas.microsoft.com/office/powerpoint/2010/main" val="4133536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15</a:t>
            </a:fld>
            <a:endParaRPr lang="en-US"/>
          </a:p>
        </p:txBody>
      </p:sp>
    </p:spTree>
    <p:extLst>
      <p:ext uri="{BB962C8B-B14F-4D97-AF65-F5344CB8AC3E}">
        <p14:creationId xmlns:p14="http://schemas.microsoft.com/office/powerpoint/2010/main" val="421221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16</a:t>
            </a:fld>
            <a:endParaRPr lang="en-US"/>
          </a:p>
        </p:txBody>
      </p:sp>
    </p:spTree>
    <p:extLst>
      <p:ext uri="{BB962C8B-B14F-4D97-AF65-F5344CB8AC3E}">
        <p14:creationId xmlns:p14="http://schemas.microsoft.com/office/powerpoint/2010/main" val="1600156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17</a:t>
            </a:fld>
            <a:endParaRPr lang="en-US"/>
          </a:p>
        </p:txBody>
      </p:sp>
    </p:spTree>
    <p:extLst>
      <p:ext uri="{BB962C8B-B14F-4D97-AF65-F5344CB8AC3E}">
        <p14:creationId xmlns:p14="http://schemas.microsoft.com/office/powerpoint/2010/main" val="3240474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baseline="0" dirty="0"/>
          </a:p>
        </p:txBody>
      </p:sp>
      <p:sp>
        <p:nvSpPr>
          <p:cNvPr id="4" name="Slide Number Placeholder 3"/>
          <p:cNvSpPr>
            <a:spLocks noGrp="1"/>
          </p:cNvSpPr>
          <p:nvPr>
            <p:ph type="sldNum" sz="quarter" idx="10"/>
          </p:nvPr>
        </p:nvSpPr>
        <p:spPr/>
        <p:txBody>
          <a:bodyPr/>
          <a:lstStyle/>
          <a:p>
            <a:fld id="{8CF0D81E-FA41-4EE7-BE26-92888767D729}" type="slidenum">
              <a:rPr lang="en-US" smtClean="0"/>
              <a:t>18</a:t>
            </a:fld>
            <a:endParaRPr lang="en-US"/>
          </a:p>
        </p:txBody>
      </p:sp>
    </p:spTree>
    <p:extLst>
      <p:ext uri="{BB962C8B-B14F-4D97-AF65-F5344CB8AC3E}">
        <p14:creationId xmlns:p14="http://schemas.microsoft.com/office/powerpoint/2010/main" val="3029614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dirty="0"/>
              <a:t>Find unique ways to make the “Ask” outside of sending emails which tend to get lost or overlooked.</a:t>
            </a:r>
          </a:p>
          <a:p>
            <a:endParaRPr lang="en-US" dirty="0"/>
          </a:p>
          <a:p>
            <a:r>
              <a:rPr lang="en-US" dirty="0"/>
              <a:t>We will give you a draft post to share on your social media on September 1.  </a:t>
            </a:r>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19</a:t>
            </a:fld>
            <a:endParaRPr lang="en-US"/>
          </a:p>
        </p:txBody>
      </p:sp>
    </p:spTree>
    <p:extLst>
      <p:ext uri="{BB962C8B-B14F-4D97-AF65-F5344CB8AC3E}">
        <p14:creationId xmlns:p14="http://schemas.microsoft.com/office/powerpoint/2010/main" val="20209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a:t>
            </a:fld>
            <a:endParaRPr lang="en-US"/>
          </a:p>
        </p:txBody>
      </p:sp>
    </p:spTree>
    <p:extLst>
      <p:ext uri="{BB962C8B-B14F-4D97-AF65-F5344CB8AC3E}">
        <p14:creationId xmlns:p14="http://schemas.microsoft.com/office/powerpoint/2010/main" val="4191866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F0D81E-FA41-4EE7-BE26-92888767D729}" type="slidenum">
              <a:rPr lang="en-US" smtClean="0"/>
              <a:t>20</a:t>
            </a:fld>
            <a:endParaRPr lang="en-US"/>
          </a:p>
        </p:txBody>
      </p:sp>
    </p:spTree>
    <p:extLst>
      <p:ext uri="{BB962C8B-B14F-4D97-AF65-F5344CB8AC3E}">
        <p14:creationId xmlns:p14="http://schemas.microsoft.com/office/powerpoint/2010/main" val="37123765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21</a:t>
            </a:fld>
            <a:endParaRPr lang="en-US"/>
          </a:p>
        </p:txBody>
      </p:sp>
    </p:spTree>
    <p:extLst>
      <p:ext uri="{BB962C8B-B14F-4D97-AF65-F5344CB8AC3E}">
        <p14:creationId xmlns:p14="http://schemas.microsoft.com/office/powerpoint/2010/main" val="808145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22</a:t>
            </a:fld>
            <a:endParaRPr lang="en-US"/>
          </a:p>
        </p:txBody>
      </p:sp>
    </p:spTree>
    <p:extLst>
      <p:ext uri="{BB962C8B-B14F-4D97-AF65-F5344CB8AC3E}">
        <p14:creationId xmlns:p14="http://schemas.microsoft.com/office/powerpoint/2010/main" val="2371969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23</a:t>
            </a:fld>
            <a:endParaRPr lang="en-US"/>
          </a:p>
        </p:txBody>
      </p:sp>
    </p:spTree>
    <p:extLst>
      <p:ext uri="{BB962C8B-B14F-4D97-AF65-F5344CB8AC3E}">
        <p14:creationId xmlns:p14="http://schemas.microsoft.com/office/powerpoint/2010/main" val="337195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24</a:t>
            </a:fld>
            <a:endParaRPr lang="en-US"/>
          </a:p>
        </p:txBody>
      </p:sp>
    </p:spTree>
    <p:extLst>
      <p:ext uri="{BB962C8B-B14F-4D97-AF65-F5344CB8AC3E}">
        <p14:creationId xmlns:p14="http://schemas.microsoft.com/office/powerpoint/2010/main" val="1247355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25</a:t>
            </a:fld>
            <a:endParaRPr lang="en-US"/>
          </a:p>
        </p:txBody>
      </p:sp>
    </p:spTree>
    <p:extLst>
      <p:ext uri="{BB962C8B-B14F-4D97-AF65-F5344CB8AC3E}">
        <p14:creationId xmlns:p14="http://schemas.microsoft.com/office/powerpoint/2010/main" val="18255106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26</a:t>
            </a:fld>
            <a:endParaRPr lang="en-US"/>
          </a:p>
        </p:txBody>
      </p:sp>
    </p:spTree>
    <p:extLst>
      <p:ext uri="{BB962C8B-B14F-4D97-AF65-F5344CB8AC3E}">
        <p14:creationId xmlns:p14="http://schemas.microsoft.com/office/powerpoint/2010/main" val="3666779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r>
              <a:rPr lang="en-US" sz="1800" dirty="0"/>
              <a:t>*** An important part of reaching our goals are FUNDRAISERS – Share Handout</a:t>
            </a:r>
          </a:p>
        </p:txBody>
      </p:sp>
      <p:sp>
        <p:nvSpPr>
          <p:cNvPr id="4" name="Slide Number Placeholder 3"/>
          <p:cNvSpPr>
            <a:spLocks noGrp="1"/>
          </p:cNvSpPr>
          <p:nvPr>
            <p:ph type="sldNum" sz="quarter" idx="10"/>
          </p:nvPr>
        </p:nvSpPr>
        <p:spPr/>
        <p:txBody>
          <a:bodyPr/>
          <a:lstStyle/>
          <a:p>
            <a:fld id="{8CF0D81E-FA41-4EE7-BE26-92888767D729}" type="slidenum">
              <a:rPr lang="en-US" smtClean="0"/>
              <a:t>27</a:t>
            </a:fld>
            <a:endParaRPr lang="en-US"/>
          </a:p>
        </p:txBody>
      </p:sp>
    </p:spTree>
    <p:extLst>
      <p:ext uri="{BB962C8B-B14F-4D97-AF65-F5344CB8AC3E}">
        <p14:creationId xmlns:p14="http://schemas.microsoft.com/office/powerpoint/2010/main" val="4010034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8CF0D81E-FA41-4EE7-BE26-92888767D729}" type="slidenum">
              <a:rPr lang="en-US" smtClean="0"/>
              <a:t>28</a:t>
            </a:fld>
            <a:endParaRPr lang="en-US"/>
          </a:p>
        </p:txBody>
      </p:sp>
    </p:spTree>
    <p:extLst>
      <p:ext uri="{BB962C8B-B14F-4D97-AF65-F5344CB8AC3E}">
        <p14:creationId xmlns:p14="http://schemas.microsoft.com/office/powerpoint/2010/main" val="397400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29</a:t>
            </a:fld>
            <a:endParaRPr lang="en-US"/>
          </a:p>
        </p:txBody>
      </p:sp>
    </p:spTree>
    <p:extLst>
      <p:ext uri="{BB962C8B-B14F-4D97-AF65-F5344CB8AC3E}">
        <p14:creationId xmlns:p14="http://schemas.microsoft.com/office/powerpoint/2010/main" val="171268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sz="1800" dirty="0"/>
          </a:p>
          <a:p>
            <a:endParaRPr lang="en-US" sz="1800" dirty="0"/>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3</a:t>
            </a:fld>
            <a:endParaRPr lang="en-US"/>
          </a:p>
        </p:txBody>
      </p:sp>
    </p:spTree>
    <p:extLst>
      <p:ext uri="{BB962C8B-B14F-4D97-AF65-F5344CB8AC3E}">
        <p14:creationId xmlns:p14="http://schemas.microsoft.com/office/powerpoint/2010/main" val="482482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t>TURN IT BACK OVER TO CHAIRS FOR FINAL COMMENTS</a:t>
            </a:r>
          </a:p>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30</a:t>
            </a:fld>
            <a:endParaRPr lang="en-US"/>
          </a:p>
        </p:txBody>
      </p:sp>
    </p:spTree>
    <p:extLst>
      <p:ext uri="{BB962C8B-B14F-4D97-AF65-F5344CB8AC3E}">
        <p14:creationId xmlns:p14="http://schemas.microsoft.com/office/powerpoint/2010/main" val="31512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4</a:t>
            </a:fld>
            <a:endParaRPr lang="en-US"/>
          </a:p>
        </p:txBody>
      </p:sp>
    </p:spTree>
    <p:extLst>
      <p:ext uri="{BB962C8B-B14F-4D97-AF65-F5344CB8AC3E}">
        <p14:creationId xmlns:p14="http://schemas.microsoft.com/office/powerpoint/2010/main" val="3843147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5</a:t>
            </a:fld>
            <a:endParaRPr lang="en-US"/>
          </a:p>
        </p:txBody>
      </p:sp>
    </p:spTree>
    <p:extLst>
      <p:ext uri="{BB962C8B-B14F-4D97-AF65-F5344CB8AC3E}">
        <p14:creationId xmlns:p14="http://schemas.microsoft.com/office/powerpoint/2010/main" val="671088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6</a:t>
            </a:fld>
            <a:endParaRPr lang="en-US"/>
          </a:p>
        </p:txBody>
      </p:sp>
    </p:spTree>
    <p:extLst>
      <p:ext uri="{BB962C8B-B14F-4D97-AF65-F5344CB8AC3E}">
        <p14:creationId xmlns:p14="http://schemas.microsoft.com/office/powerpoint/2010/main" val="43419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pPr marL="0" indent="0">
              <a:buNone/>
            </a:pPr>
            <a:r>
              <a:rPr lang="en-US" sz="1800" b="1" i="1" dirty="0"/>
              <a:t>Choice!</a:t>
            </a:r>
            <a:endParaRPr lang="en-US" sz="1800" dirty="0"/>
          </a:p>
          <a:p>
            <a:r>
              <a:rPr lang="en-US" sz="1800" dirty="0"/>
              <a:t>There are over 400 approved organizations to choose from.  You decide which organizations best address your concerns.</a:t>
            </a:r>
          </a:p>
          <a:p>
            <a:pPr marL="0" indent="0">
              <a:buNone/>
            </a:pPr>
            <a:r>
              <a:rPr lang="en-US" sz="1800" b="1" i="1" dirty="0"/>
              <a:t>Confidence!</a:t>
            </a:r>
            <a:endParaRPr lang="en-US" sz="1800" dirty="0"/>
          </a:p>
          <a:p>
            <a:r>
              <a:rPr lang="en-US" sz="1800" dirty="0"/>
              <a:t>All agencies participating in the SECC must meet strict eligibility standards established by state law and are screened by the SECC State Policy Committee. Therefore, you can feel confident your gift is being used efficiently and effectively by your designated charities.</a:t>
            </a:r>
          </a:p>
          <a:p>
            <a:pPr marL="0" indent="0">
              <a:buNone/>
            </a:pPr>
            <a:r>
              <a:rPr lang="en-US" sz="1800" b="1" i="1" dirty="0"/>
              <a:t>Convenience!</a:t>
            </a:r>
            <a:endParaRPr lang="en-US" sz="1800" dirty="0"/>
          </a:p>
          <a:p>
            <a:r>
              <a:rPr lang="en-US" sz="1800" dirty="0"/>
              <a:t> </a:t>
            </a:r>
            <a:r>
              <a:rPr lang="en-US" sz="1800" b="1" i="1" dirty="0"/>
              <a:t>The SECC encourages you to take advantage of the online payroll deduction as a convenient method for giving. – monthly or one-time gift.</a:t>
            </a:r>
          </a:p>
        </p:txBody>
      </p:sp>
      <p:sp>
        <p:nvSpPr>
          <p:cNvPr id="4" name="Slide Number Placeholder 3"/>
          <p:cNvSpPr>
            <a:spLocks noGrp="1"/>
          </p:cNvSpPr>
          <p:nvPr>
            <p:ph type="sldNum" sz="quarter" idx="10"/>
          </p:nvPr>
        </p:nvSpPr>
        <p:spPr/>
        <p:txBody>
          <a:bodyPr/>
          <a:lstStyle/>
          <a:p>
            <a:fld id="{8CF0D81E-FA41-4EE7-BE26-92888767D729}" type="slidenum">
              <a:rPr lang="en-US" smtClean="0"/>
              <a:t>7</a:t>
            </a:fld>
            <a:endParaRPr lang="en-US"/>
          </a:p>
        </p:txBody>
      </p:sp>
    </p:spTree>
    <p:extLst>
      <p:ext uri="{BB962C8B-B14F-4D97-AF65-F5344CB8AC3E}">
        <p14:creationId xmlns:p14="http://schemas.microsoft.com/office/powerpoint/2010/main" val="172297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F0D81E-FA41-4EE7-BE26-92888767D729}" type="slidenum">
              <a:rPr lang="en-US" smtClean="0"/>
              <a:t>8</a:t>
            </a:fld>
            <a:endParaRPr lang="en-US"/>
          </a:p>
        </p:txBody>
      </p:sp>
    </p:spTree>
    <p:extLst>
      <p:ext uri="{BB962C8B-B14F-4D97-AF65-F5344CB8AC3E}">
        <p14:creationId xmlns:p14="http://schemas.microsoft.com/office/powerpoint/2010/main" val="2493529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F0D81E-FA41-4EE7-BE26-92888767D729}" type="slidenum">
              <a:rPr lang="en-US" smtClean="0"/>
              <a:t>9</a:t>
            </a:fld>
            <a:endParaRPr lang="en-US"/>
          </a:p>
        </p:txBody>
      </p:sp>
    </p:spTree>
    <p:extLst>
      <p:ext uri="{BB962C8B-B14F-4D97-AF65-F5344CB8AC3E}">
        <p14:creationId xmlns:p14="http://schemas.microsoft.com/office/powerpoint/2010/main" val="84735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5319C1-F541-4A2D-94CA-16DC231AE0DA}" type="datetime1">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565101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53BAA-6781-442E-8C67-80A6A90F7CF1}" type="datetime1">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52978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4EDE0B-6472-4D12-99E7-5FEF02BC525F}" type="datetime1">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93275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D84E88-821D-4283-8946-4036D0544A15}" type="datetime1">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80305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5BB583-2B07-415F-BBA9-C03E179A71E4}" type="datetime1">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488557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FE8A97-36CF-400F-BAE5-515D6658C9FB}" type="datetime1">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08076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6AE480-62A4-43F0-96BA-DF6D80008361}" type="datetime1">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2437447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C45D4A-FD1B-4AB0-B50F-C844FA1EAEF8}" type="datetime1">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93149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E314B1-107F-49A3-B7DD-C4118CB34FB2}" type="datetime1">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167230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907BA2A-2D47-4B6D-81C9-9456DFC7DA0F}" type="datetime1">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559842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FB77028D-FFDC-4648-9980-C17954E006DC}" type="datetime1">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2A06C4-9F5E-4CFC-91BD-292B7DF27EE5}" type="slidenum">
              <a:rPr lang="en-US" smtClean="0"/>
              <a:t>‹#›</a:t>
            </a:fld>
            <a:endParaRPr lang="en-US"/>
          </a:p>
        </p:txBody>
      </p:sp>
    </p:spTree>
    <p:extLst>
      <p:ext uri="{BB962C8B-B14F-4D97-AF65-F5344CB8AC3E}">
        <p14:creationId xmlns:p14="http://schemas.microsoft.com/office/powerpoint/2010/main" val="3238811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5D2E84-3216-4BFA-BA5A-275703F0FB29}" type="datetime1">
              <a:rPr lang="en-US" smtClean="0"/>
              <a:t>8/4/2023</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2A06C4-9F5E-4CFC-91BD-292B7DF27EE5}" type="slidenum">
              <a:rPr lang="en-US" smtClean="0"/>
              <a:t>‹#›</a:t>
            </a:fld>
            <a:endParaRPr lang="en-US"/>
          </a:p>
        </p:txBody>
      </p:sp>
    </p:spTree>
    <p:extLst>
      <p:ext uri="{BB962C8B-B14F-4D97-AF65-F5344CB8AC3E}">
        <p14:creationId xmlns:p14="http://schemas.microsoft.com/office/powerpoint/2010/main" val="9041001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sso.tamus.edu/"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ecctexasgiving.org/_brazosvalley/"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ecctexasgiving.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ecc@uwbv.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pgoss@uwbv.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mailto:kfox@tamu.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bblair@tamus.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lfritsch@tamus.edu" TargetMode="External"/><Relationship Id="rId4" Type="http://schemas.openxmlformats.org/officeDocument/2006/relationships/hyperlink" Target="mailto:hhutchinslewer@tamus.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sg-ballabina@tamu.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mgutierrez@tamu.edu"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1</a:t>
            </a:fld>
            <a:endParaRPr lang="en-US"/>
          </a:p>
        </p:txBody>
      </p:sp>
      <p:sp>
        <p:nvSpPr>
          <p:cNvPr id="12" name="Rectangle 11"/>
          <p:cNvSpPr/>
          <p:nvPr/>
        </p:nvSpPr>
        <p:spPr>
          <a:xfrm>
            <a:off x="1128891" y="4419600"/>
            <a:ext cx="6886218" cy="461665"/>
          </a:xfrm>
          <a:prstGeom prst="rect">
            <a:avLst/>
          </a:prstGeom>
          <a:solidFill>
            <a:schemeClr val="bg1"/>
          </a:solidFill>
        </p:spPr>
        <p:txBody>
          <a:bodyPr wrap="square">
            <a:spAutoFit/>
          </a:bodyPr>
          <a:lstStyle/>
          <a:p>
            <a:pPr algn="ctr"/>
            <a:r>
              <a:rPr lang="en-US" sz="2400" b="1" dirty="0">
                <a:solidFill>
                  <a:srgbClr val="FF0000"/>
                </a:solidFill>
                <a:latin typeface="Arial Narrow" panose="020B0606020202030204" pitchFamily="34" charset="0"/>
              </a:rPr>
              <a:t>AREA COORDINATOR TRAINING </a:t>
            </a:r>
          </a:p>
        </p:txBody>
      </p:sp>
      <p:pic>
        <p:nvPicPr>
          <p:cNvPr id="3" name="Picture 2" descr="Diagram&#10;&#10;Description automatically generated">
            <a:extLst>
              <a:ext uri="{FF2B5EF4-FFF2-40B4-BE49-F238E27FC236}">
                <a16:creationId xmlns:a16="http://schemas.microsoft.com/office/drawing/2014/main" id="{1022DD58-92C2-44FA-B6AE-4BF1C5818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00"/>
            <a:ext cx="9144000" cy="3657600"/>
          </a:xfrm>
          <a:prstGeom prst="rect">
            <a:avLst/>
          </a:prstGeom>
        </p:spPr>
      </p:pic>
      <p:pic>
        <p:nvPicPr>
          <p:cNvPr id="8" name="Picture 7" descr="Text&#10;&#10;Description automatically generated with low confidence">
            <a:extLst>
              <a:ext uri="{FF2B5EF4-FFF2-40B4-BE49-F238E27FC236}">
                <a16:creationId xmlns:a16="http://schemas.microsoft.com/office/drawing/2014/main" id="{EC95B9D0-4439-4129-AA61-6D6D1DBEF5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229" y="5109865"/>
            <a:ext cx="7773971" cy="1671145"/>
          </a:xfrm>
          <a:prstGeom prst="rect">
            <a:avLst/>
          </a:prstGeom>
        </p:spPr>
      </p:pic>
    </p:spTree>
    <p:extLst>
      <p:ext uri="{BB962C8B-B14F-4D97-AF65-F5344CB8AC3E}">
        <p14:creationId xmlns:p14="http://schemas.microsoft.com/office/powerpoint/2010/main" val="60733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How Do Employees Participate?</a:t>
            </a:r>
          </a:p>
        </p:txBody>
      </p:sp>
      <p:sp>
        <p:nvSpPr>
          <p:cNvPr id="3" name="Content Placeholder 2"/>
          <p:cNvSpPr>
            <a:spLocks noGrp="1"/>
          </p:cNvSpPr>
          <p:nvPr>
            <p:ph idx="1"/>
          </p:nvPr>
        </p:nvSpPr>
        <p:spPr/>
        <p:txBody>
          <a:bodyPr>
            <a:normAutofit lnSpcReduction="10000"/>
          </a:bodyPr>
          <a:lstStyle/>
          <a:p>
            <a:pPr marL="0" indent="0" algn="ctr">
              <a:buNone/>
            </a:pPr>
            <a:r>
              <a:rPr lang="en-US" sz="2000" b="1" dirty="0"/>
              <a:t>Donation Options </a:t>
            </a:r>
          </a:p>
          <a:p>
            <a:pPr marL="0" indent="0" algn="ctr">
              <a:buNone/>
            </a:pPr>
            <a:endParaRPr lang="en-US" sz="2000" b="1" dirty="0"/>
          </a:p>
          <a:p>
            <a:r>
              <a:rPr lang="en-US" sz="2000" dirty="0"/>
              <a:t>Single Sign-On Workday – Payroll deduction: </a:t>
            </a:r>
            <a:r>
              <a:rPr lang="en-US" sz="2000" u="sng" dirty="0">
                <a:hlinkClick r:id="rId3"/>
              </a:rPr>
              <a:t>sso.tamus.edu</a:t>
            </a:r>
            <a:r>
              <a:rPr lang="en-US" sz="2000" dirty="0"/>
              <a:t>   </a:t>
            </a:r>
          </a:p>
          <a:p>
            <a:pPr lvl="1"/>
            <a:r>
              <a:rPr lang="en-US" sz="1600" dirty="0"/>
              <a:t>Monthly payroll deductions (9 or 12 month based on employee status with a $2 per charity, per month minimum).</a:t>
            </a:r>
          </a:p>
          <a:p>
            <a:pPr lvl="1"/>
            <a:r>
              <a:rPr lang="en-US" sz="1600" dirty="0"/>
              <a:t>One-time donations to be deducted in January.</a:t>
            </a:r>
          </a:p>
          <a:p>
            <a:r>
              <a:rPr lang="en-US" sz="2000" dirty="0"/>
              <a:t>Paper Authorization Forms – One-time cash and check gifts only</a:t>
            </a:r>
          </a:p>
          <a:p>
            <a:pPr lvl="1"/>
            <a:r>
              <a:rPr lang="en-US" sz="1600" dirty="0"/>
              <a:t>Checks should be made payable to the SECC.  Attach the check or cash to the form with a paperclip.  DO NOT staple.  </a:t>
            </a:r>
          </a:p>
          <a:p>
            <a:r>
              <a:rPr lang="en-US" sz="2000" dirty="0"/>
              <a:t>Credit Card – One-time gift  </a:t>
            </a:r>
          </a:p>
          <a:p>
            <a:pPr lvl="1"/>
            <a:r>
              <a:rPr lang="en-US" sz="1500" dirty="0"/>
              <a:t>Donor registers and makes a donation at </a:t>
            </a:r>
            <a:r>
              <a:rPr lang="en-US" sz="1500" dirty="0">
                <a:hlinkClick r:id="rId4"/>
              </a:rPr>
              <a:t>https://secctexasgiving.org/_brazosvalley/</a:t>
            </a:r>
            <a:endParaRPr lang="en-US" sz="1500" dirty="0"/>
          </a:p>
          <a:p>
            <a:pPr lvl="1"/>
            <a:r>
              <a:rPr lang="en-US" sz="1500" dirty="0"/>
              <a:t>Select appropriate Employer and fill out registration form</a:t>
            </a:r>
          </a:p>
          <a:p>
            <a:pPr lvl="1"/>
            <a:r>
              <a:rPr lang="en-US" sz="1500" dirty="0"/>
              <a:t>Activate account per email instructions, select charity and make your donation.</a:t>
            </a:r>
            <a:endParaRPr lang="en-US" sz="1600" dirty="0"/>
          </a:p>
          <a:p>
            <a:r>
              <a:rPr lang="en-US" sz="2000" dirty="0"/>
              <a:t>Participation in Fundraisers – numerous options for further support</a:t>
            </a:r>
          </a:p>
          <a:p>
            <a:pPr lvl="1"/>
            <a:r>
              <a:rPr lang="en-US" sz="1600" dirty="0"/>
              <a:t>Document donors name for fundraising donations of $24 or more on authorization form</a:t>
            </a:r>
          </a:p>
        </p:txBody>
      </p:sp>
      <p:sp>
        <p:nvSpPr>
          <p:cNvPr id="4" name="Slide Number Placeholder 3"/>
          <p:cNvSpPr>
            <a:spLocks noGrp="1"/>
          </p:cNvSpPr>
          <p:nvPr>
            <p:ph type="sldNum" sz="quarter" idx="12"/>
          </p:nvPr>
        </p:nvSpPr>
        <p:spPr/>
        <p:txBody>
          <a:bodyPr/>
          <a:lstStyle/>
          <a:p>
            <a:fld id="{F22A06C4-9F5E-4CFC-91BD-292B7DF27EE5}" type="slidenum">
              <a:rPr lang="en-US" smtClean="0"/>
              <a:t>10</a:t>
            </a:fld>
            <a:endParaRPr lang="en-US"/>
          </a:p>
        </p:txBody>
      </p:sp>
    </p:spTree>
    <p:extLst>
      <p:ext uri="{BB962C8B-B14F-4D97-AF65-F5344CB8AC3E}">
        <p14:creationId xmlns:p14="http://schemas.microsoft.com/office/powerpoint/2010/main" val="19860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228600"/>
            <a:ext cx="8763000" cy="1371604"/>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Guidance for Completing Pledge/Gifts</a:t>
            </a:r>
          </a:p>
        </p:txBody>
      </p:sp>
      <p:sp>
        <p:nvSpPr>
          <p:cNvPr id="3" name="Content Placeholder 2"/>
          <p:cNvSpPr>
            <a:spLocks noGrp="1"/>
          </p:cNvSpPr>
          <p:nvPr>
            <p:ph idx="1"/>
          </p:nvPr>
        </p:nvSpPr>
        <p:spPr/>
        <p:txBody>
          <a:bodyPr>
            <a:normAutofit/>
          </a:bodyPr>
          <a:lstStyle/>
          <a:p>
            <a:pPr marL="0" indent="0" algn="ctr">
              <a:buNone/>
            </a:pPr>
            <a:r>
              <a:rPr lang="en-US" b="1" cap="all" dirty="0"/>
              <a:t>Donor Designation Options   </a:t>
            </a:r>
            <a:endParaRPr lang="en-US" b="1" dirty="0"/>
          </a:p>
          <a:p>
            <a:endParaRPr lang="en-US" sz="1350" dirty="0"/>
          </a:p>
          <a:p>
            <a:r>
              <a:rPr lang="en-US" sz="1800" dirty="0"/>
              <a:t>Employees may select the charities they wish to support from the SECC brochure or the SECC directory (available in hardcopy or on the SECC website). </a:t>
            </a:r>
          </a:p>
          <a:p>
            <a:pPr lvl="1"/>
            <a:r>
              <a:rPr lang="en-US" sz="1500" dirty="0">
                <a:hlinkClick r:id="rId3"/>
              </a:rPr>
              <a:t>https://www.secctexasgiving.org/</a:t>
            </a:r>
            <a:r>
              <a:rPr lang="en-US" sz="1500" dirty="0"/>
              <a:t> </a:t>
            </a:r>
          </a:p>
          <a:p>
            <a:pPr marL="342900" lvl="1" indent="0">
              <a:buNone/>
            </a:pPr>
            <a:endParaRPr lang="en-US" sz="1500" dirty="0"/>
          </a:p>
          <a:p>
            <a:r>
              <a:rPr lang="en-US" sz="1800" dirty="0"/>
              <a:t>Employees may designate to a single charity or up to six different charities from any three charitable groups.</a:t>
            </a:r>
            <a:r>
              <a:rPr lang="en-US" sz="1800" b="1" dirty="0"/>
              <a:t> </a:t>
            </a:r>
            <a:r>
              <a:rPr lang="en-US" sz="1800" dirty="0"/>
              <a:t>The first 2 digits of the 6-digit agency number identify the charitable group.</a:t>
            </a:r>
          </a:p>
          <a:p>
            <a:pPr lvl="1"/>
            <a:r>
              <a:rPr lang="en-US" sz="1500" dirty="0"/>
              <a:t>Example: 250000 – United Way of the Brazos Valley</a:t>
            </a:r>
          </a:p>
          <a:p>
            <a:pPr lvl="1"/>
            <a:r>
              <a:rPr lang="en-US" sz="1500" dirty="0"/>
              <a:t>Example: 500000 – Adopt-A-Beach</a:t>
            </a:r>
          </a:p>
          <a:p>
            <a:pPr lvl="1"/>
            <a:r>
              <a:rPr lang="en-US" sz="1500" dirty="0"/>
              <a:t>Example: 415062 – Mission Road Ministries</a:t>
            </a:r>
          </a:p>
          <a:p>
            <a:pPr marL="342900" lvl="1" indent="0">
              <a:buNone/>
            </a:pPr>
            <a:endParaRPr lang="en-US" sz="1500" dirty="0"/>
          </a:p>
          <a:p>
            <a:pPr lvl="0"/>
            <a:r>
              <a:rPr lang="en-US" sz="1800" dirty="0"/>
              <a:t>PAPER AUTORHIZATION FORM -- The employee must sign and date the form and provide their UIN number to authorize payroll deduction.</a:t>
            </a:r>
          </a:p>
          <a:p>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11</a:t>
            </a:fld>
            <a:endParaRPr lang="en-US"/>
          </a:p>
        </p:txBody>
      </p:sp>
    </p:spTree>
    <p:extLst>
      <p:ext uri="{BB962C8B-B14F-4D97-AF65-F5344CB8AC3E}">
        <p14:creationId xmlns:p14="http://schemas.microsoft.com/office/powerpoint/2010/main" val="2072578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763000" cy="1447804"/>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LEADERSHIP GIVERS</a:t>
            </a:r>
          </a:p>
        </p:txBody>
      </p:sp>
      <p:sp>
        <p:nvSpPr>
          <p:cNvPr id="3" name="Content Placeholder 2"/>
          <p:cNvSpPr>
            <a:spLocks noGrp="1"/>
          </p:cNvSpPr>
          <p:nvPr>
            <p:ph idx="1"/>
          </p:nvPr>
        </p:nvSpPr>
        <p:spPr>
          <a:xfrm>
            <a:off x="419100" y="1600204"/>
            <a:ext cx="8229600" cy="4525963"/>
          </a:xfrm>
        </p:spPr>
        <p:txBody>
          <a:bodyPr>
            <a:normAutofit fontScale="92500" lnSpcReduction="10000"/>
          </a:bodyPr>
          <a:lstStyle/>
          <a:p>
            <a:endParaRPr lang="en-US" sz="1650" dirty="0"/>
          </a:p>
          <a:p>
            <a:r>
              <a:rPr lang="en-US" dirty="0"/>
              <a:t>Leadership Givers are donors who donate $1,000 or more.  </a:t>
            </a:r>
          </a:p>
          <a:p>
            <a:endParaRPr lang="en-US" dirty="0"/>
          </a:p>
          <a:p>
            <a:r>
              <a:rPr lang="en-US" dirty="0"/>
              <a:t>Leadership Givers are recognized for their gift on the SECCTexas.org website and in the printed directory for the next campaign.</a:t>
            </a:r>
          </a:p>
          <a:p>
            <a:pPr lvl="1"/>
            <a:r>
              <a:rPr lang="en-US" dirty="0"/>
              <a:t>Donor can opt to not be acknowledged</a:t>
            </a:r>
          </a:p>
          <a:p>
            <a:pPr lvl="1"/>
            <a:r>
              <a:rPr lang="en-US" dirty="0"/>
              <a:t>Ensure donor’s prefix is listed on form (i.e. Dr., Mr., Mrs., Mr. &amp; Mrs.) if they want it included in their acknowledgment.  </a:t>
            </a:r>
          </a:p>
          <a:p>
            <a:endParaRPr lang="en-US" dirty="0"/>
          </a:p>
          <a:p>
            <a:r>
              <a:rPr lang="en-US" dirty="0"/>
              <a:t>Donations from two employees (spouses) can be combined to meet the Leadership Giving required donation of $1,000 or more.  </a:t>
            </a:r>
          </a:p>
          <a:p>
            <a:pPr marL="342900" lvl="1" indent="0">
              <a:buNone/>
            </a:pPr>
            <a:r>
              <a:rPr lang="en-US" b="1" i="1" dirty="0"/>
              <a:t>	The Unit Coordinator for each employee needs to email </a:t>
            </a:r>
            <a:r>
              <a:rPr lang="en-US" b="1" i="1" dirty="0">
                <a:hlinkClick r:id="rId3"/>
              </a:rPr>
              <a:t>secc@uwbv.org</a:t>
            </a:r>
            <a:r>
              <a:rPr lang="en-US" b="1" i="1" dirty="0"/>
              <a:t> 	to communicate that the employees wish to be recognized together.</a:t>
            </a:r>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12</a:t>
            </a:fld>
            <a:endParaRPr lang="en-US"/>
          </a:p>
        </p:txBody>
      </p:sp>
      <p:pic>
        <p:nvPicPr>
          <p:cNvPr id="8" name="Picture 8" descr="Reminder-clipart-free-clip-art-images-2-image-clipartcow-2 - Saint  Athanasius Catholic Academy">
            <a:extLst>
              <a:ext uri="{FF2B5EF4-FFF2-40B4-BE49-F238E27FC236}">
                <a16:creationId xmlns:a16="http://schemas.microsoft.com/office/drawing/2014/main" id="{FC3EA47D-A55B-48D9-A7FE-2ACCB41167E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3231" r="13750" b="7522"/>
          <a:stretch/>
        </p:blipFill>
        <p:spPr bwMode="auto">
          <a:xfrm>
            <a:off x="76200" y="5232899"/>
            <a:ext cx="1066800" cy="85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98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3329" y="142938"/>
            <a:ext cx="8752071" cy="1539479"/>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FUNDRAISING </a:t>
            </a:r>
          </a:p>
        </p:txBody>
      </p:sp>
      <p:sp>
        <p:nvSpPr>
          <p:cNvPr id="3" name="Content Placeholder 2"/>
          <p:cNvSpPr>
            <a:spLocks noGrp="1"/>
          </p:cNvSpPr>
          <p:nvPr>
            <p:ph idx="1"/>
          </p:nvPr>
        </p:nvSpPr>
        <p:spPr>
          <a:xfrm>
            <a:off x="857250" y="1828800"/>
            <a:ext cx="7829550" cy="3623075"/>
          </a:xfrm>
        </p:spPr>
        <p:txBody>
          <a:bodyPr>
            <a:noAutofit/>
          </a:bodyPr>
          <a:lstStyle/>
          <a:p>
            <a:r>
              <a:rPr lang="en-US" sz="2000" dirty="0"/>
              <a:t>Fundraisers can be a fun way to bring in extra donations. </a:t>
            </a:r>
          </a:p>
          <a:p>
            <a:pPr marL="0" indent="0">
              <a:buNone/>
            </a:pPr>
            <a:endParaRPr lang="en-US" sz="1400" dirty="0"/>
          </a:p>
          <a:p>
            <a:r>
              <a:rPr lang="en-US" sz="2000" dirty="0"/>
              <a:t>Check out the Best Practices handout for more great ideas and information.</a:t>
            </a:r>
          </a:p>
          <a:p>
            <a:pPr marL="0" indent="0">
              <a:buNone/>
            </a:pPr>
            <a:endParaRPr lang="en-US" sz="1400" dirty="0"/>
          </a:p>
          <a:p>
            <a:r>
              <a:rPr lang="en-US" sz="2000" dirty="0"/>
              <a:t>Select a charity to receive the proceeds from the event.</a:t>
            </a:r>
          </a:p>
          <a:p>
            <a:pPr marL="0" indent="0">
              <a:buNone/>
            </a:pPr>
            <a:endParaRPr lang="en-US" sz="1400" dirty="0"/>
          </a:p>
          <a:p>
            <a:r>
              <a:rPr lang="en-US" sz="2000" dirty="0"/>
              <a:t>An authorization form needs to be completed for each fundraiser and charity(</a:t>
            </a:r>
            <a:r>
              <a:rPr lang="en-US" sz="2000" dirty="0" err="1"/>
              <a:t>ies</a:t>
            </a:r>
            <a:r>
              <a:rPr lang="en-US" sz="2000" dirty="0"/>
              <a:t>) need to be selected for the designation.</a:t>
            </a:r>
          </a:p>
          <a:p>
            <a:pPr marL="0" indent="0">
              <a:buNone/>
            </a:pPr>
            <a:endParaRPr lang="en-US" sz="1400" dirty="0"/>
          </a:p>
          <a:p>
            <a:r>
              <a:rPr lang="en-US" sz="2000" dirty="0"/>
              <a:t>Identify donors who contributed over $24 on a separate attached spreadsheet.</a:t>
            </a:r>
          </a:p>
        </p:txBody>
      </p:sp>
      <p:sp>
        <p:nvSpPr>
          <p:cNvPr id="4" name="Slide Number Placeholder 3"/>
          <p:cNvSpPr>
            <a:spLocks noGrp="1"/>
          </p:cNvSpPr>
          <p:nvPr>
            <p:ph type="sldNum" sz="quarter" idx="12"/>
          </p:nvPr>
        </p:nvSpPr>
        <p:spPr/>
        <p:txBody>
          <a:bodyPr/>
          <a:lstStyle/>
          <a:p>
            <a:fld id="{F22A06C4-9F5E-4CFC-91BD-292B7DF27EE5}" type="slidenum">
              <a:rPr lang="en-US" smtClean="0"/>
              <a:t>13</a:t>
            </a:fld>
            <a:endParaRPr lang="en-US"/>
          </a:p>
        </p:txBody>
      </p:sp>
      <p:pic>
        <p:nvPicPr>
          <p:cNvPr id="7" name="Picture 8" descr="Reminder-clipart-free-clip-art-images-2-image-clipartcow-2 - Saint  Athanasius Catholic Academy">
            <a:extLst>
              <a:ext uri="{FF2B5EF4-FFF2-40B4-BE49-F238E27FC236}">
                <a16:creationId xmlns:a16="http://schemas.microsoft.com/office/drawing/2014/main" id="{BBF3405F-CDD4-4A42-B591-E3E17046B9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3231" r="13750" b="7522"/>
          <a:stretch/>
        </p:blipFill>
        <p:spPr bwMode="auto">
          <a:xfrm>
            <a:off x="3581400" y="5391817"/>
            <a:ext cx="1676400" cy="134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453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676400"/>
            <a:ext cx="3657600" cy="4876799"/>
          </a:xfrm>
        </p:spPr>
        <p:txBody>
          <a:bodyPr>
            <a:normAutofit lnSpcReduction="10000"/>
          </a:bodyPr>
          <a:lstStyle/>
          <a:p>
            <a:pPr marL="0" indent="0">
              <a:buNone/>
            </a:pPr>
            <a:r>
              <a:rPr lang="en-US" sz="2200" b="1" i="1" dirty="0"/>
              <a:t>What is an Area Coordinator?</a:t>
            </a:r>
          </a:p>
          <a:p>
            <a:pPr marL="0" indent="0">
              <a:buNone/>
            </a:pPr>
            <a:endParaRPr lang="en-US" sz="1600" dirty="0"/>
          </a:p>
          <a:p>
            <a:r>
              <a:rPr lang="en-US" sz="2200" dirty="0"/>
              <a:t>Manage the campaign activities for divisions of the System and University.</a:t>
            </a:r>
          </a:p>
          <a:p>
            <a:r>
              <a:rPr lang="en-US" sz="2200" dirty="0"/>
              <a:t>Provide the link between campaign leadership and the Unit Coordinators. </a:t>
            </a:r>
          </a:p>
          <a:p>
            <a:r>
              <a:rPr lang="en-US" sz="2200" dirty="0"/>
              <a:t>Have Financial Reporting responsibilities.</a:t>
            </a:r>
          </a:p>
          <a:p>
            <a:endParaRPr lang="en-US" dirty="0"/>
          </a:p>
        </p:txBody>
      </p:sp>
      <p:sp>
        <p:nvSpPr>
          <p:cNvPr id="5" name="Content Placeholder 4"/>
          <p:cNvSpPr>
            <a:spLocks noGrp="1"/>
          </p:cNvSpPr>
          <p:nvPr>
            <p:ph sz="half" idx="2"/>
          </p:nvPr>
        </p:nvSpPr>
        <p:spPr>
          <a:xfrm>
            <a:off x="4229100" y="1676401"/>
            <a:ext cx="4457700" cy="4876799"/>
          </a:xfrm>
        </p:spPr>
        <p:txBody>
          <a:bodyPr>
            <a:normAutofit lnSpcReduction="10000"/>
          </a:bodyPr>
          <a:lstStyle/>
          <a:p>
            <a:pPr marL="0" indent="0">
              <a:buNone/>
            </a:pPr>
            <a:r>
              <a:rPr lang="en-US" b="1" i="1" dirty="0"/>
              <a:t>Administrative Responsibilities:</a:t>
            </a:r>
          </a:p>
          <a:p>
            <a:pPr lvl="0"/>
            <a:r>
              <a:rPr lang="en-US" dirty="0">
                <a:solidFill>
                  <a:srgbClr val="00B050"/>
                </a:solidFill>
              </a:rPr>
              <a:t>Work with Administration to set Goal(s) (% or $)</a:t>
            </a:r>
          </a:p>
          <a:p>
            <a:pPr lvl="0"/>
            <a:r>
              <a:rPr lang="en-US" dirty="0"/>
              <a:t>Provides leadership and direction for the campaign in your area.</a:t>
            </a:r>
          </a:p>
          <a:p>
            <a:pPr lvl="0"/>
            <a:r>
              <a:rPr lang="en-US" dirty="0"/>
              <a:t>Appoints unit coordinators to ensure all employees in your area are given the opportunity to participate.</a:t>
            </a:r>
          </a:p>
          <a:p>
            <a:r>
              <a:rPr lang="en-US" dirty="0"/>
              <a:t>Trains unit coordinators, as necessary.</a:t>
            </a:r>
          </a:p>
          <a:p>
            <a:r>
              <a:rPr lang="en-US" dirty="0"/>
              <a:t>Serves as a motivator, facilitator, and resource for your unit coordinators.</a:t>
            </a:r>
          </a:p>
          <a:p>
            <a:r>
              <a:rPr lang="en-US" dirty="0"/>
              <a:t>Delivers weekly deposits on Thursdays</a:t>
            </a:r>
            <a:endParaRPr lang="en-US" b="1" i="1" dirty="0"/>
          </a:p>
        </p:txBody>
      </p:sp>
      <p:sp>
        <p:nvSpPr>
          <p:cNvPr id="4" name="Slide Number Placeholder 3"/>
          <p:cNvSpPr>
            <a:spLocks noGrp="1"/>
          </p:cNvSpPr>
          <p:nvPr>
            <p:ph type="sldNum" sz="quarter" idx="12"/>
          </p:nvPr>
        </p:nvSpPr>
        <p:spPr/>
        <p:txBody>
          <a:bodyPr/>
          <a:lstStyle/>
          <a:p>
            <a:fld id="{F22A06C4-9F5E-4CFC-91BD-292B7DF27EE5}" type="slidenum">
              <a:rPr lang="en-US" smtClean="0"/>
              <a:t>14</a:t>
            </a:fld>
            <a:endParaRPr lang="en-US"/>
          </a:p>
        </p:txBody>
      </p:sp>
      <p:sp>
        <p:nvSpPr>
          <p:cNvPr id="6" name="Title 1"/>
          <p:cNvSpPr txBox="1">
            <a:spLocks/>
          </p:cNvSpPr>
          <p:nvPr/>
        </p:nvSpPr>
        <p:spPr>
          <a:xfrm>
            <a:off x="228600" y="152400"/>
            <a:ext cx="8763000" cy="10668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Area Coordinator</a:t>
            </a:r>
          </a:p>
        </p:txBody>
      </p:sp>
      <p:pic>
        <p:nvPicPr>
          <p:cNvPr id="8" name="Picture 2" descr="Free New Cliparts, Download Free New Cliparts png images, Free ClipArts on  Clipart Library">
            <a:extLst>
              <a:ext uri="{FF2B5EF4-FFF2-40B4-BE49-F238E27FC236}">
                <a16:creationId xmlns:a16="http://schemas.microsoft.com/office/drawing/2014/main" id="{B8255C9B-F281-4F4A-8A5E-8315E5ADA1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70731">
            <a:off x="8153754" y="1822084"/>
            <a:ext cx="830921" cy="78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61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7630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Area Coordinator </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2100" b="1" cap="all" dirty="0"/>
              <a:t>Online Contribution REPORTING</a:t>
            </a:r>
          </a:p>
          <a:p>
            <a:pPr marL="0" indent="0" algn="ctr">
              <a:buNone/>
            </a:pPr>
            <a:endParaRPr lang="en-US" sz="2100" dirty="0"/>
          </a:p>
          <a:p>
            <a:pPr lvl="0"/>
            <a:r>
              <a:rPr lang="en-US" dirty="0"/>
              <a:t>Each week, Area Coordinators will receive the following reports on the activity of the campaign.  They are welcome to share this information as they see fit.  </a:t>
            </a:r>
          </a:p>
          <a:p>
            <a:pPr lvl="0"/>
            <a:r>
              <a:rPr lang="en-US" dirty="0"/>
              <a:t>Please make sure personal information is removed before distributing.  </a:t>
            </a:r>
            <a:endParaRPr lang="en-US" sz="2800" dirty="0"/>
          </a:p>
          <a:p>
            <a:pPr lvl="1"/>
            <a:endParaRPr lang="en-US" sz="2400" dirty="0"/>
          </a:p>
          <a:p>
            <a:pPr lvl="1"/>
            <a:r>
              <a:rPr lang="en-US" sz="2400" dirty="0"/>
              <a:t>Weekly Reports:</a:t>
            </a:r>
            <a:endParaRPr lang="en-US" sz="2800" dirty="0"/>
          </a:p>
          <a:p>
            <a:pPr lvl="2"/>
            <a:r>
              <a:rPr lang="en-US" dirty="0"/>
              <a:t>SECC Names List By Area</a:t>
            </a:r>
            <a:endParaRPr lang="en-US" sz="2000" dirty="0"/>
          </a:p>
          <a:p>
            <a:pPr lvl="2"/>
            <a:r>
              <a:rPr lang="en-US" dirty="0"/>
              <a:t>SECC Summary By Area And Date</a:t>
            </a:r>
            <a:endParaRPr lang="en-US" sz="2000" dirty="0"/>
          </a:p>
          <a:p>
            <a:pPr lvl="2"/>
            <a:r>
              <a:rPr lang="en-US" dirty="0"/>
              <a:t>SECC Summary By Area, Type, And Date</a:t>
            </a:r>
            <a:endParaRPr lang="en-US" sz="2000" dirty="0"/>
          </a:p>
          <a:p>
            <a:pPr lvl="2"/>
            <a:r>
              <a:rPr lang="en-US" dirty="0"/>
              <a:t>SECC Employee Participation</a:t>
            </a:r>
            <a:endParaRPr lang="en-US" sz="2000" dirty="0"/>
          </a:p>
          <a:p>
            <a:pPr lvl="2"/>
            <a:r>
              <a:rPr lang="en-US" dirty="0"/>
              <a:t>SECC Credit Card donation report (from United Way)</a:t>
            </a:r>
            <a:endParaRPr lang="en-US" sz="2000" dirty="0"/>
          </a:p>
          <a:p>
            <a:pPr lvl="0"/>
            <a:endParaRPr lang="en-US" sz="2100" dirty="0"/>
          </a:p>
          <a:p>
            <a:pPr marL="0" indent="0">
              <a:buNone/>
            </a:pPr>
            <a:endParaRPr lang="en-US" sz="2100" dirty="0"/>
          </a:p>
        </p:txBody>
      </p:sp>
      <p:sp>
        <p:nvSpPr>
          <p:cNvPr id="4" name="Slide Number Placeholder 3"/>
          <p:cNvSpPr>
            <a:spLocks noGrp="1"/>
          </p:cNvSpPr>
          <p:nvPr>
            <p:ph type="sldNum" sz="quarter" idx="12"/>
          </p:nvPr>
        </p:nvSpPr>
        <p:spPr/>
        <p:txBody>
          <a:bodyPr/>
          <a:lstStyle/>
          <a:p>
            <a:fld id="{F22A06C4-9F5E-4CFC-91BD-292B7DF27EE5}" type="slidenum">
              <a:rPr lang="en-US" smtClean="0"/>
              <a:t>15</a:t>
            </a:fld>
            <a:endParaRPr lang="en-US"/>
          </a:p>
        </p:txBody>
      </p:sp>
    </p:spTree>
    <p:extLst>
      <p:ext uri="{BB962C8B-B14F-4D97-AF65-F5344CB8AC3E}">
        <p14:creationId xmlns:p14="http://schemas.microsoft.com/office/powerpoint/2010/main" val="107086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76624"/>
            <a:ext cx="8686800" cy="1171176"/>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Area Coordinator</a:t>
            </a:r>
          </a:p>
          <a:p>
            <a:r>
              <a:rPr lang="en-US" sz="3000" dirty="0">
                <a:solidFill>
                  <a:schemeClr val="bg1"/>
                </a:solidFill>
                <a:latin typeface="Frutiger LT Std 55 Roman" panose="020B0602020204020204" pitchFamily="34" charset="0"/>
              </a:rPr>
              <a:t>Wednesday “To Do” List</a:t>
            </a:r>
          </a:p>
        </p:txBody>
      </p:sp>
      <p:sp>
        <p:nvSpPr>
          <p:cNvPr id="3" name="Content Placeholder 2"/>
          <p:cNvSpPr>
            <a:spLocks noGrp="1"/>
          </p:cNvSpPr>
          <p:nvPr>
            <p:ph idx="1"/>
          </p:nvPr>
        </p:nvSpPr>
        <p:spPr>
          <a:xfrm>
            <a:off x="457200" y="2057402"/>
            <a:ext cx="8229600" cy="4298951"/>
          </a:xfrm>
        </p:spPr>
        <p:txBody>
          <a:bodyPr>
            <a:noAutofit/>
          </a:bodyPr>
          <a:lstStyle/>
          <a:p>
            <a:pPr marL="0" indent="0">
              <a:buNone/>
            </a:pPr>
            <a:r>
              <a:rPr lang="en-US" b="1" dirty="0"/>
              <a:t>Wednesday Mornings</a:t>
            </a:r>
            <a:r>
              <a:rPr lang="en-US" dirty="0"/>
              <a:t>: </a:t>
            </a:r>
          </a:p>
          <a:p>
            <a:pPr lvl="0"/>
            <a:r>
              <a:rPr lang="en-US" dirty="0"/>
              <a:t>Collect and compile from Unit Coordinators:</a:t>
            </a:r>
          </a:p>
          <a:p>
            <a:pPr lvl="1"/>
            <a:r>
              <a:rPr lang="en-US" sz="2000" dirty="0"/>
              <a:t>Cash/Check donations, Form 2&amp;4</a:t>
            </a:r>
          </a:p>
          <a:p>
            <a:pPr lvl="1"/>
            <a:r>
              <a:rPr lang="en-US" sz="2000" dirty="0"/>
              <a:t>Authorizations Forms (verify signature and UIN number, if needed)</a:t>
            </a:r>
          </a:p>
          <a:p>
            <a:pPr lvl="1"/>
            <a:r>
              <a:rPr lang="en-US" sz="2000" dirty="0"/>
              <a:t>Ensure all amounts match and forms are completed correctly</a:t>
            </a:r>
          </a:p>
          <a:p>
            <a:pPr lvl="1"/>
            <a:r>
              <a:rPr lang="en-US" sz="2000" dirty="0"/>
              <a:t>Fill out the Pledge Report Form, deposit slip and make copies.</a:t>
            </a:r>
          </a:p>
          <a:p>
            <a:r>
              <a:rPr lang="en-US" dirty="0"/>
              <a:t>Check-in with Unit Coordinators to share weekly reports and campaign reminders as well as seeing if they need support on their efforts. </a:t>
            </a:r>
          </a:p>
          <a:p>
            <a:endParaRPr lang="en-US" sz="2100" dirty="0"/>
          </a:p>
          <a:p>
            <a:pPr marL="0" indent="0">
              <a:buNone/>
            </a:pPr>
            <a:endParaRPr lang="en-US" sz="2100" dirty="0"/>
          </a:p>
          <a:p>
            <a:pPr marL="0" indent="0">
              <a:buNone/>
            </a:pPr>
            <a:r>
              <a:rPr lang="en-US" sz="2100" dirty="0"/>
              <a:t> </a:t>
            </a:r>
          </a:p>
        </p:txBody>
      </p:sp>
      <p:sp>
        <p:nvSpPr>
          <p:cNvPr id="4" name="Slide Number Placeholder 3"/>
          <p:cNvSpPr>
            <a:spLocks noGrp="1"/>
          </p:cNvSpPr>
          <p:nvPr>
            <p:ph type="sldNum" sz="quarter" idx="12"/>
          </p:nvPr>
        </p:nvSpPr>
        <p:spPr/>
        <p:txBody>
          <a:bodyPr/>
          <a:lstStyle/>
          <a:p>
            <a:fld id="{F22A06C4-9F5E-4CFC-91BD-292B7DF27EE5}" type="slidenum">
              <a:rPr lang="en-US" smtClean="0"/>
              <a:t>16</a:t>
            </a:fld>
            <a:endParaRPr lang="en-US"/>
          </a:p>
        </p:txBody>
      </p:sp>
    </p:spTree>
    <p:extLst>
      <p:ext uri="{BB962C8B-B14F-4D97-AF65-F5344CB8AC3E}">
        <p14:creationId xmlns:p14="http://schemas.microsoft.com/office/powerpoint/2010/main" val="1487242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839200" cy="10668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Area Coordinator </a:t>
            </a:r>
          </a:p>
          <a:p>
            <a:r>
              <a:rPr lang="en-US" sz="3000" dirty="0">
                <a:solidFill>
                  <a:schemeClr val="bg1"/>
                </a:solidFill>
                <a:latin typeface="Frutiger LT Std 55 Roman" panose="020B0602020204020204" pitchFamily="34" charset="0"/>
              </a:rPr>
              <a:t>Thursday “To Do” List</a:t>
            </a:r>
          </a:p>
        </p:txBody>
      </p:sp>
      <p:sp>
        <p:nvSpPr>
          <p:cNvPr id="3" name="Content Placeholder 2"/>
          <p:cNvSpPr>
            <a:spLocks noGrp="1"/>
          </p:cNvSpPr>
          <p:nvPr>
            <p:ph idx="1"/>
          </p:nvPr>
        </p:nvSpPr>
        <p:spPr>
          <a:xfrm>
            <a:off x="457200" y="1295400"/>
            <a:ext cx="8229600" cy="5257800"/>
          </a:xfrm>
        </p:spPr>
        <p:txBody>
          <a:bodyPr>
            <a:normAutofit fontScale="62500" lnSpcReduction="20000"/>
          </a:bodyPr>
          <a:lstStyle/>
          <a:p>
            <a:r>
              <a:rPr lang="en-US" b="1" i="1" dirty="0"/>
              <a:t>HAND DELIVER DEPOSIT BAG TO:	</a:t>
            </a:r>
            <a:r>
              <a:rPr lang="en-US" dirty="0"/>
              <a:t>Financial Management Services (FMS), 3</a:t>
            </a:r>
            <a:r>
              <a:rPr lang="en-US" baseline="30000" dirty="0"/>
              <a:t>rd</a:t>
            </a:r>
            <a:r>
              <a:rPr lang="en-US" dirty="0"/>
              <a:t> Floor, Ste 3400  </a:t>
            </a:r>
            <a:r>
              <a:rPr lang="en-US" u="sng" dirty="0"/>
              <a:t>BEFORE 3:00 PM</a:t>
            </a:r>
            <a:endParaRPr lang="en-US" dirty="0"/>
          </a:p>
          <a:p>
            <a:endParaRPr lang="en-US" b="1" cap="all" dirty="0"/>
          </a:p>
          <a:p>
            <a:pPr marL="0" indent="0">
              <a:buNone/>
            </a:pPr>
            <a:r>
              <a:rPr lang="en-US" b="1" cap="all" dirty="0"/>
              <a:t>INCLUDE:</a:t>
            </a:r>
          </a:p>
          <a:p>
            <a:pPr marL="0" indent="0">
              <a:buNone/>
            </a:pPr>
            <a:r>
              <a:rPr lang="en-US" dirty="0">
                <a:sym typeface="Webdings" panose="05030102010509060703" pitchFamily="18" charset="2"/>
              </a:rPr>
              <a:t></a:t>
            </a:r>
            <a:r>
              <a:rPr lang="en-US" dirty="0"/>
              <a:t>Envelope:</a:t>
            </a:r>
          </a:p>
          <a:p>
            <a:pPr lvl="1"/>
            <a:r>
              <a:rPr lang="en-US" dirty="0"/>
              <a:t>Pledge Report Form</a:t>
            </a:r>
          </a:p>
          <a:p>
            <a:pPr lvl="1"/>
            <a:r>
              <a:rPr lang="en-US" dirty="0"/>
              <a:t>Yellow copies of Authorization form from individuals or fundraisers</a:t>
            </a:r>
          </a:p>
          <a:p>
            <a:pPr lvl="1"/>
            <a:r>
              <a:rPr lang="en-US" dirty="0"/>
              <a:t>Copy of deposit slip</a:t>
            </a:r>
          </a:p>
          <a:p>
            <a:pPr lvl="1"/>
            <a:r>
              <a:rPr lang="en-US" dirty="0"/>
              <a:t>Form 2 &amp; 4</a:t>
            </a:r>
          </a:p>
          <a:p>
            <a:pPr lvl="1"/>
            <a:r>
              <a:rPr lang="en-US" dirty="0"/>
              <a:t>List of $24 or more fundraiser donors (if needed)</a:t>
            </a:r>
          </a:p>
          <a:p>
            <a:pPr marL="0" indent="0">
              <a:buNone/>
            </a:pPr>
            <a:r>
              <a:rPr lang="en-US" dirty="0"/>
              <a:t> </a:t>
            </a:r>
          </a:p>
          <a:p>
            <a:pPr marL="0" indent="0">
              <a:buNone/>
            </a:pPr>
            <a:endParaRPr lang="en-US" dirty="0"/>
          </a:p>
          <a:p>
            <a:pPr marL="0" indent="0">
              <a:buNone/>
            </a:pPr>
            <a:r>
              <a:rPr lang="en-US" dirty="0">
                <a:sym typeface="Webdings" panose="05030102010509060703" pitchFamily="18" charset="2"/>
              </a:rPr>
              <a:t></a:t>
            </a:r>
            <a:r>
              <a:rPr lang="en-US" dirty="0"/>
              <a:t>  Deposit Bag:</a:t>
            </a:r>
          </a:p>
          <a:p>
            <a:pPr lvl="1"/>
            <a:r>
              <a:rPr lang="en-US" dirty="0"/>
              <a:t>Deposit slip</a:t>
            </a:r>
          </a:p>
          <a:p>
            <a:pPr lvl="1"/>
            <a:r>
              <a:rPr lang="en-US" dirty="0"/>
              <a:t>All cash &amp; checks</a:t>
            </a:r>
          </a:p>
          <a:p>
            <a:pPr marL="0" indent="0">
              <a:buNone/>
            </a:pPr>
            <a:r>
              <a:rPr lang="en-US" dirty="0"/>
              <a:t> </a:t>
            </a:r>
          </a:p>
          <a:p>
            <a:pPr marL="0" indent="0">
              <a:buNone/>
            </a:pPr>
            <a:r>
              <a:rPr lang="en-US" dirty="0">
                <a:sym typeface="Webdings" panose="05030102010509060703" pitchFamily="18" charset="2"/>
              </a:rPr>
              <a:t>   </a:t>
            </a:r>
            <a:r>
              <a:rPr lang="en-US" dirty="0"/>
              <a:t>Write amount and ‘SECC deposit’ on deposit bag label &amp; on top tab</a:t>
            </a:r>
          </a:p>
          <a:p>
            <a:pPr marL="0" indent="0">
              <a:buNone/>
            </a:pPr>
            <a:r>
              <a:rPr lang="en-US" dirty="0">
                <a:sym typeface="Webdings" panose="05030102010509060703" pitchFamily="18" charset="2"/>
              </a:rPr>
              <a:t>   </a:t>
            </a:r>
            <a:r>
              <a:rPr lang="en-US" dirty="0"/>
              <a:t>Tear off and keep the completed deposit bag tab with your records</a:t>
            </a:r>
          </a:p>
          <a:p>
            <a:pPr marL="0" indent="0">
              <a:buNone/>
            </a:pPr>
            <a:endParaRPr lang="en-US" sz="2100" dirty="0"/>
          </a:p>
          <a:p>
            <a:pPr marL="0" indent="0">
              <a:buNone/>
            </a:pPr>
            <a:endParaRPr lang="en-US" sz="2100" dirty="0"/>
          </a:p>
          <a:p>
            <a:pPr marL="0" indent="0">
              <a:buNone/>
            </a:pPr>
            <a:r>
              <a:rPr lang="en-US" sz="2100" dirty="0"/>
              <a:t>NOTE: Cash over $100 should be put in a locked safe until the Thursday deposit or make an early deposit to the GSC cashier by following the normal deposit guidelines.  Deliveries over $5,000 should have a security escort.  </a:t>
            </a:r>
          </a:p>
          <a:p>
            <a:pPr marL="0" indent="0">
              <a:buNone/>
            </a:pPr>
            <a:endParaRPr lang="en-US" sz="1950" dirty="0"/>
          </a:p>
          <a:p>
            <a:pPr marL="342900" lvl="1" indent="0" algn="ctr">
              <a:buNone/>
            </a:pPr>
            <a:r>
              <a:rPr lang="en-US" b="1" dirty="0"/>
              <a:t>KEEP A COPY OF EVERYTHING FOR YOUR RECORDS!</a:t>
            </a:r>
            <a:endParaRPr lang="en-US" dirty="0"/>
          </a:p>
        </p:txBody>
      </p:sp>
      <p:sp>
        <p:nvSpPr>
          <p:cNvPr id="5" name="Slide Number Placeholder 4"/>
          <p:cNvSpPr>
            <a:spLocks noGrp="1"/>
          </p:cNvSpPr>
          <p:nvPr>
            <p:ph type="sldNum" sz="quarter" idx="12"/>
          </p:nvPr>
        </p:nvSpPr>
        <p:spPr/>
        <p:txBody>
          <a:bodyPr/>
          <a:lstStyle/>
          <a:p>
            <a:fld id="{F22A06C4-9F5E-4CFC-91BD-292B7DF27EE5}" type="slidenum">
              <a:rPr lang="en-US" smtClean="0"/>
              <a:t>17</a:t>
            </a:fld>
            <a:endParaRPr lang="en-US"/>
          </a:p>
        </p:txBody>
      </p:sp>
    </p:spTree>
    <p:extLst>
      <p:ext uri="{BB962C8B-B14F-4D97-AF65-F5344CB8AC3E}">
        <p14:creationId xmlns:p14="http://schemas.microsoft.com/office/powerpoint/2010/main" val="2942462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399"/>
            <a:ext cx="8839200" cy="1217617"/>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Unit Coordinators?</a:t>
            </a:r>
          </a:p>
        </p:txBody>
      </p:sp>
      <p:sp>
        <p:nvSpPr>
          <p:cNvPr id="3" name="Content Placeholder 2"/>
          <p:cNvSpPr>
            <a:spLocks noGrp="1"/>
          </p:cNvSpPr>
          <p:nvPr>
            <p:ph idx="1"/>
          </p:nvPr>
        </p:nvSpPr>
        <p:spPr>
          <a:xfrm>
            <a:off x="457200" y="1676400"/>
            <a:ext cx="4038600" cy="4525963"/>
          </a:xfrm>
        </p:spPr>
        <p:txBody>
          <a:bodyPr>
            <a:normAutofit/>
          </a:bodyPr>
          <a:lstStyle/>
          <a:p>
            <a:pPr marL="0" indent="0">
              <a:buNone/>
            </a:pPr>
            <a:r>
              <a:rPr lang="en-US" sz="2200" b="1" i="1" dirty="0"/>
              <a:t>What is a Unit Coordinator?</a:t>
            </a:r>
          </a:p>
          <a:p>
            <a:r>
              <a:rPr lang="en-US" sz="2200" dirty="0"/>
              <a:t>The front line members of the SECC team.  </a:t>
            </a:r>
          </a:p>
          <a:p>
            <a:r>
              <a:rPr lang="en-US" sz="2200" dirty="0"/>
              <a:t>Distribute materials to employees, fill out and deliver weekly reports</a:t>
            </a:r>
          </a:p>
          <a:p>
            <a:r>
              <a:rPr lang="en-US" sz="2200" dirty="0"/>
              <a:t>Answer questions to assist with understanding and participating in the SECC.</a:t>
            </a:r>
          </a:p>
          <a:p>
            <a:r>
              <a:rPr lang="en-US" sz="2200" dirty="0"/>
              <a:t>Share messages with employees on charities in the SECC.</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18</a:t>
            </a:fld>
            <a:endParaRPr lang="en-US"/>
          </a:p>
        </p:txBody>
      </p:sp>
      <p:sp>
        <p:nvSpPr>
          <p:cNvPr id="5" name="Content Placeholder 2">
            <a:extLst>
              <a:ext uri="{FF2B5EF4-FFF2-40B4-BE49-F238E27FC236}">
                <a16:creationId xmlns:a16="http://schemas.microsoft.com/office/drawing/2014/main" id="{A93C70EE-7616-4F2A-AF62-B8339BC5D4F1}"/>
              </a:ext>
            </a:extLst>
          </p:cNvPr>
          <p:cNvSpPr txBox="1">
            <a:spLocks/>
          </p:cNvSpPr>
          <p:nvPr/>
        </p:nvSpPr>
        <p:spPr>
          <a:xfrm>
            <a:off x="4648200" y="1676400"/>
            <a:ext cx="4038600" cy="5181600"/>
          </a:xfrm>
          <a:prstGeom prst="rect">
            <a:avLst/>
          </a:prstGeom>
        </p:spPr>
        <p:txBody>
          <a:bodyPr vert="horz" lIns="91440" tIns="45720" rIns="91440" bIns="45720" rtlCol="0">
            <a:normAutofit fontScale="47500" lnSpcReduction="2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0" indent="0">
              <a:buFont typeface="Arial" panose="020B0604020202020204" pitchFamily="34" charset="0"/>
              <a:buNone/>
            </a:pPr>
            <a:r>
              <a:rPr lang="en-US" sz="4600" b="1" i="1" dirty="0"/>
              <a:t>Administrative Responsibilities:</a:t>
            </a:r>
          </a:p>
          <a:p>
            <a:r>
              <a:rPr lang="en-US" sz="4600" dirty="0"/>
              <a:t>Be familiar with the payroll donation on SSO, authorization form and credit card processes</a:t>
            </a:r>
          </a:p>
          <a:p>
            <a:r>
              <a:rPr lang="en-US" sz="4600" dirty="0"/>
              <a:t>Host Fundraisers – document names of fundraiser participants who donate $24 or more.  </a:t>
            </a:r>
          </a:p>
          <a:p>
            <a:r>
              <a:rPr lang="en-US" sz="4600" dirty="0"/>
              <a:t>Deliver forms to the Area Coordinators Wednesday by 9 a.m.</a:t>
            </a:r>
          </a:p>
          <a:p>
            <a:r>
              <a:rPr lang="en-US" sz="4600" dirty="0"/>
              <a:t>Represent your unit at the training workshop and other meetings as scheduled.</a:t>
            </a:r>
          </a:p>
          <a:p>
            <a:endParaRPr lang="en-US" dirty="0"/>
          </a:p>
        </p:txBody>
      </p:sp>
    </p:spTree>
    <p:extLst>
      <p:ext uri="{BB962C8B-B14F-4D97-AF65-F5344CB8AC3E}">
        <p14:creationId xmlns:p14="http://schemas.microsoft.com/office/powerpoint/2010/main" val="2441518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152400"/>
            <a:ext cx="8763000" cy="11430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Best Practices</a:t>
            </a:r>
          </a:p>
        </p:txBody>
      </p:sp>
      <p:sp>
        <p:nvSpPr>
          <p:cNvPr id="3" name="Content Placeholder 2"/>
          <p:cNvSpPr>
            <a:spLocks noGrp="1"/>
          </p:cNvSpPr>
          <p:nvPr>
            <p:ph idx="1"/>
          </p:nvPr>
        </p:nvSpPr>
        <p:spPr/>
        <p:txBody>
          <a:bodyPr>
            <a:normAutofit fontScale="85000" lnSpcReduction="20000"/>
          </a:bodyPr>
          <a:lstStyle/>
          <a:p>
            <a:pPr marL="0" lvl="0" indent="0">
              <a:buNone/>
            </a:pPr>
            <a:r>
              <a:rPr lang="en-US" sz="3200" b="1" dirty="0"/>
              <a:t>Best Practices for a Successful Campaign</a:t>
            </a:r>
          </a:p>
          <a:p>
            <a:pPr marL="0" lvl="0" indent="0">
              <a:buNone/>
            </a:pPr>
            <a:endParaRPr lang="en-US" sz="2100" dirty="0"/>
          </a:p>
          <a:p>
            <a:pPr marL="457200" indent="-457200">
              <a:buFont typeface="+mj-lt"/>
              <a:buAutoNum type="arabicPeriod"/>
            </a:pPr>
            <a:r>
              <a:rPr lang="en-US" dirty="0"/>
              <a:t>Set a Goal (% and/or $) &amp; post signage around offices</a:t>
            </a:r>
          </a:p>
          <a:p>
            <a:pPr marL="457200" indent="-457200">
              <a:buFont typeface="+mj-lt"/>
              <a:buAutoNum type="arabicPeriod"/>
            </a:pPr>
            <a:r>
              <a:rPr lang="en-US" dirty="0"/>
              <a:t>Post on your personal social media</a:t>
            </a:r>
          </a:p>
          <a:p>
            <a:pPr marL="457200" indent="-457200">
              <a:buFont typeface="+mj-lt"/>
              <a:buAutoNum type="arabicPeriod"/>
            </a:pPr>
            <a:r>
              <a:rPr lang="en-US" dirty="0"/>
              <a:t>Set a face-to-face meeting with Unit Coordinators</a:t>
            </a:r>
          </a:p>
          <a:p>
            <a:pPr marL="457200" indent="-457200">
              <a:buFont typeface="+mj-lt"/>
              <a:buAutoNum type="arabicPeriod"/>
            </a:pPr>
            <a:r>
              <a:rPr lang="en-US" dirty="0"/>
              <a:t>Recruit a Team – Make use of your charity’s Ambassador</a:t>
            </a:r>
          </a:p>
          <a:p>
            <a:pPr marL="457200" indent="-457200">
              <a:buFont typeface="+mj-lt"/>
              <a:buAutoNum type="arabicPeriod"/>
            </a:pPr>
            <a:r>
              <a:rPr lang="en-US" dirty="0"/>
              <a:t>Get SECC on staff meeting agenda</a:t>
            </a:r>
          </a:p>
          <a:p>
            <a:pPr marL="457200" indent="-457200">
              <a:buFont typeface="+mj-lt"/>
              <a:buAutoNum type="arabicPeriod"/>
            </a:pPr>
            <a:r>
              <a:rPr lang="en-US" dirty="0"/>
              <a:t>Incorporate Leadership Giving</a:t>
            </a:r>
          </a:p>
          <a:p>
            <a:pPr marL="457200" indent="-457200">
              <a:buFont typeface="+mj-lt"/>
              <a:buAutoNum type="arabicPeriod"/>
            </a:pPr>
            <a:r>
              <a:rPr lang="en-US" dirty="0"/>
              <a:t>Rally the Troops and Make the Ask*</a:t>
            </a:r>
          </a:p>
          <a:p>
            <a:pPr marL="457200" indent="-457200">
              <a:buFont typeface="+mj-lt"/>
              <a:buAutoNum type="arabicPeriod"/>
            </a:pPr>
            <a:r>
              <a:rPr lang="en-US" dirty="0"/>
              <a:t>Use the I Gave Button on your email signature and share in your division</a:t>
            </a:r>
          </a:p>
          <a:p>
            <a:pPr marL="457200" indent="-457200">
              <a:buFont typeface="+mj-lt"/>
              <a:buAutoNum type="arabicPeriod"/>
            </a:pPr>
            <a:r>
              <a:rPr lang="en-US" dirty="0"/>
              <a:t>Distribute the We Give poster to donors to post in their </a:t>
            </a:r>
            <a:r>
              <a:rPr lang="en-US"/>
              <a:t>office.</a:t>
            </a:r>
          </a:p>
          <a:p>
            <a:pPr marL="457200" indent="-457200">
              <a:buFont typeface="+mj-lt"/>
              <a:buAutoNum type="arabicPeriod"/>
            </a:pPr>
            <a:r>
              <a:rPr lang="en-US"/>
              <a:t>Report</a:t>
            </a:r>
            <a:r>
              <a:rPr lang="en-US" dirty="0"/>
              <a:t>, Thank &amp; Inform</a:t>
            </a:r>
          </a:p>
          <a:p>
            <a:pPr marL="457200" indent="-457200">
              <a:buFont typeface="+mj-lt"/>
              <a:buAutoNum type="arabicPeriod"/>
            </a:pPr>
            <a:endParaRPr lang="en-US" dirty="0"/>
          </a:p>
          <a:p>
            <a:pPr marL="0" indent="0">
              <a:buNone/>
            </a:pPr>
            <a:r>
              <a:rPr lang="en-US" dirty="0"/>
              <a:t>*Goal of 100% ask!</a:t>
            </a:r>
          </a:p>
          <a:p>
            <a:pPr marL="0" lvl="0" indent="0">
              <a:buNone/>
            </a:pPr>
            <a:endParaRPr lang="en-US" sz="2100" dirty="0"/>
          </a:p>
          <a:p>
            <a:pPr marL="0" indent="0">
              <a:buNone/>
            </a:pPr>
            <a:endParaRPr lang="en-US" sz="2100" dirty="0"/>
          </a:p>
        </p:txBody>
      </p:sp>
      <p:sp>
        <p:nvSpPr>
          <p:cNvPr id="4" name="Slide Number Placeholder 3"/>
          <p:cNvSpPr>
            <a:spLocks noGrp="1"/>
          </p:cNvSpPr>
          <p:nvPr>
            <p:ph type="sldNum" sz="quarter" idx="12"/>
          </p:nvPr>
        </p:nvSpPr>
        <p:spPr/>
        <p:txBody>
          <a:bodyPr/>
          <a:lstStyle/>
          <a:p>
            <a:fld id="{F22A06C4-9F5E-4CFC-91BD-292B7DF27EE5}" type="slidenum">
              <a:rPr lang="en-US" smtClean="0"/>
              <a:t>19</a:t>
            </a:fld>
            <a:endParaRPr lang="en-US"/>
          </a:p>
        </p:txBody>
      </p:sp>
    </p:spTree>
    <p:extLst>
      <p:ext uri="{BB962C8B-B14F-4D97-AF65-F5344CB8AC3E}">
        <p14:creationId xmlns:p14="http://schemas.microsoft.com/office/powerpoint/2010/main" val="268578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500000"/>
              </a:gs>
              <a:gs pos="35000">
                <a:srgbClr val="500000">
                  <a:alpha val="80000"/>
                </a:srgbClr>
              </a:gs>
              <a:gs pos="100000">
                <a:srgbClr val="500000">
                  <a:alpha val="60000"/>
                </a:srgbClr>
              </a:gs>
            </a:gsLst>
          </a:gradFill>
          <a:ln>
            <a:noFill/>
          </a:ln>
        </p:spPr>
        <p:style>
          <a:lnRef idx="1">
            <a:schemeClr val="accent2"/>
          </a:lnRef>
          <a:fillRef idx="2">
            <a:schemeClr val="accent2"/>
          </a:fillRef>
          <a:effectRef idx="1">
            <a:schemeClr val="accent2"/>
          </a:effectRef>
          <a:fontRef idx="minor">
            <a:schemeClr val="dk1"/>
          </a:fontRef>
        </p:style>
        <p:txBody>
          <a:bodyPr/>
          <a:lstStyle/>
          <a:p>
            <a:r>
              <a:rPr lang="en-US" dirty="0">
                <a:solidFill>
                  <a:schemeClr val="bg1"/>
                </a:solidFill>
                <a:latin typeface="Frutiger LT Std 55 Roman" panose="020B0602020204020204" pitchFamily="34" charset="0"/>
              </a:rPr>
              <a:t>What Are We Going to Cover?</a:t>
            </a:r>
          </a:p>
        </p:txBody>
      </p:sp>
      <p:sp>
        <p:nvSpPr>
          <p:cNvPr id="3" name="Content Placeholder 2"/>
          <p:cNvSpPr>
            <a:spLocks noGrp="1"/>
          </p:cNvSpPr>
          <p:nvPr>
            <p:ph idx="1"/>
          </p:nvPr>
        </p:nvSpPr>
        <p:spPr/>
        <p:txBody>
          <a:bodyPr>
            <a:normAutofit/>
          </a:bodyPr>
          <a:lstStyle/>
          <a:p>
            <a:r>
              <a:rPr lang="en-US" sz="2000" dirty="0">
                <a:latin typeface="Frutiger LT Std 55 Roman" panose="020B0602020204020204" pitchFamily="34" charset="0"/>
              </a:rPr>
              <a:t>2023 SECC Contact Information</a:t>
            </a:r>
          </a:p>
          <a:p>
            <a:r>
              <a:rPr lang="en-US" sz="2000" dirty="0">
                <a:latin typeface="Frutiger LT Std 55 Roman" panose="020B0602020204020204" pitchFamily="34" charset="0"/>
              </a:rPr>
              <a:t>What is the SECC?</a:t>
            </a:r>
          </a:p>
          <a:p>
            <a:r>
              <a:rPr lang="en-US" sz="2000" dirty="0">
                <a:latin typeface="Frutiger LT Std 55 Roman" panose="020B0602020204020204" pitchFamily="34" charset="0"/>
              </a:rPr>
              <a:t>How is the SECC Managed?</a:t>
            </a:r>
          </a:p>
          <a:p>
            <a:r>
              <a:rPr lang="en-US" sz="2000" dirty="0">
                <a:latin typeface="Frutiger LT Std 55 Roman" panose="020B0602020204020204" pitchFamily="34" charset="0"/>
              </a:rPr>
              <a:t>How Do Employees Participate?</a:t>
            </a:r>
          </a:p>
          <a:p>
            <a:r>
              <a:rPr lang="en-US" sz="2000" dirty="0">
                <a:latin typeface="Frutiger LT Std 55 Roman" panose="020B0602020204020204" pitchFamily="34" charset="0"/>
              </a:rPr>
              <a:t>Guidance for Completing Pledge/Gifts</a:t>
            </a:r>
          </a:p>
          <a:p>
            <a:r>
              <a:rPr lang="en-US" sz="2000" dirty="0">
                <a:latin typeface="Frutiger LT Std 55 Roman" panose="020B0602020204020204" pitchFamily="34" charset="0"/>
              </a:rPr>
              <a:t>Leadership Givers</a:t>
            </a:r>
          </a:p>
          <a:p>
            <a:r>
              <a:rPr lang="en-US" sz="2000" dirty="0">
                <a:latin typeface="Frutiger LT Std 55 Roman" panose="020B0602020204020204" pitchFamily="34" charset="0"/>
              </a:rPr>
              <a:t>Fundraising</a:t>
            </a:r>
          </a:p>
          <a:p>
            <a:r>
              <a:rPr lang="en-US" sz="2000" dirty="0">
                <a:latin typeface="Frutiger LT Std 55 Roman" panose="020B0602020204020204" pitchFamily="34" charset="0"/>
              </a:rPr>
              <a:t>What is an Area Coordinator? What are Their Responsibilities?</a:t>
            </a:r>
          </a:p>
          <a:p>
            <a:r>
              <a:rPr lang="en-US" sz="2000" dirty="0">
                <a:latin typeface="Frutiger LT Std 55 Roman" panose="020B0602020204020204" pitchFamily="34" charset="0"/>
              </a:rPr>
              <a:t>What is a Unit Coordinator? What are Their Responsibilities? </a:t>
            </a:r>
          </a:p>
          <a:p>
            <a:r>
              <a:rPr lang="en-US" sz="2000" dirty="0">
                <a:latin typeface="Frutiger LT Std 55 Roman" panose="020B0602020204020204" pitchFamily="34" charset="0"/>
              </a:rPr>
              <a:t>Summary of Forms</a:t>
            </a:r>
          </a:p>
          <a:p>
            <a:r>
              <a:rPr lang="en-US" sz="2000" dirty="0">
                <a:latin typeface="Frutiger LT Std 55 Roman" panose="020B0602020204020204" pitchFamily="34" charset="0"/>
              </a:rPr>
              <a:t>2023 Important Dates</a:t>
            </a:r>
          </a:p>
          <a:p>
            <a:r>
              <a:rPr lang="en-US" sz="2000" dirty="0">
                <a:latin typeface="Frutiger LT Std 55 Roman" panose="020B0602020204020204" pitchFamily="34" charset="0"/>
              </a:rPr>
              <a:t>2023 Goals</a:t>
            </a:r>
          </a:p>
        </p:txBody>
      </p:sp>
      <p:sp>
        <p:nvSpPr>
          <p:cNvPr id="4" name="Slide Number Placeholder 3"/>
          <p:cNvSpPr>
            <a:spLocks noGrp="1"/>
          </p:cNvSpPr>
          <p:nvPr>
            <p:ph type="sldNum" sz="quarter" idx="12"/>
          </p:nvPr>
        </p:nvSpPr>
        <p:spPr/>
        <p:txBody>
          <a:bodyPr/>
          <a:lstStyle/>
          <a:p>
            <a:fld id="{F22A06C4-9F5E-4CFC-91BD-292B7DF27EE5}" type="slidenum">
              <a:rPr lang="en-US" smtClean="0"/>
              <a:t>2</a:t>
            </a:fld>
            <a:endParaRPr lang="en-US"/>
          </a:p>
        </p:txBody>
      </p:sp>
    </p:spTree>
    <p:extLst>
      <p:ext uri="{BB962C8B-B14F-4D97-AF65-F5344CB8AC3E}">
        <p14:creationId xmlns:p14="http://schemas.microsoft.com/office/powerpoint/2010/main" val="3254019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00153"/>
            <a:ext cx="6172200" cy="4251722"/>
          </a:xfrm>
        </p:spPr>
        <p:txBody>
          <a:bodyPr>
            <a:normAutofit/>
          </a:bodyPr>
          <a:lstStyle/>
          <a:p>
            <a:pPr marL="0" indent="0" algn="ctr">
              <a:buNone/>
            </a:pPr>
            <a:endParaRPr lang="en-US" sz="4500" b="1" dirty="0"/>
          </a:p>
          <a:p>
            <a:pPr marL="0" indent="0" algn="ctr">
              <a:buNone/>
            </a:pPr>
            <a:endParaRPr lang="en-US" sz="4500" b="1" dirty="0"/>
          </a:p>
          <a:p>
            <a:pPr marL="0" indent="0" algn="ctr">
              <a:buNone/>
            </a:pPr>
            <a:r>
              <a:rPr lang="en-US" sz="4500" b="1" dirty="0"/>
              <a:t>SUMMARY OF FORMS</a:t>
            </a:r>
          </a:p>
        </p:txBody>
      </p:sp>
      <p:sp>
        <p:nvSpPr>
          <p:cNvPr id="4" name="Slide Number Placeholder 3"/>
          <p:cNvSpPr>
            <a:spLocks noGrp="1"/>
          </p:cNvSpPr>
          <p:nvPr>
            <p:ph type="sldNum" sz="quarter" idx="12"/>
          </p:nvPr>
        </p:nvSpPr>
        <p:spPr/>
        <p:txBody>
          <a:bodyPr/>
          <a:lstStyle/>
          <a:p>
            <a:fld id="{F22A06C4-9F5E-4CFC-91BD-292B7DF27EE5}" type="slidenum">
              <a:rPr lang="en-US" smtClean="0"/>
              <a:t>20</a:t>
            </a:fld>
            <a:endParaRPr lang="en-US"/>
          </a:p>
        </p:txBody>
      </p:sp>
    </p:spTree>
    <p:extLst>
      <p:ext uri="{BB962C8B-B14F-4D97-AF65-F5344CB8AC3E}">
        <p14:creationId xmlns:p14="http://schemas.microsoft.com/office/powerpoint/2010/main" val="4148452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295400"/>
            <a:ext cx="4445318" cy="5426079"/>
          </a:xfrm>
        </p:spPr>
        <p:txBody>
          <a:bodyPr>
            <a:noAutofit/>
          </a:bodyPr>
          <a:lstStyle/>
          <a:p>
            <a:r>
              <a:rPr lang="en-US" sz="1600" dirty="0"/>
              <a:t>Used by:</a:t>
            </a:r>
          </a:p>
          <a:p>
            <a:pPr lvl="1"/>
            <a:r>
              <a:rPr lang="en-US" sz="1600" dirty="0"/>
              <a:t>Employee: for one-time cash or check gifts only</a:t>
            </a:r>
          </a:p>
          <a:p>
            <a:pPr lvl="1"/>
            <a:r>
              <a:rPr lang="en-US" sz="1600" dirty="0"/>
              <a:t>Unit Coordinator: document fundraiser</a:t>
            </a:r>
          </a:p>
          <a:p>
            <a:endParaRPr lang="en-US" sz="1600" dirty="0"/>
          </a:p>
          <a:p>
            <a:r>
              <a:rPr lang="en-US" sz="1600" dirty="0"/>
              <a:t>Fundraisers: form must be completed for each fundraiser. </a:t>
            </a:r>
          </a:p>
          <a:p>
            <a:pPr lvl="1"/>
            <a:r>
              <a:rPr lang="en-US" sz="1600" dirty="0"/>
              <a:t>Coordinator should select charity(</a:t>
            </a:r>
            <a:r>
              <a:rPr lang="en-US" sz="1600" dirty="0" err="1"/>
              <a:t>ies</a:t>
            </a:r>
            <a:r>
              <a:rPr lang="en-US" sz="1600" dirty="0"/>
              <a:t>) to designate funds.</a:t>
            </a:r>
          </a:p>
          <a:p>
            <a:pPr lvl="1"/>
            <a:r>
              <a:rPr lang="en-US" sz="1600" dirty="0"/>
              <a:t>For “Name” list the unit and title of the fundraiser.</a:t>
            </a:r>
          </a:p>
          <a:p>
            <a:pPr lvl="1"/>
            <a:r>
              <a:rPr lang="en-US" sz="1600" dirty="0"/>
              <a:t>Identify donors who contributed over $24 on a separate attached spreadsheet.</a:t>
            </a:r>
          </a:p>
          <a:p>
            <a:pPr marL="0" indent="0">
              <a:buNone/>
            </a:pPr>
            <a:r>
              <a:rPr lang="en-US" sz="1600" dirty="0"/>
              <a:t> </a:t>
            </a:r>
          </a:p>
          <a:p>
            <a:r>
              <a:rPr lang="en-US" sz="1600" dirty="0"/>
              <a:t>This form is also available on the SECC website </a:t>
            </a:r>
            <a:r>
              <a:rPr lang="en-US" sz="1600" u="sng" dirty="0">
                <a:solidFill>
                  <a:srgbClr val="0070C0"/>
                </a:solidFill>
              </a:rPr>
              <a:t>tamus.edu/</a:t>
            </a:r>
            <a:r>
              <a:rPr lang="en-US" sz="1600" u="sng" dirty="0" err="1">
                <a:solidFill>
                  <a:srgbClr val="0070C0"/>
                </a:solidFill>
              </a:rPr>
              <a:t>secc</a:t>
            </a:r>
            <a:r>
              <a:rPr lang="en-US" sz="1600" u="sng" dirty="0">
                <a:solidFill>
                  <a:srgbClr val="0070C0"/>
                </a:solidFill>
              </a:rPr>
              <a:t> </a:t>
            </a:r>
            <a:r>
              <a:rPr lang="en-US" sz="1600" dirty="0"/>
              <a:t>for one-time cash and check donations should you run out.</a:t>
            </a:r>
          </a:p>
        </p:txBody>
      </p:sp>
      <p:sp>
        <p:nvSpPr>
          <p:cNvPr id="4" name="Slide Number Placeholder 3"/>
          <p:cNvSpPr>
            <a:spLocks noGrp="1"/>
          </p:cNvSpPr>
          <p:nvPr>
            <p:ph type="sldNum" sz="quarter" idx="12"/>
          </p:nvPr>
        </p:nvSpPr>
        <p:spPr/>
        <p:txBody>
          <a:bodyPr/>
          <a:lstStyle/>
          <a:p>
            <a:fld id="{F22A06C4-9F5E-4CFC-91BD-292B7DF27EE5}" type="slidenum">
              <a:rPr lang="en-US" smtClean="0"/>
              <a:t>21</a:t>
            </a:fld>
            <a:endParaRPr lang="en-US"/>
          </a:p>
        </p:txBody>
      </p:sp>
      <p:sp>
        <p:nvSpPr>
          <p:cNvPr id="5" name="Title 1"/>
          <p:cNvSpPr txBox="1">
            <a:spLocks/>
          </p:cNvSpPr>
          <p:nvPr/>
        </p:nvSpPr>
        <p:spPr>
          <a:xfrm>
            <a:off x="281900" y="152038"/>
            <a:ext cx="87097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AUTHORIZATION FORM </a:t>
            </a:r>
          </a:p>
        </p:txBody>
      </p:sp>
      <p:pic>
        <p:nvPicPr>
          <p:cNvPr id="9" name="Picture 8" descr="Text, calendar&#10;&#10;Description automatically generated">
            <a:extLst>
              <a:ext uri="{FF2B5EF4-FFF2-40B4-BE49-F238E27FC236}">
                <a16:creationId xmlns:a16="http://schemas.microsoft.com/office/drawing/2014/main" id="{4310E606-8364-44F1-A5F5-11CBC3907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50756"/>
            <a:ext cx="4281055" cy="5540188"/>
          </a:xfrm>
          <a:prstGeom prst="rect">
            <a:avLst/>
          </a:prstGeom>
        </p:spPr>
      </p:pic>
      <p:pic>
        <p:nvPicPr>
          <p:cNvPr id="7" name="Picture 8" descr="Reminder-clipart-free-clip-art-images-2-image-clipartcow-2 - Saint  Athanasius Catholic Academy">
            <a:extLst>
              <a:ext uri="{FF2B5EF4-FFF2-40B4-BE49-F238E27FC236}">
                <a16:creationId xmlns:a16="http://schemas.microsoft.com/office/drawing/2014/main" id="{49086D9A-7B96-4591-BFC9-FF357F980E9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00" t="3231" r="13750" b="7522"/>
          <a:stretch/>
        </p:blipFill>
        <p:spPr bwMode="auto">
          <a:xfrm rot="20910512">
            <a:off x="194628" y="4493292"/>
            <a:ext cx="804589" cy="64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69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9429" y="2439557"/>
            <a:ext cx="4177676" cy="3879765"/>
          </a:xfrm>
        </p:spPr>
        <p:txBody>
          <a:bodyPr>
            <a:noAutofit/>
          </a:bodyPr>
          <a:lstStyle/>
          <a:p>
            <a:r>
              <a:rPr lang="en-US" sz="2200" dirty="0"/>
              <a:t>Used by:</a:t>
            </a:r>
          </a:p>
          <a:p>
            <a:pPr lvl="1"/>
            <a:r>
              <a:rPr lang="en-US" sz="2200" dirty="0"/>
              <a:t>Unit Coordinator: document fundraiser participants of $24 or more</a:t>
            </a:r>
          </a:p>
          <a:p>
            <a:endParaRPr lang="en-US" sz="2200" dirty="0"/>
          </a:p>
          <a:p>
            <a:r>
              <a:rPr lang="en-US" sz="2200" dirty="0"/>
              <a:t>Must be paperclipped to Authorization Form and turned in with weekly deposits.</a:t>
            </a:r>
          </a:p>
        </p:txBody>
      </p:sp>
      <p:sp>
        <p:nvSpPr>
          <p:cNvPr id="4" name="Slide Number Placeholder 3"/>
          <p:cNvSpPr>
            <a:spLocks noGrp="1"/>
          </p:cNvSpPr>
          <p:nvPr>
            <p:ph type="sldNum" sz="quarter" idx="12"/>
          </p:nvPr>
        </p:nvSpPr>
        <p:spPr/>
        <p:txBody>
          <a:bodyPr/>
          <a:lstStyle/>
          <a:p>
            <a:fld id="{F22A06C4-9F5E-4CFC-91BD-292B7DF27EE5}" type="slidenum">
              <a:rPr lang="en-US" smtClean="0"/>
              <a:t>22</a:t>
            </a:fld>
            <a:endParaRPr lang="en-US"/>
          </a:p>
        </p:txBody>
      </p:sp>
      <p:sp>
        <p:nvSpPr>
          <p:cNvPr id="5" name="Title 1"/>
          <p:cNvSpPr txBox="1">
            <a:spLocks/>
          </p:cNvSpPr>
          <p:nvPr/>
        </p:nvSpPr>
        <p:spPr>
          <a:xfrm>
            <a:off x="281900" y="152038"/>
            <a:ext cx="87097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FUNDRAISER PARTICIPANTS</a:t>
            </a:r>
          </a:p>
        </p:txBody>
      </p:sp>
      <p:pic>
        <p:nvPicPr>
          <p:cNvPr id="8" name="Picture 7" descr="Table&#10;&#10;Description automatically generated">
            <a:extLst>
              <a:ext uri="{FF2B5EF4-FFF2-40B4-BE49-F238E27FC236}">
                <a16:creationId xmlns:a16="http://schemas.microsoft.com/office/drawing/2014/main" id="{6A2D15C2-0BE6-44A3-86C4-3DFFD7EFAB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5818" y="1261868"/>
            <a:ext cx="4192879" cy="5426079"/>
          </a:xfrm>
          <a:prstGeom prst="rect">
            <a:avLst/>
          </a:prstGeom>
        </p:spPr>
      </p:pic>
      <p:pic>
        <p:nvPicPr>
          <p:cNvPr id="10" name="Picture 2" descr="NEW clip art">
            <a:extLst>
              <a:ext uri="{FF2B5EF4-FFF2-40B4-BE49-F238E27FC236}">
                <a16:creationId xmlns:a16="http://schemas.microsoft.com/office/drawing/2014/main" id="{9A806806-4F79-40BC-A514-D30C967605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032234">
            <a:off x="2077970" y="1124894"/>
            <a:ext cx="1358214" cy="1289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784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76200"/>
            <a:ext cx="86106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FORM 2&amp;4</a:t>
            </a:r>
          </a:p>
        </p:txBody>
      </p:sp>
      <p:sp>
        <p:nvSpPr>
          <p:cNvPr id="3" name="Content Placeholder 2"/>
          <p:cNvSpPr>
            <a:spLocks noGrp="1"/>
          </p:cNvSpPr>
          <p:nvPr>
            <p:ph sz="half" idx="1"/>
          </p:nvPr>
        </p:nvSpPr>
        <p:spPr>
          <a:xfrm>
            <a:off x="304800" y="1295400"/>
            <a:ext cx="4038600" cy="5257800"/>
          </a:xfrm>
        </p:spPr>
        <p:txBody>
          <a:bodyPr>
            <a:normAutofit/>
          </a:bodyPr>
          <a:lstStyle/>
          <a:p>
            <a:pPr marL="0" indent="0" algn="ctr">
              <a:buNone/>
            </a:pPr>
            <a:endParaRPr lang="en-US" b="1" u="sng" dirty="0"/>
          </a:p>
          <a:p>
            <a:r>
              <a:rPr lang="en-US" dirty="0"/>
              <a:t>Completed by Unit Coordinators; reviewed by Area Coordinators</a:t>
            </a:r>
          </a:p>
          <a:p>
            <a:endParaRPr lang="en-US" dirty="0"/>
          </a:p>
          <a:p>
            <a:r>
              <a:rPr lang="en-US" dirty="0"/>
              <a:t>For all cash and check donations, whether one-time or fundraiser</a:t>
            </a:r>
          </a:p>
          <a:p>
            <a:pPr marL="0" indent="0">
              <a:buNone/>
            </a:pPr>
            <a:endParaRPr lang="en-US" dirty="0"/>
          </a:p>
          <a:p>
            <a:r>
              <a:rPr lang="en-US" dirty="0"/>
              <a:t>Retain a copy for your records</a:t>
            </a:r>
          </a:p>
          <a:p>
            <a:endParaRPr lang="en-US" dirty="0"/>
          </a:p>
          <a:p>
            <a:r>
              <a:rPr lang="en-US" dirty="0"/>
              <a:t>Available for download on the SECC website </a:t>
            </a:r>
            <a:r>
              <a:rPr lang="en-US" u="sng" dirty="0">
                <a:solidFill>
                  <a:srgbClr val="0070C0"/>
                </a:solidFill>
              </a:rPr>
              <a:t>tamus.edu/</a:t>
            </a:r>
            <a:r>
              <a:rPr lang="en-US" u="sng" dirty="0" err="1">
                <a:solidFill>
                  <a:srgbClr val="0070C0"/>
                </a:solidFill>
              </a:rPr>
              <a:t>secc</a:t>
            </a:r>
            <a:endParaRPr lang="en-US" u="sng" dirty="0">
              <a:solidFill>
                <a:srgbClr val="0070C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23</a:t>
            </a:fld>
            <a:endParaRPr lang="en-US"/>
          </a:p>
        </p:txBody>
      </p:sp>
      <p:pic>
        <p:nvPicPr>
          <p:cNvPr id="8" name="Picture 7" descr="Diagram, engineering drawing&#10;&#10;Description automatically generated">
            <a:extLst>
              <a:ext uri="{FF2B5EF4-FFF2-40B4-BE49-F238E27FC236}">
                <a16:creationId xmlns:a16="http://schemas.microsoft.com/office/drawing/2014/main" id="{40060DAB-AC55-4CB9-9C25-9FCC47F07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9432" y="1341438"/>
            <a:ext cx="4203916" cy="5440362"/>
          </a:xfrm>
          <a:prstGeom prst="rect">
            <a:avLst/>
          </a:prstGeom>
        </p:spPr>
      </p:pic>
    </p:spTree>
    <p:extLst>
      <p:ext uri="{BB962C8B-B14F-4D97-AF65-F5344CB8AC3E}">
        <p14:creationId xmlns:p14="http://schemas.microsoft.com/office/powerpoint/2010/main" val="2196802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152400"/>
            <a:ext cx="61722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PLEDGE REPORT FORM ENVELOPE </a:t>
            </a:r>
          </a:p>
        </p:txBody>
      </p:sp>
      <p:sp>
        <p:nvSpPr>
          <p:cNvPr id="3" name="Content Placeholder 2"/>
          <p:cNvSpPr>
            <a:spLocks noGrp="1"/>
          </p:cNvSpPr>
          <p:nvPr>
            <p:ph sz="half" idx="1"/>
          </p:nvPr>
        </p:nvSpPr>
        <p:spPr>
          <a:xfrm>
            <a:off x="1143000" y="1295400"/>
            <a:ext cx="7696200" cy="4582008"/>
          </a:xfrm>
        </p:spPr>
        <p:txBody>
          <a:bodyPr>
            <a:normAutofit/>
          </a:bodyPr>
          <a:lstStyle/>
          <a:p>
            <a:r>
              <a:rPr lang="en-US" dirty="0"/>
              <a:t>Used by the Area Coordinator only </a:t>
            </a:r>
          </a:p>
          <a:p>
            <a:r>
              <a:rPr lang="en-US" dirty="0"/>
              <a:t>Complete anytime you are depositing funds / paper forms.</a:t>
            </a:r>
          </a:p>
          <a:p>
            <a:r>
              <a:rPr lang="en-US" dirty="0"/>
              <a:t>Instead of mailing/dropping off at United Way, drop off in the GSC Financial Management Services.</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24</a:t>
            </a:fld>
            <a:endParaRPr lang="en-US"/>
          </a:p>
        </p:txBody>
      </p:sp>
      <p:pic>
        <p:nvPicPr>
          <p:cNvPr id="7" name="Picture 8" descr="Reminder-clipart-free-clip-art-images-2-image-clipartcow-2 - Saint  Athanasius Catholic Academy">
            <a:extLst>
              <a:ext uri="{FF2B5EF4-FFF2-40B4-BE49-F238E27FC236}">
                <a16:creationId xmlns:a16="http://schemas.microsoft.com/office/drawing/2014/main" id="{871564B6-9B07-4E43-83AC-1FFA7D10E37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00" t="3231" r="13750" b="7522"/>
          <a:stretch/>
        </p:blipFill>
        <p:spPr bwMode="auto">
          <a:xfrm rot="20486691">
            <a:off x="166004" y="2326232"/>
            <a:ext cx="1133168" cy="9069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able&#10;&#10;Description automatically generated">
            <a:extLst>
              <a:ext uri="{FF2B5EF4-FFF2-40B4-BE49-F238E27FC236}">
                <a16:creationId xmlns:a16="http://schemas.microsoft.com/office/drawing/2014/main" id="{D8BE23DD-ED65-4AAF-AC69-D0E30E1D6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0" y="2779718"/>
            <a:ext cx="5219700" cy="4015154"/>
          </a:xfrm>
          <a:prstGeom prst="rect">
            <a:avLst/>
          </a:prstGeom>
        </p:spPr>
      </p:pic>
    </p:spTree>
    <p:extLst>
      <p:ext uri="{BB962C8B-B14F-4D97-AF65-F5344CB8AC3E}">
        <p14:creationId xmlns:p14="http://schemas.microsoft.com/office/powerpoint/2010/main" val="3864570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28600"/>
            <a:ext cx="86868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DEPOSIT SLIPS </a:t>
            </a:r>
          </a:p>
        </p:txBody>
      </p:sp>
      <p:sp>
        <p:nvSpPr>
          <p:cNvPr id="3" name="Content Placeholder 2"/>
          <p:cNvSpPr>
            <a:spLocks noGrp="1"/>
          </p:cNvSpPr>
          <p:nvPr>
            <p:ph idx="1"/>
          </p:nvPr>
        </p:nvSpPr>
        <p:spPr/>
        <p:txBody>
          <a:bodyPr>
            <a:normAutofit/>
          </a:bodyPr>
          <a:lstStyle/>
          <a:p>
            <a:pPr marL="0" indent="0" algn="ctr">
              <a:buNone/>
            </a:pPr>
            <a:endParaRPr lang="en-US" sz="1350" dirty="0"/>
          </a:p>
          <a:p>
            <a:r>
              <a:rPr lang="en-US" dirty="0"/>
              <a:t>Used by the Area Coordinators only</a:t>
            </a:r>
          </a:p>
          <a:p>
            <a:r>
              <a:rPr lang="en-US" dirty="0"/>
              <a:t>Bank: </a:t>
            </a:r>
            <a:r>
              <a:rPr lang="en-US" dirty="0" err="1"/>
              <a:t>Truist</a:t>
            </a:r>
            <a:endParaRPr lang="en-US" dirty="0"/>
          </a:p>
          <a:p>
            <a:endParaRPr lang="en-US" dirty="0"/>
          </a:p>
          <a:p>
            <a:r>
              <a:rPr lang="en-US" dirty="0"/>
              <a:t>Complete for United Way of the Brazos Valley cash and check deposits.  Place in plastic deposit bag with cash and check payments.</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25</a:t>
            </a:fld>
            <a:endParaRPr lang="en-US"/>
          </a:p>
        </p:txBody>
      </p:sp>
    </p:spTree>
    <p:extLst>
      <p:ext uri="{BB962C8B-B14F-4D97-AF65-F5344CB8AC3E}">
        <p14:creationId xmlns:p14="http://schemas.microsoft.com/office/powerpoint/2010/main" val="3207915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00200" y="152400"/>
            <a:ext cx="61722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DEPOSIT BAG </a:t>
            </a:r>
          </a:p>
        </p:txBody>
      </p:sp>
      <p:sp>
        <p:nvSpPr>
          <p:cNvPr id="3" name="Content Placeholder 2"/>
          <p:cNvSpPr>
            <a:spLocks noGrp="1"/>
          </p:cNvSpPr>
          <p:nvPr>
            <p:ph sz="half" idx="1"/>
          </p:nvPr>
        </p:nvSpPr>
        <p:spPr>
          <a:xfrm>
            <a:off x="457200" y="1219200"/>
            <a:ext cx="4038600" cy="5502279"/>
          </a:xfrm>
        </p:spPr>
        <p:txBody>
          <a:bodyPr>
            <a:normAutofit/>
          </a:bodyPr>
          <a:lstStyle/>
          <a:p>
            <a:pPr marL="0" indent="0" algn="ctr">
              <a:buNone/>
            </a:pPr>
            <a:endParaRPr lang="en-US" b="1" u="sng" dirty="0"/>
          </a:p>
          <a:p>
            <a:r>
              <a:rPr lang="en-US" dirty="0"/>
              <a:t>Used by the Area Coordinators only. </a:t>
            </a:r>
          </a:p>
          <a:p>
            <a:pPr marL="0" indent="0">
              <a:buNone/>
            </a:pPr>
            <a:endParaRPr lang="en-US" dirty="0"/>
          </a:p>
          <a:p>
            <a:r>
              <a:rPr lang="en-US" dirty="0"/>
              <a:t>Plastic envelopes used to place cash, checks and deposit slips in for weekly deposit delivery. </a:t>
            </a:r>
          </a:p>
          <a:p>
            <a:endParaRPr lang="en-US" dirty="0"/>
          </a:p>
          <a:p>
            <a:r>
              <a:rPr lang="en-US" dirty="0"/>
              <a:t> Complete information on the front of the bag along with the top tab noting “SECC deposit” on label and tab top.  Tear off top tab and keep with your records. </a:t>
            </a:r>
          </a:p>
          <a:p>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26</a:t>
            </a:fld>
            <a:endParaRPr lang="en-US"/>
          </a:p>
        </p:txBody>
      </p:sp>
      <p:pic>
        <p:nvPicPr>
          <p:cNvPr id="8" name="Content Placeholder 7" descr="Diagram&#10;&#10;Description automatically generated">
            <a:extLst>
              <a:ext uri="{FF2B5EF4-FFF2-40B4-BE49-F238E27FC236}">
                <a16:creationId xmlns:a16="http://schemas.microsoft.com/office/drawing/2014/main" id="{5D867D1E-81D2-4A65-B0C1-DB7B3F85403E}"/>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r="18407" b="5717"/>
          <a:stretch/>
        </p:blipFill>
        <p:spPr>
          <a:xfrm>
            <a:off x="4686300" y="1219200"/>
            <a:ext cx="3619500" cy="5412568"/>
          </a:xfrm>
        </p:spPr>
      </p:pic>
    </p:spTree>
    <p:extLst>
      <p:ext uri="{BB962C8B-B14F-4D97-AF65-F5344CB8AC3E}">
        <p14:creationId xmlns:p14="http://schemas.microsoft.com/office/powerpoint/2010/main" val="3899982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02998"/>
            <a:ext cx="83058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Trends &amp; Goals</a:t>
            </a:r>
          </a:p>
        </p:txBody>
      </p:sp>
      <p:sp>
        <p:nvSpPr>
          <p:cNvPr id="6" name="Slide Number Placeholder 5"/>
          <p:cNvSpPr>
            <a:spLocks noGrp="1"/>
          </p:cNvSpPr>
          <p:nvPr>
            <p:ph type="sldNum" sz="quarter" idx="12"/>
          </p:nvPr>
        </p:nvSpPr>
        <p:spPr/>
        <p:txBody>
          <a:bodyPr/>
          <a:lstStyle/>
          <a:p>
            <a:fld id="{F22A06C4-9F5E-4CFC-91BD-292B7DF27EE5}" type="slidenum">
              <a:rPr lang="en-US" smtClean="0"/>
              <a:t>27</a:t>
            </a:fld>
            <a:endParaRPr lang="en-US"/>
          </a:p>
        </p:txBody>
      </p:sp>
      <p:sp>
        <p:nvSpPr>
          <p:cNvPr id="3" name="Rectangle 1"/>
          <p:cNvSpPr>
            <a:spLocks noChangeArrowheads="1"/>
          </p:cNvSpPr>
          <p:nvPr/>
        </p:nvSpPr>
        <p:spPr bwMode="auto">
          <a:xfrm>
            <a:off x="1447800" y="4468379"/>
            <a:ext cx="5943600" cy="1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dirty="0">
                <a:latin typeface="Arial" panose="020B0604020202020204" pitchFamily="34" charset="0"/>
              </a:rPr>
              <a:t>2023 Campaign Goal:		University- $300,000</a:t>
            </a:r>
          </a:p>
          <a:p>
            <a:pPr eaLnBrk="0" fontAlgn="base" hangingPunct="0">
              <a:spcBef>
                <a:spcPct val="0"/>
              </a:spcBef>
              <a:spcAft>
                <a:spcPct val="0"/>
              </a:spcAft>
            </a:pPr>
            <a:r>
              <a:rPr lang="en-US" altLang="en-US" dirty="0">
                <a:latin typeface="Arial" panose="020B0604020202020204" pitchFamily="34" charset="0"/>
              </a:rPr>
              <a:t>				System - $220,000</a:t>
            </a:r>
          </a:p>
          <a:p>
            <a:pPr eaLnBrk="0" fontAlgn="base" hangingPunct="0">
              <a:spcBef>
                <a:spcPct val="0"/>
              </a:spcBef>
              <a:spcAft>
                <a:spcPct val="0"/>
              </a:spcAft>
            </a:pPr>
            <a:r>
              <a:rPr lang="en-US" altLang="en-US" dirty="0">
                <a:latin typeface="Arial" panose="020B0604020202020204" pitchFamily="34" charset="0"/>
              </a:rPr>
              <a:t>				TOTAL - $520,000</a:t>
            </a:r>
          </a:p>
          <a:p>
            <a:pPr eaLnBrk="0" fontAlgn="base" hangingPunct="0">
              <a:spcBef>
                <a:spcPct val="0"/>
              </a:spcBef>
              <a:spcAft>
                <a:spcPct val="0"/>
              </a:spcAft>
            </a:pPr>
            <a:endParaRPr lang="en-US" altLang="en-US" dirty="0">
              <a:latin typeface="Arial" panose="020B0604020202020204" pitchFamily="34" charset="0"/>
            </a:endParaRPr>
          </a:p>
          <a:p>
            <a:pPr eaLnBrk="0" fontAlgn="base" hangingPunct="0">
              <a:spcBef>
                <a:spcPct val="0"/>
              </a:spcBef>
              <a:spcAft>
                <a:spcPct val="0"/>
              </a:spcAft>
            </a:pPr>
            <a:r>
              <a:rPr lang="en-US" altLang="en-US" dirty="0">
                <a:latin typeface="Arial" panose="020B0604020202020204" pitchFamily="34" charset="0"/>
              </a:rPr>
              <a:t>2023 Participation Goal:		University - 12%</a:t>
            </a:r>
          </a:p>
          <a:p>
            <a:pPr eaLnBrk="0" fontAlgn="base" hangingPunct="0">
              <a:spcBef>
                <a:spcPct val="0"/>
              </a:spcBef>
              <a:spcAft>
                <a:spcPct val="0"/>
              </a:spcAft>
            </a:pPr>
            <a:r>
              <a:rPr lang="en-US" altLang="en-US" dirty="0">
                <a:latin typeface="Arial" panose="020B0604020202020204" pitchFamily="34" charset="0"/>
              </a:rPr>
              <a:t>				System – 10%</a:t>
            </a:r>
          </a:p>
        </p:txBody>
      </p:sp>
      <p:graphicFrame>
        <p:nvGraphicFramePr>
          <p:cNvPr id="2" name="Chart 1">
            <a:extLst>
              <a:ext uri="{FF2B5EF4-FFF2-40B4-BE49-F238E27FC236}">
                <a16:creationId xmlns:a16="http://schemas.microsoft.com/office/drawing/2014/main" id="{35DFA700-DFB2-D439-6DD7-B4B5F0BC94F7}"/>
              </a:ext>
            </a:extLst>
          </p:cNvPr>
          <p:cNvGraphicFramePr>
            <a:graphicFrameLocks/>
          </p:cNvGraphicFramePr>
          <p:nvPr>
            <p:extLst>
              <p:ext uri="{D42A27DB-BD31-4B8C-83A1-F6EECF244321}">
                <p14:modId xmlns:p14="http://schemas.microsoft.com/office/powerpoint/2010/main" val="332577776"/>
              </p:ext>
            </p:extLst>
          </p:nvPr>
        </p:nvGraphicFramePr>
        <p:xfrm>
          <a:off x="120238" y="1330711"/>
          <a:ext cx="4949190" cy="23193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92BE2522-1715-6E57-220B-BA52344643D0}"/>
              </a:ext>
            </a:extLst>
          </p:cNvPr>
          <p:cNvSpPr/>
          <p:nvPr/>
        </p:nvSpPr>
        <p:spPr>
          <a:xfrm>
            <a:off x="533400" y="3333750"/>
            <a:ext cx="573405" cy="197390"/>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2018</a:t>
            </a:r>
          </a:p>
        </p:txBody>
      </p:sp>
      <p:sp>
        <p:nvSpPr>
          <p:cNvPr id="5" name="Rectangle 4">
            <a:extLst>
              <a:ext uri="{FF2B5EF4-FFF2-40B4-BE49-F238E27FC236}">
                <a16:creationId xmlns:a16="http://schemas.microsoft.com/office/drawing/2014/main" id="{98BCED36-5E73-45A9-9156-DA92A2BA5807}"/>
              </a:ext>
            </a:extLst>
          </p:cNvPr>
          <p:cNvSpPr/>
          <p:nvPr/>
        </p:nvSpPr>
        <p:spPr>
          <a:xfrm>
            <a:off x="3352800" y="3335388"/>
            <a:ext cx="573405" cy="195752"/>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2021</a:t>
            </a:r>
          </a:p>
        </p:txBody>
      </p:sp>
      <p:graphicFrame>
        <p:nvGraphicFramePr>
          <p:cNvPr id="8" name="Chart 7">
            <a:extLst>
              <a:ext uri="{FF2B5EF4-FFF2-40B4-BE49-F238E27FC236}">
                <a16:creationId xmlns:a16="http://schemas.microsoft.com/office/drawing/2014/main" id="{CC0A675F-9DDD-90E7-5898-DBA4AB1C0D93}"/>
              </a:ext>
            </a:extLst>
          </p:cNvPr>
          <p:cNvGraphicFramePr>
            <a:graphicFrameLocks/>
          </p:cNvGraphicFramePr>
          <p:nvPr>
            <p:extLst>
              <p:ext uri="{D42A27DB-BD31-4B8C-83A1-F6EECF244321}">
                <p14:modId xmlns:p14="http://schemas.microsoft.com/office/powerpoint/2010/main" val="130490779"/>
              </p:ext>
            </p:extLst>
          </p:nvPr>
        </p:nvGraphicFramePr>
        <p:xfrm>
          <a:off x="4991100" y="1360883"/>
          <a:ext cx="4038600" cy="263620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552349D8-B85F-ABD4-DB22-1BF9B91EBFA9}"/>
              </a:ext>
            </a:extLst>
          </p:cNvPr>
          <p:cNvSpPr/>
          <p:nvPr/>
        </p:nvSpPr>
        <p:spPr>
          <a:xfrm>
            <a:off x="8102409" y="3612893"/>
            <a:ext cx="508191" cy="23465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2022</a:t>
            </a:r>
          </a:p>
        </p:txBody>
      </p:sp>
      <p:sp>
        <p:nvSpPr>
          <p:cNvPr id="12" name="Rectangle 11">
            <a:extLst>
              <a:ext uri="{FF2B5EF4-FFF2-40B4-BE49-F238E27FC236}">
                <a16:creationId xmlns:a16="http://schemas.microsoft.com/office/drawing/2014/main" id="{A84CC40F-4A4E-482A-B8F6-84AABB8F8E8D}"/>
              </a:ext>
            </a:extLst>
          </p:cNvPr>
          <p:cNvSpPr/>
          <p:nvPr/>
        </p:nvSpPr>
        <p:spPr>
          <a:xfrm>
            <a:off x="7265892" y="3609012"/>
            <a:ext cx="506508" cy="232822"/>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2021</a:t>
            </a:r>
          </a:p>
        </p:txBody>
      </p:sp>
      <p:sp>
        <p:nvSpPr>
          <p:cNvPr id="13" name="Rectangle 12">
            <a:extLst>
              <a:ext uri="{FF2B5EF4-FFF2-40B4-BE49-F238E27FC236}">
                <a16:creationId xmlns:a16="http://schemas.microsoft.com/office/drawing/2014/main" id="{27707A90-6CFC-7BAB-3415-90D9F830828E}"/>
              </a:ext>
            </a:extLst>
          </p:cNvPr>
          <p:cNvSpPr/>
          <p:nvPr/>
        </p:nvSpPr>
        <p:spPr>
          <a:xfrm>
            <a:off x="6427692" y="3609083"/>
            <a:ext cx="506508" cy="23465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dirty="0">
                <a:solidFill>
                  <a:sysClr val="windowText" lastClr="000000"/>
                </a:solidFill>
              </a:rPr>
              <a:t>2020</a:t>
            </a:r>
          </a:p>
        </p:txBody>
      </p:sp>
      <p:sp>
        <p:nvSpPr>
          <p:cNvPr id="14" name="Rectangle 13">
            <a:extLst>
              <a:ext uri="{FF2B5EF4-FFF2-40B4-BE49-F238E27FC236}">
                <a16:creationId xmlns:a16="http://schemas.microsoft.com/office/drawing/2014/main" id="{15BFC117-5B7A-66ED-034E-413604801E70}"/>
              </a:ext>
            </a:extLst>
          </p:cNvPr>
          <p:cNvSpPr/>
          <p:nvPr/>
        </p:nvSpPr>
        <p:spPr>
          <a:xfrm>
            <a:off x="5664009" y="3609083"/>
            <a:ext cx="508191" cy="234656"/>
          </a:xfrm>
          <a:prstGeom prst="rect">
            <a:avLst/>
          </a:prstGeom>
          <a:solidFill>
            <a:sysClr val="window" lastClr="FFFFF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a:solidFill>
                  <a:sysClr val="windowText" lastClr="000000"/>
                </a:solidFill>
              </a:rPr>
              <a:t>2019</a:t>
            </a:r>
          </a:p>
        </p:txBody>
      </p:sp>
    </p:spTree>
    <p:extLst>
      <p:ext uri="{BB962C8B-B14F-4D97-AF65-F5344CB8AC3E}">
        <p14:creationId xmlns:p14="http://schemas.microsoft.com/office/powerpoint/2010/main" val="2776384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81000" y="102998"/>
            <a:ext cx="83058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00" dirty="0">
                <a:solidFill>
                  <a:schemeClr val="bg1"/>
                </a:solidFill>
                <a:latin typeface="Frutiger LT Std 55 Roman" panose="020B0602020204020204" pitchFamily="34" charset="0"/>
              </a:rPr>
              <a:t>SECC 2023 Important Dates</a:t>
            </a:r>
          </a:p>
        </p:txBody>
      </p:sp>
      <p:sp>
        <p:nvSpPr>
          <p:cNvPr id="6" name="Slide Number Placeholder 5"/>
          <p:cNvSpPr>
            <a:spLocks noGrp="1"/>
          </p:cNvSpPr>
          <p:nvPr>
            <p:ph type="sldNum" sz="quarter" idx="12"/>
          </p:nvPr>
        </p:nvSpPr>
        <p:spPr/>
        <p:txBody>
          <a:bodyPr/>
          <a:lstStyle/>
          <a:p>
            <a:fld id="{F22A06C4-9F5E-4CFC-91BD-292B7DF27EE5}" type="slidenum">
              <a:rPr lang="en-US" smtClean="0"/>
              <a:t>28</a:t>
            </a:fld>
            <a:endParaRPr lang="en-US"/>
          </a:p>
        </p:txBody>
      </p:sp>
      <p:sp>
        <p:nvSpPr>
          <p:cNvPr id="3" name="Rectangle 1"/>
          <p:cNvSpPr>
            <a:spLocks noChangeArrowheads="1"/>
          </p:cNvSpPr>
          <p:nvPr/>
        </p:nvSpPr>
        <p:spPr bwMode="auto">
          <a:xfrm>
            <a:off x="838200" y="1445104"/>
            <a:ext cx="7315200" cy="357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Week of August 21 </a:t>
            </a:r>
            <a:r>
              <a:rPr lang="en-US" altLang="en-US" sz="2000" dirty="0">
                <a:solidFill>
                  <a:srgbClr val="632423"/>
                </a:solidFill>
                <a:latin typeface="Arial" panose="020B0604020202020204" pitchFamily="34" charset="0"/>
                <a:cs typeface="Arial" panose="020B0604020202020204" pitchFamily="34" charset="0"/>
              </a:rPr>
              <a:t>– Distribute Materials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September 1 </a:t>
            </a:r>
            <a:r>
              <a:rPr lang="en-US" altLang="en-US" sz="2000" dirty="0">
                <a:solidFill>
                  <a:srgbClr val="632423"/>
                </a:solidFill>
                <a:latin typeface="Arial" panose="020B0604020202020204" pitchFamily="34" charset="0"/>
                <a:cs typeface="Arial" panose="020B0604020202020204" pitchFamily="34" charset="0"/>
              </a:rPr>
              <a:t>– Campaign kicks off; SSO and credit card giving sites LIVE</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Wednesdays – </a:t>
            </a:r>
            <a:r>
              <a:rPr lang="en-US" altLang="en-US" sz="2000" dirty="0">
                <a:solidFill>
                  <a:srgbClr val="632423"/>
                </a:solidFill>
                <a:latin typeface="Arial" panose="020B0604020202020204" pitchFamily="34" charset="0"/>
                <a:cs typeface="Arial" panose="020B0604020202020204" pitchFamily="34" charset="0"/>
              </a:rPr>
              <a:t>Unit Coordinators deliver Forms, Cash and Pledges to Area Coordinators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Thursday – </a:t>
            </a:r>
            <a:r>
              <a:rPr lang="en-US" altLang="en-US" sz="2000" dirty="0">
                <a:solidFill>
                  <a:srgbClr val="632423"/>
                </a:solidFill>
                <a:latin typeface="Arial" panose="020B0604020202020204" pitchFamily="34" charset="0"/>
                <a:cs typeface="Arial" panose="020B0604020202020204" pitchFamily="34" charset="0"/>
              </a:rPr>
              <a:t>Area Coordinators prepare and deliver deposits to DAS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September 14 </a:t>
            </a:r>
            <a:r>
              <a:rPr lang="en-US" altLang="en-US" sz="2000" dirty="0">
                <a:solidFill>
                  <a:srgbClr val="632423"/>
                </a:solidFill>
                <a:latin typeface="Arial" panose="020B0604020202020204" pitchFamily="34" charset="0"/>
                <a:cs typeface="Arial" panose="020B0604020202020204" pitchFamily="34" charset="0"/>
              </a:rPr>
              <a:t>– Early Bird Deadlines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October 31 </a:t>
            </a:r>
            <a:r>
              <a:rPr lang="en-US" altLang="en-US" sz="2000" dirty="0">
                <a:solidFill>
                  <a:srgbClr val="632423"/>
                </a:solidFill>
                <a:latin typeface="Arial" panose="020B0604020202020204" pitchFamily="34" charset="0"/>
                <a:cs typeface="Arial" panose="020B0604020202020204" pitchFamily="34" charset="0"/>
              </a:rPr>
              <a:t>– Campaign ends</a:t>
            </a:r>
          </a:p>
          <a:p>
            <a:pPr marL="171450" lvl="0" indent="-171450" eaLnBrk="0" fontAlgn="base" hangingPunct="0">
              <a:spcBef>
                <a:spcPct val="0"/>
              </a:spcBef>
              <a:spcAft>
                <a:spcPct val="0"/>
              </a:spcAft>
              <a:buFont typeface="Arial" panose="020B0604020202020204" pitchFamily="34" charset="0"/>
              <a:buChar char="•"/>
            </a:pPr>
            <a:r>
              <a:rPr lang="en-US" altLang="en-US" sz="2400" dirty="0">
                <a:solidFill>
                  <a:srgbClr val="632423"/>
                </a:solidFill>
                <a:latin typeface="Arial" panose="020B0604020202020204" pitchFamily="34" charset="0"/>
                <a:cs typeface="Arial" panose="020B0604020202020204" pitchFamily="34" charset="0"/>
              </a:rPr>
              <a:t>November 9 </a:t>
            </a:r>
            <a:r>
              <a:rPr lang="en-US" altLang="en-US" sz="2000" dirty="0">
                <a:solidFill>
                  <a:srgbClr val="632423"/>
                </a:solidFill>
                <a:latin typeface="Arial" panose="020B0604020202020204" pitchFamily="34" charset="0"/>
                <a:cs typeface="Arial" panose="020B0604020202020204" pitchFamily="34" charset="0"/>
              </a:rPr>
              <a:t>– Final Processing Deadline!</a:t>
            </a:r>
          </a:p>
        </p:txBody>
      </p:sp>
    </p:spTree>
    <p:extLst>
      <p:ext uri="{BB962C8B-B14F-4D97-AF65-F5344CB8AC3E}">
        <p14:creationId xmlns:p14="http://schemas.microsoft.com/office/powerpoint/2010/main" val="3028382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57325" y="199236"/>
            <a:ext cx="6172200" cy="8572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000" dirty="0">
                <a:solidFill>
                  <a:schemeClr val="bg1"/>
                </a:solidFill>
                <a:latin typeface="Frutiger LT Std 55 Roman" panose="020B0602020204020204" pitchFamily="34" charset="0"/>
              </a:rPr>
              <a:t>THANK YOU!!!  </a:t>
            </a:r>
          </a:p>
        </p:txBody>
      </p:sp>
      <p:sp>
        <p:nvSpPr>
          <p:cNvPr id="3" name="Content Placeholder 2"/>
          <p:cNvSpPr>
            <a:spLocks noGrp="1"/>
          </p:cNvSpPr>
          <p:nvPr>
            <p:ph idx="1"/>
          </p:nvPr>
        </p:nvSpPr>
        <p:spPr>
          <a:xfrm>
            <a:off x="152400" y="1600204"/>
            <a:ext cx="8763000" cy="4525963"/>
          </a:xfrm>
        </p:spPr>
        <p:txBody>
          <a:bodyPr>
            <a:normAutofit/>
          </a:bodyPr>
          <a:lstStyle/>
          <a:p>
            <a:pPr marL="0" indent="0" algn="ctr">
              <a:buNone/>
            </a:pPr>
            <a:endParaRPr lang="en-US" b="1" i="1" dirty="0"/>
          </a:p>
          <a:p>
            <a:pPr marL="0" indent="0" algn="ctr">
              <a:buNone/>
            </a:pPr>
            <a:endParaRPr lang="en-US" b="1" i="1" dirty="0"/>
          </a:p>
          <a:p>
            <a:pPr marL="0" indent="0" algn="ctr">
              <a:buNone/>
            </a:pPr>
            <a:r>
              <a:rPr lang="en-US" sz="3200" b="1" i="1" dirty="0"/>
              <a:t>For your efforts in making the 2023 </a:t>
            </a:r>
          </a:p>
          <a:p>
            <a:pPr marL="0" indent="0" algn="ctr">
              <a:buNone/>
            </a:pPr>
            <a:r>
              <a:rPr lang="en-US" sz="3200" b="1" i="1" dirty="0"/>
              <a:t>State Employee Charitable Campaign a success!</a:t>
            </a:r>
          </a:p>
          <a:p>
            <a:pPr marL="0" indent="0" algn="ctr">
              <a:buNone/>
            </a:pPr>
            <a:endParaRPr lang="en-US" dirty="0"/>
          </a:p>
          <a:p>
            <a:pPr marL="0" indent="0" algn="ctr">
              <a:buNone/>
            </a:pPr>
            <a:endParaRPr lang="en-US" dirty="0"/>
          </a:p>
          <a:p>
            <a:pPr marL="0" indent="0" algn="ctr">
              <a:buNone/>
            </a:pPr>
            <a:r>
              <a:rPr lang="en-US" sz="3300" b="1" i="1" dirty="0"/>
              <a:t>QUESTIONS?</a:t>
            </a:r>
          </a:p>
        </p:txBody>
      </p:sp>
      <p:sp>
        <p:nvSpPr>
          <p:cNvPr id="4" name="Slide Number Placeholder 3"/>
          <p:cNvSpPr>
            <a:spLocks noGrp="1"/>
          </p:cNvSpPr>
          <p:nvPr>
            <p:ph type="sldNum" sz="quarter" idx="12"/>
          </p:nvPr>
        </p:nvSpPr>
        <p:spPr/>
        <p:txBody>
          <a:bodyPr/>
          <a:lstStyle/>
          <a:p>
            <a:fld id="{F22A06C4-9F5E-4CFC-91BD-292B7DF27EE5}" type="slidenum">
              <a:rPr lang="en-US" smtClean="0"/>
              <a:t>29</a:t>
            </a:fld>
            <a:endParaRPr lang="en-US"/>
          </a:p>
        </p:txBody>
      </p:sp>
    </p:spTree>
    <p:extLst>
      <p:ext uri="{BB962C8B-B14F-4D97-AF65-F5344CB8AC3E}">
        <p14:creationId xmlns:p14="http://schemas.microsoft.com/office/powerpoint/2010/main" val="40280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buNone/>
            </a:pPr>
            <a:r>
              <a:rPr lang="en-US" sz="3900" dirty="0">
                <a:solidFill>
                  <a:srgbClr val="500000"/>
                </a:solidFill>
              </a:rPr>
              <a:t>UNITED WAY</a:t>
            </a:r>
            <a:r>
              <a:rPr lang="en-US" dirty="0"/>
              <a:t>			</a:t>
            </a:r>
            <a:r>
              <a:rPr lang="en-US" sz="4000" dirty="0"/>
              <a:t>			</a:t>
            </a:r>
          </a:p>
          <a:p>
            <a:pPr marL="0" indent="0">
              <a:buNone/>
            </a:pPr>
            <a:endParaRPr lang="en-US" sz="1100" dirty="0"/>
          </a:p>
          <a:p>
            <a:pPr marL="0" indent="0">
              <a:buNone/>
            </a:pPr>
            <a:r>
              <a:rPr lang="en-US" sz="4000" b="1" dirty="0"/>
              <a:t>PEGGI GOSS</a:t>
            </a:r>
          </a:p>
          <a:p>
            <a:pPr marL="0" indent="0">
              <a:buNone/>
            </a:pPr>
            <a:r>
              <a:rPr lang="en-US" dirty="0"/>
              <a:t>President and CEO</a:t>
            </a:r>
          </a:p>
          <a:p>
            <a:pPr marL="0" indent="0">
              <a:buNone/>
            </a:pPr>
            <a:r>
              <a:rPr lang="en-US" dirty="0"/>
              <a:t>1716 Briarcrest Dr Ste 155     Bryan TX  77802</a:t>
            </a:r>
          </a:p>
          <a:p>
            <a:pPr marL="0" indent="0">
              <a:buNone/>
            </a:pPr>
            <a:r>
              <a:rPr lang="en-US" dirty="0"/>
              <a:t>979.696.4483 x 101  |  </a:t>
            </a:r>
            <a:r>
              <a:rPr lang="en-US" dirty="0">
                <a:hlinkClick r:id="rId3"/>
              </a:rPr>
              <a:t>pgoss@uwbv.org</a:t>
            </a:r>
            <a:r>
              <a:rPr lang="en-US" dirty="0"/>
              <a:t> </a:t>
            </a:r>
          </a:p>
          <a:p>
            <a:pPr marL="0" indent="0">
              <a:buNone/>
            </a:pPr>
            <a:endParaRPr lang="en-US" sz="4400" dirty="0"/>
          </a:p>
          <a:p>
            <a:pPr marL="0" indent="0">
              <a:buNone/>
            </a:pPr>
            <a:endParaRPr lang="en-US" sz="4400" dirty="0"/>
          </a:p>
          <a:p>
            <a:pPr marL="0" indent="0">
              <a:buNone/>
            </a:pPr>
            <a:r>
              <a:rPr lang="en-US" sz="3900" dirty="0">
                <a:solidFill>
                  <a:srgbClr val="500000"/>
                </a:solidFill>
              </a:rPr>
              <a:t>LOCAL EMPLOYEE </a:t>
            </a:r>
            <a:r>
              <a:rPr lang="en-US" sz="3900">
                <a:solidFill>
                  <a:srgbClr val="500000"/>
                </a:solidFill>
              </a:rPr>
              <a:t>CAMPAIGN LIAISON</a:t>
            </a:r>
            <a:endParaRPr lang="en-US" sz="3900" dirty="0">
              <a:solidFill>
                <a:srgbClr val="500000"/>
              </a:solidFill>
            </a:endParaRPr>
          </a:p>
          <a:p>
            <a:pPr marL="0" indent="0">
              <a:buNone/>
            </a:pPr>
            <a:endParaRPr lang="en-US" sz="1100" b="1" dirty="0"/>
          </a:p>
          <a:p>
            <a:pPr marL="0" indent="0">
              <a:buNone/>
            </a:pPr>
            <a:r>
              <a:rPr lang="en-US" sz="4000" b="1" dirty="0"/>
              <a:t>KIM FOX  </a:t>
            </a:r>
            <a:br>
              <a:rPr lang="en-US" sz="4000" b="1" dirty="0"/>
            </a:br>
            <a:r>
              <a:rPr lang="en-US" dirty="0"/>
              <a:t>Manager</a:t>
            </a:r>
          </a:p>
          <a:p>
            <a:pPr marL="0" indent="0">
              <a:buNone/>
            </a:pPr>
            <a:r>
              <a:rPr lang="en-US" dirty="0"/>
              <a:t>Economic Dev. &amp; Community Impact, DASC</a:t>
            </a:r>
          </a:p>
          <a:p>
            <a:pPr marL="0" indent="0">
              <a:buNone/>
            </a:pPr>
            <a:r>
              <a:rPr lang="en-US" dirty="0"/>
              <a:t>Pavilion, Room 211	</a:t>
            </a:r>
          </a:p>
          <a:p>
            <a:pPr marL="0" indent="0">
              <a:buNone/>
            </a:pPr>
            <a:r>
              <a:rPr lang="en-US" dirty="0"/>
              <a:t>1245 TAMU      College Station TX  77843</a:t>
            </a:r>
          </a:p>
          <a:p>
            <a:pPr marL="0" indent="0">
              <a:buNone/>
            </a:pPr>
            <a:r>
              <a:rPr lang="en-US" dirty="0"/>
              <a:t>979.845.8008  |  </a:t>
            </a:r>
            <a:r>
              <a:rPr lang="en-US" dirty="0">
                <a:hlinkClick r:id="rId4"/>
              </a:rPr>
              <a:t>kfox@tamu.edu</a:t>
            </a:r>
            <a:r>
              <a:rPr lang="en-US" dirty="0"/>
              <a:t> </a:t>
            </a:r>
          </a:p>
          <a:p>
            <a:pPr marL="0" indent="0">
              <a:buNone/>
            </a:pPr>
            <a:endParaRPr lang="en-US" sz="1650" b="1" dirty="0"/>
          </a:p>
          <a:p>
            <a:pPr marL="0" indent="0">
              <a:buNone/>
            </a:pPr>
            <a:endParaRPr lang="en-US" sz="1650" b="1" dirty="0"/>
          </a:p>
          <a:p>
            <a:pPr marL="0" indent="0">
              <a:buNone/>
            </a:pPr>
            <a:endParaRPr lang="en-US" sz="1650" dirty="0"/>
          </a:p>
          <a:p>
            <a:pPr marL="0" indent="0">
              <a:buNone/>
            </a:pPr>
            <a:endParaRPr lang="en-US" sz="1650" dirty="0"/>
          </a:p>
        </p:txBody>
      </p:sp>
      <p:sp>
        <p:nvSpPr>
          <p:cNvPr id="4" name="Slide Number Placeholder 3"/>
          <p:cNvSpPr>
            <a:spLocks noGrp="1"/>
          </p:cNvSpPr>
          <p:nvPr>
            <p:ph type="sldNum" sz="quarter" idx="12"/>
          </p:nvPr>
        </p:nvSpPr>
        <p:spPr/>
        <p:txBody>
          <a:bodyPr/>
          <a:lstStyle/>
          <a:p>
            <a:fld id="{F22A06C4-9F5E-4CFC-91BD-292B7DF27EE5}" type="slidenum">
              <a:rPr lang="en-US" smtClean="0"/>
              <a:t>3</a:t>
            </a:fld>
            <a:endParaRPr lang="en-US"/>
          </a:p>
        </p:txBody>
      </p:sp>
      <p:sp>
        <p:nvSpPr>
          <p:cNvPr id="5" name="Title 1"/>
          <p:cNvSpPr txBox="1">
            <a:spLocks/>
          </p:cNvSpPr>
          <p:nvPr/>
        </p:nvSpPr>
        <p:spPr>
          <a:xfrm>
            <a:off x="228600" y="228599"/>
            <a:ext cx="8686800" cy="1141417"/>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2023 SECC Contact Information</a:t>
            </a:r>
          </a:p>
        </p:txBody>
      </p:sp>
    </p:spTree>
    <p:extLst>
      <p:ext uri="{BB962C8B-B14F-4D97-AF65-F5344CB8AC3E}">
        <p14:creationId xmlns:p14="http://schemas.microsoft.com/office/powerpoint/2010/main" val="2167455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22A06C4-9F5E-4CFC-91BD-292B7DF27EE5}" type="slidenum">
              <a:rPr lang="en-US" smtClean="0"/>
              <a:t>30</a:t>
            </a:fld>
            <a:endParaRPr lang="en-US"/>
          </a:p>
        </p:txBody>
      </p:sp>
      <p:sp>
        <p:nvSpPr>
          <p:cNvPr id="2" name="Rectangle 1"/>
          <p:cNvSpPr/>
          <p:nvPr/>
        </p:nvSpPr>
        <p:spPr>
          <a:xfrm>
            <a:off x="1057275" y="5334000"/>
            <a:ext cx="7029450" cy="1338828"/>
          </a:xfrm>
          <a:prstGeom prst="rect">
            <a:avLst/>
          </a:prstGeom>
        </p:spPr>
        <p:txBody>
          <a:bodyPr wrap="square">
            <a:spAutoFit/>
          </a:bodyPr>
          <a:lstStyle/>
          <a:p>
            <a:pPr algn="ctr"/>
            <a:r>
              <a:rPr lang="en-US" sz="2400" dirty="0">
                <a:latin typeface="Arial Narrow" panose="020B0606020202030204" pitchFamily="34" charset="0"/>
                <a:ea typeface="Arial" panose="020B0604020202020204" pitchFamily="34" charset="0"/>
                <a:cs typeface="Open Sans" panose="020B0606030504020204" pitchFamily="34" charset="0"/>
              </a:rPr>
              <a:t>FOR MORE INFORMATION, PLEASE VISIT </a:t>
            </a:r>
            <a:br>
              <a:rPr lang="en-US" sz="2400" dirty="0">
                <a:latin typeface="Arial Narrow" panose="020B0606020202030204" pitchFamily="34" charset="0"/>
                <a:ea typeface="Arial" panose="020B0604020202020204" pitchFamily="34" charset="0"/>
                <a:cs typeface="Open Sans" panose="020B0606030504020204" pitchFamily="34" charset="0"/>
              </a:rPr>
            </a:br>
            <a:r>
              <a:rPr lang="en-US" sz="3300" b="1" dirty="0">
                <a:solidFill>
                  <a:srgbClr val="FF0000"/>
                </a:solidFill>
                <a:latin typeface="Arial Narrow" panose="020B0606020202030204" pitchFamily="34" charset="0"/>
                <a:ea typeface="Arial" panose="020B0604020202020204" pitchFamily="34" charset="0"/>
                <a:cs typeface="Open Sans" panose="020B0606030504020204" pitchFamily="34" charset="0"/>
              </a:rPr>
              <a:t>TAMUS.EDU/SECC</a:t>
            </a:r>
            <a:br>
              <a:rPr lang="en-US" sz="2400" dirty="0">
                <a:latin typeface="Arial Narrow" panose="020B0606020202030204" pitchFamily="34" charset="0"/>
                <a:ea typeface="Arial" panose="020B0604020202020204" pitchFamily="34" charset="0"/>
                <a:cs typeface="Arial" panose="020B0604020202020204" pitchFamily="34" charset="0"/>
              </a:rPr>
            </a:br>
            <a:endParaRPr lang="en-US" sz="2400" dirty="0">
              <a:latin typeface="Arial Narrow" panose="020B0606020202030204" pitchFamily="34" charset="0"/>
            </a:endParaRPr>
          </a:p>
        </p:txBody>
      </p:sp>
      <p:pic>
        <p:nvPicPr>
          <p:cNvPr id="5" name="Picture 4" descr="Diagram&#10;&#10;Description automatically generated">
            <a:extLst>
              <a:ext uri="{FF2B5EF4-FFF2-40B4-BE49-F238E27FC236}">
                <a16:creationId xmlns:a16="http://schemas.microsoft.com/office/drawing/2014/main" id="{F69D0623-17BF-47EE-B2FB-EC8C43850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3022"/>
            <a:ext cx="9144000" cy="3657600"/>
          </a:xfrm>
          <a:prstGeom prst="rect">
            <a:avLst/>
          </a:prstGeom>
        </p:spPr>
      </p:pic>
    </p:spTree>
    <p:extLst>
      <p:ext uri="{BB962C8B-B14F-4D97-AF65-F5344CB8AC3E}">
        <p14:creationId xmlns:p14="http://schemas.microsoft.com/office/powerpoint/2010/main" val="741787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lgn="ctr">
              <a:buNone/>
            </a:pPr>
            <a:r>
              <a:rPr lang="en-US" sz="4800" dirty="0"/>
              <a:t>SYSTEM CAMPAIGN</a:t>
            </a:r>
          </a:p>
          <a:p>
            <a:pPr marL="0" marR="0" indent="0">
              <a:spcBef>
                <a:spcPts val="0"/>
              </a:spcBef>
              <a:spcAft>
                <a:spcPts val="500"/>
              </a:spcAft>
              <a:buNone/>
              <a:tabLst>
                <a:tab pos="3371850" algn="l"/>
              </a:tabLst>
            </a:pPr>
            <a:endParaRPr lang="en-US" sz="1800" b="1" cap="all" dirty="0">
              <a:effectLst/>
              <a:latin typeface="Arial" panose="020B0604020202020204" pitchFamily="34" charset="0"/>
              <a:ea typeface="Times New Roman" panose="02020603050405020304" pitchFamily="18" charset="0"/>
            </a:endParaRPr>
          </a:p>
          <a:p>
            <a:pPr marL="0" marR="0" indent="0">
              <a:spcBef>
                <a:spcPts val="0"/>
              </a:spcBef>
              <a:spcAft>
                <a:spcPts val="500"/>
              </a:spcAft>
              <a:buNone/>
              <a:tabLst>
                <a:tab pos="3371850" algn="l"/>
                <a:tab pos="3086100" algn="l"/>
                <a:tab pos="3371850" algn="l"/>
              </a:tabLst>
            </a:pPr>
            <a:r>
              <a:rPr lang="en-US" sz="1800" b="1" cap="all" dirty="0">
                <a:effectLst/>
                <a:latin typeface="Arial" panose="020B0604020202020204" pitchFamily="34" charset="0"/>
                <a:ea typeface="Times New Roman" panose="02020603050405020304" pitchFamily="18" charset="0"/>
              </a:rPr>
              <a:t>Sheri Meyer					Simone Hutchins Lewer</a:t>
            </a:r>
            <a:endParaRPr lang="en-US" sz="1800" b="1" cap="all" dirty="0">
              <a:effectLst/>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effectLst/>
                <a:latin typeface="Arial" panose="020B0604020202020204" pitchFamily="34" charset="0"/>
                <a:ea typeface="Times New Roman" panose="02020603050405020304" pitchFamily="18" charset="0"/>
              </a:rPr>
              <a:t>A&amp;M System Campaign Chair				A&amp;M System Campaign Manager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effectLst/>
                <a:latin typeface="Arial" panose="020B0604020202020204" pitchFamily="34" charset="0"/>
                <a:ea typeface="Times New Roman" panose="02020603050405020304" pitchFamily="18" charset="0"/>
              </a:rPr>
              <a:t>System Benefits Administration				System Benefits Administration</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effectLst/>
                <a:latin typeface="Arial" panose="020B0604020202020204" pitchFamily="34" charset="0"/>
                <a:ea typeface="Times New Roman" panose="02020603050405020304" pitchFamily="18" charset="0"/>
              </a:rPr>
              <a:t>301 </a:t>
            </a:r>
            <a:r>
              <a:rPr lang="en-US" sz="1800" dirty="0" err="1">
                <a:effectLst/>
                <a:latin typeface="Arial" panose="020B0604020202020204" pitchFamily="34" charset="0"/>
                <a:ea typeface="Times New Roman" panose="02020603050405020304" pitchFamily="18" charset="0"/>
              </a:rPr>
              <a:t>Tarrow</a:t>
            </a:r>
            <a:r>
              <a:rPr lang="en-US" sz="1800" dirty="0">
                <a:effectLst/>
                <a:latin typeface="Arial" panose="020B0604020202020204" pitchFamily="34" charset="0"/>
                <a:ea typeface="Times New Roman" panose="02020603050405020304" pitchFamily="18" charset="0"/>
              </a:rPr>
              <a:t> Street, 5</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Floor				301 </a:t>
            </a:r>
            <a:r>
              <a:rPr lang="en-US" sz="1800" dirty="0" err="1">
                <a:effectLst/>
                <a:latin typeface="Arial" panose="020B0604020202020204" pitchFamily="34" charset="0"/>
                <a:ea typeface="Times New Roman" panose="02020603050405020304" pitchFamily="18" charset="0"/>
              </a:rPr>
              <a:t>Tarrow</a:t>
            </a:r>
            <a:r>
              <a:rPr lang="en-US" sz="1800" dirty="0">
                <a:effectLst/>
                <a:latin typeface="Arial" panose="020B0604020202020204" pitchFamily="34" charset="0"/>
                <a:ea typeface="Times New Roman" panose="02020603050405020304" pitchFamily="18" charset="0"/>
              </a:rPr>
              <a:t> Street, 5</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Floor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effectLst/>
                <a:latin typeface="Arial" panose="020B0604020202020204" pitchFamily="34" charset="0"/>
                <a:ea typeface="Times New Roman" panose="02020603050405020304" pitchFamily="18" charset="0"/>
              </a:rPr>
              <a:t>College Station, TX 77840				College Station, TX 77840</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086100" algn="l"/>
                <a:tab pos="3371850" algn="l"/>
              </a:tabLst>
            </a:pPr>
            <a:r>
              <a:rPr lang="en-US" sz="1800" dirty="0">
                <a:effectLst/>
                <a:latin typeface="Arial" panose="020B0604020202020204" pitchFamily="34" charset="0"/>
                <a:ea typeface="Times New Roman" panose="02020603050405020304" pitchFamily="18" charset="0"/>
              </a:rPr>
              <a:t>979-458-6175  |  </a:t>
            </a:r>
            <a:r>
              <a:rPr lang="en-US" sz="1800" u="sng" dirty="0">
                <a:solidFill>
                  <a:srgbClr val="0000FF"/>
                </a:solidFill>
                <a:effectLst/>
                <a:latin typeface="Arial" panose="020B0604020202020204" pitchFamily="34" charset="0"/>
                <a:ea typeface="Times New Roman" panose="02020603050405020304" pitchFamily="18" charset="0"/>
                <a:hlinkClick r:id="rId3"/>
              </a:rPr>
              <a:t>s-meyer@tamus.edu</a:t>
            </a:r>
            <a:r>
              <a:rPr lang="en-US" sz="1800" dirty="0">
                <a:effectLst/>
                <a:latin typeface="Arial" panose="020B0604020202020204" pitchFamily="34" charset="0"/>
                <a:ea typeface="Times New Roman" panose="02020603050405020304" pitchFamily="18" charset="0"/>
              </a:rPr>
              <a:t>	979-458-6184  | 							</a:t>
            </a:r>
            <a:r>
              <a:rPr lang="en-US" sz="1800" u="sng" dirty="0">
                <a:solidFill>
                  <a:srgbClr val="0000FF"/>
                </a:solidFill>
                <a:effectLst/>
                <a:latin typeface="Arial" panose="020B0604020202020204" pitchFamily="34" charset="0"/>
                <a:ea typeface="Times New Roman" panose="02020603050405020304" pitchFamily="18" charset="0"/>
                <a:hlinkClick r:id="rId4"/>
              </a:rPr>
              <a:t>hhutchinslewer@tamus.edu</a:t>
            </a:r>
            <a:r>
              <a:rPr lang="en-US" sz="1800" dirty="0">
                <a:solidFill>
                  <a:srgbClr val="5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500"/>
              </a:spcAft>
              <a:buNone/>
              <a:tabLst>
                <a:tab pos="3371850" algn="l"/>
              </a:tabLst>
            </a:pPr>
            <a:br>
              <a:rPr lang="en-US" sz="1800" b="1" cap="all" dirty="0">
                <a:effectLst/>
                <a:latin typeface="Arial" panose="020B0604020202020204" pitchFamily="34" charset="0"/>
                <a:ea typeface="Times New Roman" panose="02020603050405020304" pitchFamily="18" charset="0"/>
              </a:rPr>
            </a:br>
            <a:r>
              <a:rPr lang="en-US" sz="1800" b="1" cap="all" dirty="0">
                <a:effectLst/>
                <a:latin typeface="Arial" panose="020B0604020202020204" pitchFamily="34" charset="0"/>
                <a:ea typeface="Times New Roman" panose="02020603050405020304" pitchFamily="18" charset="0"/>
              </a:rPr>
              <a:t>Laura Fritsch	</a:t>
            </a:r>
            <a:endParaRPr lang="en-US" sz="1800" b="1" cap="all" dirty="0">
              <a:effectLst/>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A&amp;M System Campaign Manager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System Benefits Administration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301 </a:t>
            </a:r>
            <a:r>
              <a:rPr lang="en-US" sz="1800" dirty="0" err="1">
                <a:effectLst/>
                <a:latin typeface="Arial" panose="020B0604020202020204" pitchFamily="34" charset="0"/>
                <a:ea typeface="Times New Roman" panose="02020603050405020304" pitchFamily="18" charset="0"/>
              </a:rPr>
              <a:t>Tarrow</a:t>
            </a:r>
            <a:r>
              <a:rPr lang="en-US" sz="1800" dirty="0">
                <a:effectLst/>
                <a:latin typeface="Arial" panose="020B0604020202020204" pitchFamily="34" charset="0"/>
                <a:ea typeface="Times New Roman" panose="02020603050405020304" pitchFamily="18" charset="0"/>
              </a:rPr>
              <a:t> Street, 5</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Floor	</a:t>
            </a:r>
            <a:endParaRPr lang="en-US" sz="1800" dirty="0">
              <a:effectLst/>
              <a:latin typeface="Times New Roman" panose="02020603050405020304" pitchFamily="18" charset="0"/>
              <a:ea typeface="Times New Roman" panose="02020603050405020304" pitchFamily="18" charset="0"/>
            </a:endParaRPr>
          </a:p>
          <a:p>
            <a:pPr marL="0" indent="0">
              <a:buNone/>
            </a:pPr>
            <a:r>
              <a:rPr lang="en-US" sz="1800" dirty="0">
                <a:effectLst/>
                <a:latin typeface="Arial" panose="020B0604020202020204" pitchFamily="34" charset="0"/>
                <a:ea typeface="Times New Roman" panose="02020603050405020304" pitchFamily="18" charset="0"/>
              </a:rPr>
              <a:t>979-458-6171  |  </a:t>
            </a:r>
            <a:r>
              <a:rPr lang="en-US" sz="1800" u="sng" dirty="0">
                <a:solidFill>
                  <a:srgbClr val="0000FF"/>
                </a:solidFill>
                <a:effectLst/>
                <a:latin typeface="Arial" panose="020B0604020202020204" pitchFamily="34" charset="0"/>
                <a:ea typeface="Times New Roman" panose="02020603050405020304" pitchFamily="18" charset="0"/>
                <a:hlinkClick r:id="rId5"/>
              </a:rPr>
              <a:t>lfritsch@tamus.edu</a:t>
            </a:r>
            <a:r>
              <a:rPr lang="en-US" sz="1800" dirty="0">
                <a:effectLst/>
                <a:latin typeface="Times New Roman" panose="02020603050405020304" pitchFamily="18" charset="0"/>
                <a:ea typeface="Times New Roman" panose="02020603050405020304" pitchFamily="18" charset="0"/>
              </a:rPr>
              <a:t> </a:t>
            </a:r>
            <a:endParaRPr lang="en-US" u="sng" dirty="0"/>
          </a:p>
        </p:txBody>
      </p:sp>
      <p:sp>
        <p:nvSpPr>
          <p:cNvPr id="5" name="Slide Number Placeholder 4"/>
          <p:cNvSpPr>
            <a:spLocks noGrp="1"/>
          </p:cNvSpPr>
          <p:nvPr>
            <p:ph type="sldNum" sz="quarter" idx="12"/>
          </p:nvPr>
        </p:nvSpPr>
        <p:spPr/>
        <p:txBody>
          <a:bodyPr/>
          <a:lstStyle/>
          <a:p>
            <a:fld id="{F22A06C4-9F5E-4CFC-91BD-292B7DF27EE5}" type="slidenum">
              <a:rPr lang="en-US" smtClean="0"/>
              <a:t>4</a:t>
            </a:fld>
            <a:endParaRPr lang="en-US"/>
          </a:p>
        </p:txBody>
      </p:sp>
      <p:sp>
        <p:nvSpPr>
          <p:cNvPr id="6" name="Title 1"/>
          <p:cNvSpPr txBox="1">
            <a:spLocks/>
          </p:cNvSpPr>
          <p:nvPr/>
        </p:nvSpPr>
        <p:spPr>
          <a:xfrm>
            <a:off x="152400" y="152399"/>
            <a:ext cx="8839200" cy="1217617"/>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2023 SECC Contact Information</a:t>
            </a:r>
          </a:p>
        </p:txBody>
      </p:sp>
    </p:spTree>
    <p:extLst>
      <p:ext uri="{BB962C8B-B14F-4D97-AF65-F5344CB8AC3E}">
        <p14:creationId xmlns:p14="http://schemas.microsoft.com/office/powerpoint/2010/main" val="363404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952996"/>
          </a:xfrm>
        </p:spPr>
        <p:txBody>
          <a:bodyPr>
            <a:normAutofit fontScale="92500" lnSpcReduction="10000"/>
          </a:bodyPr>
          <a:lstStyle/>
          <a:p>
            <a:pPr marL="0" indent="0" algn="ctr">
              <a:buNone/>
            </a:pPr>
            <a:r>
              <a:rPr lang="en-US" sz="4800" dirty="0"/>
              <a:t>CAMPUS CAMPAIGN</a:t>
            </a:r>
          </a:p>
          <a:p>
            <a:pPr marL="0" marR="0" indent="0">
              <a:spcBef>
                <a:spcPts val="0"/>
              </a:spcBef>
              <a:spcAft>
                <a:spcPts val="500"/>
              </a:spcAft>
              <a:buNone/>
              <a:tabLst>
                <a:tab pos="3371850" algn="l"/>
              </a:tabLst>
            </a:pPr>
            <a:r>
              <a:rPr lang="en-US" sz="1800" b="1" cap="all" dirty="0">
                <a:effectLst/>
                <a:latin typeface="Arial" panose="020B0604020202020204" pitchFamily="34" charset="0"/>
                <a:ea typeface="Times New Roman" panose="02020603050405020304" pitchFamily="18" charset="0"/>
              </a:rPr>
              <a:t>Susan Ballabina			</a:t>
            </a:r>
            <a:r>
              <a:rPr lang="en-US" sz="1800" b="1" cap="all" dirty="0" err="1">
                <a:effectLst/>
                <a:latin typeface="Arial" panose="020B0604020202020204" pitchFamily="34" charset="0"/>
                <a:ea typeface="Times New Roman" panose="02020603050405020304" pitchFamily="18" charset="0"/>
              </a:rPr>
              <a:t>RebekkA</a:t>
            </a:r>
            <a:r>
              <a:rPr lang="en-US" sz="1800" b="1" cap="all" dirty="0">
                <a:effectLst/>
                <a:latin typeface="Arial" panose="020B0604020202020204" pitchFamily="34" charset="0"/>
                <a:ea typeface="Times New Roman" panose="02020603050405020304" pitchFamily="18" charset="0"/>
              </a:rPr>
              <a:t> Dudensing</a:t>
            </a:r>
            <a:endParaRPr lang="en-US" sz="1800" b="1" cap="all" dirty="0">
              <a:effectLst/>
              <a:latin typeface="Open Sans" panose="020B0606030504020204" pitchFamily="34"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A&amp;M Campus Campaign Chair			A&amp;M Campus Campaign Manager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Division of Academic &amp; 			DASC</a:t>
            </a: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       Strategic Collaborations			Pavilion, Ste. 209</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Jack K. Williams Administration </a:t>
            </a:r>
            <a:r>
              <a:rPr lang="en-US" sz="1800" dirty="0" err="1">
                <a:effectLst/>
                <a:latin typeface="Arial" panose="020B0604020202020204" pitchFamily="34" charset="0"/>
                <a:ea typeface="Times New Roman" panose="02020603050405020304" pitchFamily="18" charset="0"/>
              </a:rPr>
              <a:t>Bldg</a:t>
            </a:r>
            <a:r>
              <a:rPr lang="en-US" sz="1800" dirty="0">
                <a:effectLst/>
                <a:latin typeface="Arial" panose="020B0604020202020204" pitchFamily="34" charset="0"/>
                <a:ea typeface="Times New Roman" panose="02020603050405020304" pitchFamily="18" charset="0"/>
              </a:rPr>
              <a:t>, 	1245 TAMU</a:t>
            </a: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       Ste. 112			College Station TX  77843</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1246 TAMU			979-845-2731 | </a:t>
            </a:r>
            <a:r>
              <a:rPr lang="en-US" sz="1800" u="sng" dirty="0">
                <a:solidFill>
                  <a:srgbClr val="0000FF"/>
                </a:solidFill>
                <a:effectLst/>
                <a:latin typeface="Arial" panose="020B0604020202020204" pitchFamily="34" charset="0"/>
                <a:ea typeface="Times New Roman" panose="02020603050405020304" pitchFamily="18" charset="0"/>
              </a:rPr>
              <a:t>rmdudensing@tamu.edu</a:t>
            </a:r>
            <a:r>
              <a:rPr lang="en-US" sz="1800" dirty="0">
                <a:solidFill>
                  <a:srgbClr val="500000"/>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College Station, TX 77843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979-845-2217 | </a:t>
            </a:r>
            <a:r>
              <a:rPr lang="en-US" sz="1800" u="sng" dirty="0">
                <a:solidFill>
                  <a:srgbClr val="0000FF"/>
                </a:solidFill>
                <a:effectLst/>
                <a:latin typeface="Arial" panose="020B0604020202020204" pitchFamily="34" charset="0"/>
                <a:ea typeface="Times New Roman" panose="02020603050405020304" pitchFamily="18" charset="0"/>
                <a:hlinkClick r:id="rId3"/>
              </a:rPr>
              <a:t>sg-ballabina@tamu.edu</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500"/>
              </a:spcAft>
              <a:buNone/>
              <a:tabLst>
                <a:tab pos="3371850" algn="l"/>
              </a:tabLst>
            </a:pPr>
            <a:br>
              <a:rPr lang="en-US" sz="1800" b="1" cap="all" dirty="0">
                <a:effectLst/>
                <a:latin typeface="Arial" panose="020B0604020202020204" pitchFamily="34" charset="0"/>
                <a:ea typeface="Times New Roman" panose="02020603050405020304" pitchFamily="18" charset="0"/>
              </a:rPr>
            </a:br>
            <a:r>
              <a:rPr lang="en-US" sz="1800" b="1" cap="all" dirty="0">
                <a:effectLst/>
                <a:latin typeface="Arial" panose="020B0604020202020204" pitchFamily="34" charset="0"/>
                <a:ea typeface="Times New Roman" panose="02020603050405020304" pitchFamily="18" charset="0"/>
              </a:rPr>
              <a:t>Rebekah </a:t>
            </a:r>
            <a:r>
              <a:rPr lang="en-US" sz="1800" b="1" cap="all" dirty="0" err="1">
                <a:effectLst/>
                <a:latin typeface="Arial" panose="020B0604020202020204" pitchFamily="34" charset="0"/>
                <a:ea typeface="Times New Roman" panose="02020603050405020304" pitchFamily="18" charset="0"/>
              </a:rPr>
              <a:t>see-hruska</a:t>
            </a:r>
            <a:r>
              <a:rPr lang="en-US" sz="1800" b="1" cap="all" dirty="0">
                <a:effectLst/>
                <a:latin typeface="Arial" panose="020B0604020202020204" pitchFamily="34" charset="0"/>
                <a:ea typeface="Times New Roman" panose="02020603050405020304" pitchFamily="18" charset="0"/>
              </a:rPr>
              <a:t>			</a:t>
            </a:r>
            <a:r>
              <a:rPr lang="en-US" sz="1800" b="1" cap="all" dirty="0" err="1">
                <a:effectLst/>
                <a:latin typeface="Arial" panose="020B0604020202020204" pitchFamily="34" charset="0"/>
                <a:ea typeface="Times New Roman" panose="02020603050405020304" pitchFamily="18" charset="0"/>
              </a:rPr>
              <a:t>mary</a:t>
            </a:r>
            <a:r>
              <a:rPr lang="en-US" sz="1800" b="1" cap="all" dirty="0">
                <a:effectLst/>
                <a:latin typeface="Arial" panose="020B0604020202020204" pitchFamily="34" charset="0"/>
                <a:ea typeface="Times New Roman" panose="02020603050405020304" pitchFamily="18" charset="0"/>
              </a:rPr>
              <a:t> </a:t>
            </a:r>
            <a:r>
              <a:rPr lang="en-US" sz="1800" b="1" cap="all" dirty="0" err="1">
                <a:effectLst/>
                <a:latin typeface="Arial" panose="020B0604020202020204" pitchFamily="34" charset="0"/>
                <a:ea typeface="Times New Roman" panose="02020603050405020304" pitchFamily="18" charset="0"/>
              </a:rPr>
              <a:t>gutierrez</a:t>
            </a:r>
            <a:endParaRPr lang="en-US" sz="1800" b="1" cap="all" dirty="0">
              <a:effectLst/>
              <a:latin typeface="Open Sans" panose="020B0606030504020204" pitchFamily="34" charset="0"/>
              <a:ea typeface="Times New Roman" panose="02020603050405020304" pitchFamily="18" charset="0"/>
            </a:endParaRPr>
          </a:p>
          <a:p>
            <a:pPr marL="0" indent="0">
              <a:spcBef>
                <a:spcPts val="0"/>
              </a:spcBef>
              <a:buNone/>
              <a:tabLst>
                <a:tab pos="3371850" algn="l"/>
              </a:tabLst>
            </a:pPr>
            <a:r>
              <a:rPr lang="en-US" sz="1800" dirty="0">
                <a:effectLst/>
                <a:latin typeface="Arial" panose="020B0604020202020204" pitchFamily="34" charset="0"/>
                <a:ea typeface="Times New Roman" panose="02020603050405020304" pitchFamily="18" charset="0"/>
              </a:rPr>
              <a:t>A&amp;M Campus Campaign Manager			A&amp;M Campus Campaign Manager</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DASC			DASC</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Administration Bldg.			Pavilion, Ste. 209</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1246 TAMU			1245 TAMU</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College Station, TX 77843			College Station, TX  77843</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tabLst>
                <a:tab pos="3371850" algn="l"/>
              </a:tabLst>
            </a:pPr>
            <a:r>
              <a:rPr lang="en-US" sz="1800" dirty="0">
                <a:effectLst/>
                <a:latin typeface="Arial" panose="020B0604020202020204" pitchFamily="34" charset="0"/>
                <a:ea typeface="Times New Roman" panose="02020603050405020304" pitchFamily="18" charset="0"/>
              </a:rPr>
              <a:t>979-458-2524 | </a:t>
            </a:r>
            <a:r>
              <a:rPr lang="en-US" sz="1800" u="sng" dirty="0">
                <a:solidFill>
                  <a:srgbClr val="0000FF"/>
                </a:solidFill>
                <a:effectLst/>
                <a:latin typeface="Arial" panose="020B0604020202020204" pitchFamily="34" charset="0"/>
                <a:ea typeface="Times New Roman" panose="02020603050405020304" pitchFamily="18" charset="0"/>
              </a:rPr>
              <a:t>see-H</a:t>
            </a:r>
            <a:r>
              <a:rPr lang="en-US" sz="1800" u="sng" dirty="0">
                <a:solidFill>
                  <a:srgbClr val="0000FF"/>
                </a:solidFill>
                <a:latin typeface="Arial" panose="020B0604020202020204" pitchFamily="34" charset="0"/>
                <a:ea typeface="Times New Roman" panose="02020603050405020304" pitchFamily="18" charset="0"/>
              </a:rPr>
              <a:t>ruska@tamu.edu</a:t>
            </a:r>
            <a:r>
              <a:rPr lang="en-US" sz="1800" dirty="0">
                <a:effectLst/>
                <a:latin typeface="Arial" panose="020B0604020202020204" pitchFamily="34" charset="0"/>
                <a:ea typeface="Times New Roman" panose="02020603050405020304" pitchFamily="18" charset="0"/>
              </a:rPr>
              <a:t>  	979-845-2731 |  </a:t>
            </a:r>
            <a:r>
              <a:rPr lang="en-US" sz="1800" dirty="0">
                <a:effectLst/>
                <a:latin typeface="Arial" panose="020B0604020202020204" pitchFamily="34" charset="0"/>
                <a:ea typeface="Times New Roman" panose="02020603050405020304" pitchFamily="18" charset="0"/>
                <a:hlinkClick r:id="rId4"/>
              </a:rPr>
              <a:t>mgutierrez@tamu.edu</a:t>
            </a:r>
            <a:r>
              <a:rPr lang="en-US" sz="1800" dirty="0">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u="sng" dirty="0"/>
          </a:p>
        </p:txBody>
      </p:sp>
      <p:sp>
        <p:nvSpPr>
          <p:cNvPr id="5" name="Slide Number Placeholder 4"/>
          <p:cNvSpPr>
            <a:spLocks noGrp="1"/>
          </p:cNvSpPr>
          <p:nvPr>
            <p:ph type="sldNum" sz="quarter" idx="12"/>
          </p:nvPr>
        </p:nvSpPr>
        <p:spPr/>
        <p:txBody>
          <a:bodyPr/>
          <a:lstStyle/>
          <a:p>
            <a:fld id="{F22A06C4-9F5E-4CFC-91BD-292B7DF27EE5}" type="slidenum">
              <a:rPr lang="en-US" smtClean="0"/>
              <a:t>5</a:t>
            </a:fld>
            <a:endParaRPr lang="en-US"/>
          </a:p>
        </p:txBody>
      </p:sp>
      <p:sp>
        <p:nvSpPr>
          <p:cNvPr id="6" name="Title 1"/>
          <p:cNvSpPr txBox="1">
            <a:spLocks/>
          </p:cNvSpPr>
          <p:nvPr/>
        </p:nvSpPr>
        <p:spPr>
          <a:xfrm>
            <a:off x="152400" y="152399"/>
            <a:ext cx="8839200" cy="1217617"/>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2023 SECC Contact Information</a:t>
            </a:r>
          </a:p>
        </p:txBody>
      </p:sp>
    </p:spTree>
    <p:extLst>
      <p:ext uri="{BB962C8B-B14F-4D97-AF65-F5344CB8AC3E}">
        <p14:creationId xmlns:p14="http://schemas.microsoft.com/office/powerpoint/2010/main" val="659542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876799"/>
          </a:xfrm>
        </p:spPr>
        <p:txBody>
          <a:bodyPr>
            <a:normAutofit fontScale="92500" lnSpcReduction="10000"/>
          </a:bodyPr>
          <a:lstStyle/>
          <a:p>
            <a:pPr marL="0" indent="0" algn="ctr">
              <a:buNone/>
            </a:pPr>
            <a:endParaRPr lang="en-US" b="1" dirty="0"/>
          </a:p>
          <a:p>
            <a:pPr marL="0" indent="0" algn="ctr">
              <a:buNone/>
            </a:pPr>
            <a:r>
              <a:rPr lang="en-US" b="1" dirty="0"/>
              <a:t>STATE OF TEXAS SECC WEBSITE</a:t>
            </a:r>
            <a:endParaRPr lang="en-US" dirty="0"/>
          </a:p>
          <a:p>
            <a:pPr marL="0" indent="0" algn="ctr">
              <a:buNone/>
            </a:pPr>
            <a:r>
              <a:rPr lang="en-US" u="sng" dirty="0"/>
              <a:t>www.secctexas.org</a:t>
            </a:r>
            <a:endParaRPr lang="en-US" dirty="0"/>
          </a:p>
          <a:p>
            <a:pPr marL="0" indent="0" algn="ctr">
              <a:buNone/>
            </a:pPr>
            <a:endParaRPr lang="en-US" dirty="0"/>
          </a:p>
          <a:p>
            <a:pPr marL="0" indent="0" algn="ctr">
              <a:buNone/>
            </a:pPr>
            <a:r>
              <a:rPr lang="en-US" b="1" dirty="0"/>
              <a:t>   </a:t>
            </a:r>
            <a:endParaRPr lang="en-US" dirty="0"/>
          </a:p>
          <a:p>
            <a:pPr marL="0" indent="0" algn="ctr">
              <a:buNone/>
            </a:pPr>
            <a:r>
              <a:rPr lang="en-US" b="1" dirty="0"/>
              <a:t>TAMU &amp; TAMUS SECC WEBSITE</a:t>
            </a:r>
            <a:endParaRPr lang="en-US" dirty="0"/>
          </a:p>
          <a:p>
            <a:pPr marL="0" indent="0" algn="ctr">
              <a:buNone/>
            </a:pPr>
            <a:r>
              <a:rPr lang="en-US" u="sng" dirty="0"/>
              <a:t>www.tamus.edu/secc</a:t>
            </a:r>
            <a:endParaRPr lang="en-US" dirty="0"/>
          </a:p>
          <a:p>
            <a:pPr marL="0" indent="0" algn="ctr">
              <a:buNone/>
            </a:pPr>
            <a:r>
              <a:rPr lang="en-US" dirty="0"/>
              <a:t> </a:t>
            </a:r>
          </a:p>
          <a:p>
            <a:pPr marL="0" indent="0" algn="ctr">
              <a:buNone/>
            </a:pPr>
            <a:r>
              <a:rPr lang="en-US" dirty="0"/>
              <a:t>  </a:t>
            </a:r>
          </a:p>
          <a:p>
            <a:pPr marL="0" indent="0" algn="ctr">
              <a:buNone/>
            </a:pPr>
            <a:r>
              <a:rPr lang="en-US" b="1" dirty="0"/>
              <a:t>TAMU &amp; TAMUS SECC FACEBOOK PAGE	</a:t>
            </a:r>
            <a:endParaRPr lang="en-US" dirty="0"/>
          </a:p>
          <a:p>
            <a:pPr marL="0" indent="0" algn="ctr">
              <a:buNone/>
            </a:pPr>
            <a:r>
              <a:rPr lang="en-US" u="sng" dirty="0"/>
              <a:t>www.facebook.com/TAMUSECC</a:t>
            </a:r>
            <a:endParaRPr lang="en-US" dirty="0"/>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6</a:t>
            </a:fld>
            <a:endParaRPr lang="en-US"/>
          </a:p>
        </p:txBody>
      </p:sp>
      <p:sp>
        <p:nvSpPr>
          <p:cNvPr id="6" name="Title 1"/>
          <p:cNvSpPr txBox="1">
            <a:spLocks/>
          </p:cNvSpPr>
          <p:nvPr/>
        </p:nvSpPr>
        <p:spPr>
          <a:xfrm>
            <a:off x="228600" y="152400"/>
            <a:ext cx="8686800" cy="135255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2023 SECC Websites</a:t>
            </a:r>
          </a:p>
        </p:txBody>
      </p:sp>
    </p:spTree>
    <p:extLst>
      <p:ext uri="{BB962C8B-B14F-4D97-AF65-F5344CB8AC3E}">
        <p14:creationId xmlns:p14="http://schemas.microsoft.com/office/powerpoint/2010/main" val="252294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28600"/>
            <a:ext cx="8686800" cy="1219200"/>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What is the SECC?</a:t>
            </a:r>
          </a:p>
        </p:txBody>
      </p:sp>
      <p:sp>
        <p:nvSpPr>
          <p:cNvPr id="3" name="Content Placeholder 2"/>
          <p:cNvSpPr>
            <a:spLocks noGrp="1"/>
          </p:cNvSpPr>
          <p:nvPr>
            <p:ph idx="1"/>
          </p:nvPr>
        </p:nvSpPr>
        <p:spPr>
          <a:xfrm>
            <a:off x="457200" y="1600204"/>
            <a:ext cx="8229600" cy="5121275"/>
          </a:xfrm>
        </p:spPr>
        <p:txBody>
          <a:bodyPr>
            <a:noAutofit/>
          </a:bodyPr>
          <a:lstStyle/>
          <a:p>
            <a:pPr marL="0" indent="0">
              <a:buNone/>
            </a:pPr>
            <a:r>
              <a:rPr lang="en-US" sz="1800" dirty="0">
                <a:latin typeface="Arial" panose="020B0604020202020204" pitchFamily="34" charset="0"/>
                <a:cs typeface="Arial" panose="020B0604020202020204" pitchFamily="34" charset="0"/>
              </a:rPr>
              <a:t>For 25+ years, state, higher education and retired employees have contributed through the SECC to provide support to food banks, homeless or domestic violence shelters, job training programs targeting veterans, and other community programs to help keep Texans healthy, safe, and strong. </a:t>
            </a:r>
          </a:p>
          <a:p>
            <a:pPr marL="0" indent="0" algn="ctr">
              <a:buNone/>
            </a:pPr>
            <a:endParaRPr lang="en-US" sz="1800" b="1" i="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Created by Legislation in 1993  </a:t>
            </a:r>
          </a:p>
          <a:p>
            <a:r>
              <a:rPr lang="en-US" sz="1800" dirty="0">
                <a:latin typeface="Arial" panose="020B0604020202020204" pitchFamily="34" charset="0"/>
                <a:cs typeface="Arial" panose="020B0604020202020204" pitchFamily="34" charset="0"/>
              </a:rPr>
              <a:t>First campaign conducted in 1994</a:t>
            </a:r>
          </a:p>
          <a:p>
            <a:pPr marL="600075" lvl="1" indent="-257175">
              <a:buFont typeface="Arial" panose="020B0604020202020204" pitchFamily="34" charset="0"/>
              <a:buChar char="•"/>
            </a:pPr>
            <a:r>
              <a:rPr lang="en-US" sz="1800" dirty="0">
                <a:latin typeface="Arial" panose="020B0604020202020204" pitchFamily="34" charset="0"/>
                <a:cs typeface="Arial" panose="020B0604020202020204" pitchFamily="34" charset="0"/>
              </a:rPr>
              <a:t>Offered Texas state employees greater giving options with hundreds of charitable choices</a:t>
            </a:r>
          </a:p>
          <a:p>
            <a:r>
              <a:rPr lang="en-US" sz="1800" dirty="0">
                <a:latin typeface="Arial" panose="020B0604020202020204" pitchFamily="34" charset="0"/>
                <a:cs typeface="Arial" panose="020B0604020202020204" pitchFamily="34" charset="0"/>
              </a:rPr>
              <a:t>The </a:t>
            </a:r>
            <a:r>
              <a:rPr lang="en-US" sz="1800" u="sng" dirty="0">
                <a:latin typeface="Arial" panose="020B0604020202020204" pitchFamily="34" charset="0"/>
                <a:cs typeface="Arial" panose="020B0604020202020204" pitchFamily="34" charset="0"/>
              </a:rPr>
              <a:t>only</a:t>
            </a:r>
            <a:r>
              <a:rPr lang="en-US" sz="1800" dirty="0">
                <a:latin typeface="Arial" panose="020B0604020202020204" pitchFamily="34" charset="0"/>
                <a:cs typeface="Arial" panose="020B0604020202020204" pitchFamily="34" charset="0"/>
              </a:rPr>
              <a:t> workplace charitable campaign  in which state employees can make a voluntary, tax-deductible contribution to charities through payroll deduction, cash, or check</a:t>
            </a:r>
          </a:p>
          <a:p>
            <a:endParaRPr lang="en-US" sz="1800" dirty="0"/>
          </a:p>
        </p:txBody>
      </p:sp>
      <p:sp>
        <p:nvSpPr>
          <p:cNvPr id="4" name="Slide Number Placeholder 3"/>
          <p:cNvSpPr>
            <a:spLocks noGrp="1"/>
          </p:cNvSpPr>
          <p:nvPr>
            <p:ph type="sldNum" sz="quarter" idx="12"/>
          </p:nvPr>
        </p:nvSpPr>
        <p:spPr/>
        <p:txBody>
          <a:bodyPr/>
          <a:lstStyle/>
          <a:p>
            <a:fld id="{F22A06C4-9F5E-4CFC-91BD-292B7DF27EE5}" type="slidenum">
              <a:rPr lang="en-US" smtClean="0"/>
              <a:t>7</a:t>
            </a:fld>
            <a:endParaRPr lang="en-US"/>
          </a:p>
        </p:txBody>
      </p:sp>
    </p:spTree>
    <p:extLst>
      <p:ext uri="{BB962C8B-B14F-4D97-AF65-F5344CB8AC3E}">
        <p14:creationId xmlns:p14="http://schemas.microsoft.com/office/powerpoint/2010/main" val="853316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192696"/>
            <a:ext cx="8686800" cy="1636103"/>
          </a:xfrm>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300" dirty="0">
                <a:solidFill>
                  <a:schemeClr val="bg1"/>
                </a:solidFill>
                <a:latin typeface="Frutiger LT Std 55 Roman" panose="020B0602020204020204" pitchFamily="34" charset="0"/>
              </a:rPr>
              <a:t>How is the SECC Managed?</a:t>
            </a:r>
          </a:p>
        </p:txBody>
      </p:sp>
      <p:sp>
        <p:nvSpPr>
          <p:cNvPr id="3" name="Content Placeholder 2"/>
          <p:cNvSpPr>
            <a:spLocks noGrp="1"/>
          </p:cNvSpPr>
          <p:nvPr>
            <p:ph idx="1"/>
          </p:nvPr>
        </p:nvSpPr>
        <p:spPr>
          <a:xfrm>
            <a:off x="457200" y="2057401"/>
            <a:ext cx="4514850" cy="3714749"/>
          </a:xfrm>
        </p:spPr>
        <p:txBody>
          <a:bodyPr>
            <a:normAutofit fontScale="70000" lnSpcReduction="20000"/>
          </a:bodyPr>
          <a:lstStyle/>
          <a:p>
            <a:pPr marL="0" indent="0">
              <a:buNone/>
            </a:pPr>
            <a:r>
              <a:rPr lang="en-US" b="1" dirty="0">
                <a:latin typeface="Arial" panose="020B0604020202020204" pitchFamily="34" charset="0"/>
                <a:cs typeface="Arial" panose="020B0604020202020204" pitchFamily="34" charset="0"/>
              </a:rPr>
              <a:t>Governing and Administrative Structure:</a:t>
            </a:r>
          </a:p>
          <a:p>
            <a:r>
              <a:rPr lang="en-US" dirty="0">
                <a:latin typeface="Arial" panose="020B0604020202020204" pitchFamily="34" charset="0"/>
                <a:cs typeface="Arial" panose="020B0604020202020204" pitchFamily="34" charset="0"/>
              </a:rPr>
              <a:t>State Policy Committee</a:t>
            </a:r>
          </a:p>
          <a:p>
            <a:r>
              <a:rPr lang="en-US" dirty="0">
                <a:latin typeface="Arial" panose="020B0604020202020204" pitchFamily="34" charset="0"/>
                <a:cs typeface="Arial" panose="020B0604020202020204" pitchFamily="34" charset="0"/>
              </a:rPr>
              <a:t>State Employee Committee</a:t>
            </a:r>
          </a:p>
          <a:p>
            <a:pPr lvl="1"/>
            <a:r>
              <a:rPr lang="en-US" dirty="0">
                <a:latin typeface="Arial" panose="020B0604020202020204" pitchFamily="34" charset="0"/>
                <a:cs typeface="Arial" panose="020B0604020202020204" pitchFamily="34" charset="0"/>
              </a:rPr>
              <a:t>State Campaign manager</a:t>
            </a:r>
          </a:p>
          <a:p>
            <a:r>
              <a:rPr lang="en-US" dirty="0">
                <a:latin typeface="Arial" panose="020B0604020202020204" pitchFamily="34" charset="0"/>
                <a:cs typeface="Arial" panose="020B0604020202020204" pitchFamily="34" charset="0"/>
              </a:rPr>
              <a:t>Local Employee Committee</a:t>
            </a:r>
          </a:p>
          <a:p>
            <a:pPr lvl="1"/>
            <a:r>
              <a:rPr lang="en-US" dirty="0">
                <a:latin typeface="Arial" panose="020B0604020202020204" pitchFamily="34" charset="0"/>
                <a:cs typeface="Arial" panose="020B0604020202020204" pitchFamily="34" charset="0"/>
              </a:rPr>
              <a:t>Local Campaign Manager – </a:t>
            </a:r>
            <a:r>
              <a:rPr lang="en-US" b="1" i="1" dirty="0">
                <a:latin typeface="Arial" panose="020B0604020202020204" pitchFamily="34" charset="0"/>
                <a:cs typeface="Arial" panose="020B0604020202020204" pitchFamily="34" charset="0"/>
              </a:rPr>
              <a:t>United Way of the Brazos Valley</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Charity Review Process:</a:t>
            </a:r>
          </a:p>
          <a:p>
            <a:r>
              <a:rPr lang="en-US" dirty="0">
                <a:latin typeface="Arial" panose="020B0604020202020204" pitchFamily="34" charset="0"/>
                <a:cs typeface="Arial" panose="020B0604020202020204" pitchFamily="34" charset="0"/>
              </a:rPr>
              <a:t>Charity Application</a:t>
            </a:r>
          </a:p>
          <a:p>
            <a:r>
              <a:rPr lang="en-US" dirty="0">
                <a:latin typeface="Arial" panose="020B0604020202020204" pitchFamily="34" charset="0"/>
                <a:cs typeface="Arial" panose="020B0604020202020204" pitchFamily="34" charset="0"/>
              </a:rPr>
              <a:t>Administrative Review</a:t>
            </a:r>
          </a:p>
          <a:p>
            <a:r>
              <a:rPr lang="en-US" dirty="0">
                <a:latin typeface="Arial" panose="020B0604020202020204" pitchFamily="34" charset="0"/>
                <a:cs typeface="Arial" panose="020B0604020202020204" pitchFamily="34" charset="0"/>
              </a:rPr>
              <a:t>Local Employee Committee Review and Approval</a:t>
            </a:r>
          </a:p>
        </p:txBody>
      </p:sp>
      <p:sp>
        <p:nvSpPr>
          <p:cNvPr id="4" name="Slide Number Placeholder 3"/>
          <p:cNvSpPr>
            <a:spLocks noGrp="1"/>
          </p:cNvSpPr>
          <p:nvPr>
            <p:ph type="sldNum" sz="quarter" idx="12"/>
          </p:nvPr>
        </p:nvSpPr>
        <p:spPr/>
        <p:txBody>
          <a:bodyPr/>
          <a:lstStyle/>
          <a:p>
            <a:fld id="{F22A06C4-9F5E-4CFC-91BD-292B7DF27EE5}" type="slidenum">
              <a:rPr lang="en-US" smtClean="0"/>
              <a:t>8</a:t>
            </a:fld>
            <a:endParaRPr lang="en-US"/>
          </a:p>
        </p:txBody>
      </p:sp>
      <p:sp>
        <p:nvSpPr>
          <p:cNvPr id="7" name="TextBox 6"/>
          <p:cNvSpPr txBox="1"/>
          <p:nvPr/>
        </p:nvSpPr>
        <p:spPr>
          <a:xfrm>
            <a:off x="5295900" y="2228850"/>
            <a:ext cx="2971800" cy="300082"/>
          </a:xfrm>
          <a:prstGeom prst="rect">
            <a:avLst/>
          </a:prstGeom>
          <a:noFill/>
          <a:ln>
            <a:solidFill>
              <a:schemeClr val="tx1"/>
            </a:solidFill>
          </a:ln>
        </p:spPr>
        <p:txBody>
          <a:bodyPr wrap="square" rtlCol="0">
            <a:spAutoFit/>
          </a:bodyPr>
          <a:lstStyle/>
          <a:p>
            <a:pPr algn="ctr"/>
            <a:r>
              <a:rPr lang="en-US" sz="1350" dirty="0"/>
              <a:t>Texas A&amp;M University</a:t>
            </a:r>
          </a:p>
        </p:txBody>
      </p:sp>
      <p:sp>
        <p:nvSpPr>
          <p:cNvPr id="8" name="TextBox 7"/>
          <p:cNvSpPr txBox="1"/>
          <p:nvPr/>
        </p:nvSpPr>
        <p:spPr>
          <a:xfrm>
            <a:off x="5295900" y="2628900"/>
            <a:ext cx="1371600" cy="507831"/>
          </a:xfrm>
          <a:prstGeom prst="rect">
            <a:avLst/>
          </a:prstGeom>
          <a:noFill/>
          <a:ln>
            <a:solidFill>
              <a:schemeClr val="tx1"/>
            </a:solidFill>
          </a:ln>
        </p:spPr>
        <p:txBody>
          <a:bodyPr wrap="square" rtlCol="0">
            <a:spAutoFit/>
          </a:bodyPr>
          <a:lstStyle/>
          <a:p>
            <a:pPr algn="ctr"/>
            <a:r>
              <a:rPr lang="en-US" sz="1350" dirty="0"/>
              <a:t>Texas A&amp;M University Chair</a:t>
            </a:r>
          </a:p>
        </p:txBody>
      </p:sp>
      <p:sp>
        <p:nvSpPr>
          <p:cNvPr id="9" name="TextBox 8"/>
          <p:cNvSpPr txBox="1"/>
          <p:nvPr/>
        </p:nvSpPr>
        <p:spPr>
          <a:xfrm>
            <a:off x="6781800" y="2628901"/>
            <a:ext cx="1485900" cy="715581"/>
          </a:xfrm>
          <a:prstGeom prst="rect">
            <a:avLst/>
          </a:prstGeom>
          <a:noFill/>
          <a:ln>
            <a:solidFill>
              <a:schemeClr val="tx1"/>
            </a:solidFill>
          </a:ln>
        </p:spPr>
        <p:txBody>
          <a:bodyPr wrap="square" rtlCol="0">
            <a:spAutoFit/>
          </a:bodyPr>
          <a:lstStyle/>
          <a:p>
            <a:pPr algn="ctr"/>
            <a:r>
              <a:rPr lang="en-US" sz="1350" dirty="0"/>
              <a:t>Texas A&amp;M University System Chair</a:t>
            </a:r>
          </a:p>
        </p:txBody>
      </p:sp>
      <p:sp>
        <p:nvSpPr>
          <p:cNvPr id="10" name="TextBox 9"/>
          <p:cNvSpPr txBox="1"/>
          <p:nvPr/>
        </p:nvSpPr>
        <p:spPr>
          <a:xfrm>
            <a:off x="5295900" y="3215895"/>
            <a:ext cx="1371600" cy="923330"/>
          </a:xfrm>
          <a:prstGeom prst="rect">
            <a:avLst/>
          </a:prstGeom>
          <a:noFill/>
          <a:ln>
            <a:solidFill>
              <a:schemeClr val="tx1"/>
            </a:solidFill>
          </a:ln>
        </p:spPr>
        <p:txBody>
          <a:bodyPr wrap="square" rtlCol="0">
            <a:spAutoFit/>
          </a:bodyPr>
          <a:lstStyle/>
          <a:p>
            <a:pPr algn="ctr"/>
            <a:r>
              <a:rPr lang="en-US" sz="1350" dirty="0"/>
              <a:t>Texas A&amp;M University</a:t>
            </a:r>
          </a:p>
          <a:p>
            <a:pPr algn="ctr"/>
            <a:r>
              <a:rPr lang="en-US" sz="1350" dirty="0"/>
              <a:t>Area Coordinator</a:t>
            </a:r>
          </a:p>
        </p:txBody>
      </p:sp>
      <p:sp>
        <p:nvSpPr>
          <p:cNvPr id="11" name="TextBox 10"/>
          <p:cNvSpPr txBox="1"/>
          <p:nvPr/>
        </p:nvSpPr>
        <p:spPr>
          <a:xfrm>
            <a:off x="5295900" y="4215019"/>
            <a:ext cx="1371600" cy="715581"/>
          </a:xfrm>
          <a:prstGeom prst="rect">
            <a:avLst/>
          </a:prstGeom>
          <a:noFill/>
          <a:ln>
            <a:solidFill>
              <a:schemeClr val="tx1"/>
            </a:solidFill>
          </a:ln>
        </p:spPr>
        <p:txBody>
          <a:bodyPr wrap="square" rtlCol="0">
            <a:spAutoFit/>
          </a:bodyPr>
          <a:lstStyle/>
          <a:p>
            <a:pPr algn="ctr"/>
            <a:r>
              <a:rPr lang="en-US" sz="1350" dirty="0"/>
              <a:t>Texas A&amp;M University Unit Coordinators</a:t>
            </a:r>
          </a:p>
        </p:txBody>
      </p:sp>
      <p:sp>
        <p:nvSpPr>
          <p:cNvPr id="12" name="TextBox 11"/>
          <p:cNvSpPr txBox="1"/>
          <p:nvPr/>
        </p:nvSpPr>
        <p:spPr>
          <a:xfrm>
            <a:off x="6781800" y="3416797"/>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Area Coordinators</a:t>
            </a:r>
          </a:p>
          <a:p>
            <a:pPr algn="ctr"/>
            <a:endParaRPr lang="en-US" sz="1350" dirty="0"/>
          </a:p>
        </p:txBody>
      </p:sp>
      <p:sp>
        <p:nvSpPr>
          <p:cNvPr id="13" name="TextBox 12"/>
          <p:cNvSpPr txBox="1"/>
          <p:nvPr/>
        </p:nvSpPr>
        <p:spPr>
          <a:xfrm>
            <a:off x="6781800" y="4204694"/>
            <a:ext cx="1485900" cy="715581"/>
          </a:xfrm>
          <a:prstGeom prst="rect">
            <a:avLst/>
          </a:prstGeom>
          <a:noFill/>
          <a:ln>
            <a:solidFill>
              <a:schemeClr val="tx1"/>
            </a:solidFill>
          </a:ln>
        </p:spPr>
        <p:txBody>
          <a:bodyPr wrap="square" rtlCol="0">
            <a:spAutoFit/>
          </a:bodyPr>
          <a:lstStyle/>
          <a:p>
            <a:pPr algn="ctr"/>
            <a:r>
              <a:rPr lang="en-US" sz="1350" dirty="0"/>
              <a:t>TAMUS</a:t>
            </a:r>
          </a:p>
          <a:p>
            <a:pPr algn="ctr"/>
            <a:r>
              <a:rPr lang="en-US" sz="1350" dirty="0"/>
              <a:t> Unit Coordinators</a:t>
            </a:r>
          </a:p>
          <a:p>
            <a:pPr algn="ctr"/>
            <a:endParaRPr lang="en-US" sz="1350" dirty="0"/>
          </a:p>
        </p:txBody>
      </p:sp>
    </p:spTree>
    <p:extLst>
      <p:ext uri="{BB962C8B-B14F-4D97-AF65-F5344CB8AC3E}">
        <p14:creationId xmlns:p14="http://schemas.microsoft.com/office/powerpoint/2010/main" val="421488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724400"/>
          </a:xfrm>
        </p:spPr>
        <p:txBody>
          <a:bodyPr>
            <a:normAutofit/>
          </a:bodyPr>
          <a:lstStyle/>
          <a:p>
            <a:r>
              <a:rPr lang="en-US" sz="3200" dirty="0">
                <a:latin typeface="Arial" panose="020B0604020202020204" pitchFamily="34" charset="0"/>
                <a:cs typeface="Arial" panose="020B0604020202020204" pitchFamily="34" charset="0"/>
              </a:rPr>
              <a:t>Pledge Period: September 1 – October 31</a:t>
            </a:r>
          </a:p>
          <a:p>
            <a:r>
              <a:rPr lang="en-US" sz="3200" dirty="0">
                <a:latin typeface="Arial" panose="020B0604020202020204" pitchFamily="34" charset="0"/>
                <a:cs typeface="Arial" panose="020B0604020202020204" pitchFamily="34" charset="0"/>
              </a:rPr>
              <a:t>Reports Due to LCM: November 17</a:t>
            </a:r>
          </a:p>
          <a:p>
            <a:pPr lvl="1"/>
            <a:r>
              <a:rPr lang="en-US" sz="3200" dirty="0">
                <a:latin typeface="Arial" panose="020B0604020202020204" pitchFamily="34" charset="0"/>
                <a:cs typeface="Arial" panose="020B0604020202020204" pitchFamily="34" charset="0"/>
              </a:rPr>
              <a:t>Have all deposits and reports to GSC Accounting Services by </a:t>
            </a:r>
            <a:r>
              <a:rPr lang="en-US" sz="3200" b="1" u="sng" dirty="0">
                <a:latin typeface="Arial" panose="020B0604020202020204" pitchFamily="34" charset="0"/>
                <a:cs typeface="Arial" panose="020B0604020202020204" pitchFamily="34" charset="0"/>
              </a:rPr>
              <a:t>November 9</a:t>
            </a:r>
          </a:p>
          <a:p>
            <a:r>
              <a:rPr lang="en-US" sz="3200" dirty="0">
                <a:latin typeface="Arial" panose="020B0604020202020204" pitchFamily="34" charset="0"/>
                <a:cs typeface="Arial" panose="020B0604020202020204" pitchFamily="34" charset="0"/>
              </a:rPr>
              <a:t>Payroll Deductions: January 1 – December 31</a:t>
            </a:r>
          </a:p>
          <a:p>
            <a:pPr marL="0" indent="0">
              <a:buNone/>
            </a:pPr>
            <a:endParaRPr lang="en-US" dirty="0"/>
          </a:p>
        </p:txBody>
      </p:sp>
      <p:sp>
        <p:nvSpPr>
          <p:cNvPr id="4" name="Slide Number Placeholder 3"/>
          <p:cNvSpPr>
            <a:spLocks noGrp="1"/>
          </p:cNvSpPr>
          <p:nvPr>
            <p:ph type="sldNum" sz="quarter" idx="12"/>
          </p:nvPr>
        </p:nvSpPr>
        <p:spPr/>
        <p:txBody>
          <a:bodyPr/>
          <a:lstStyle/>
          <a:p>
            <a:fld id="{F22A06C4-9F5E-4CFC-91BD-292B7DF27EE5}" type="slidenum">
              <a:rPr lang="en-US" smtClean="0"/>
              <a:t>9</a:t>
            </a:fld>
            <a:endParaRPr lang="en-US"/>
          </a:p>
        </p:txBody>
      </p:sp>
      <p:sp>
        <p:nvSpPr>
          <p:cNvPr id="5" name="Title 1"/>
          <p:cNvSpPr txBox="1">
            <a:spLocks noGrp="1"/>
          </p:cNvSpPr>
          <p:nvPr>
            <p:ph type="title"/>
          </p:nvPr>
        </p:nvSpPr>
        <p:spPr>
          <a:prstGeom prst="rect">
            <a:avLst/>
          </a:prstGeom>
          <a:gradFill rotWithShape="1">
            <a:gsLst>
              <a:gs pos="0">
                <a:srgbClr val="500000"/>
              </a:gs>
              <a:gs pos="35000">
                <a:srgbClr val="500000">
                  <a:alpha val="80000"/>
                </a:srgbClr>
              </a:gs>
              <a:gs pos="100000">
                <a:srgbClr val="500000">
                  <a:alpha val="60000"/>
                </a:srgbClr>
              </a:gs>
            </a:gsLst>
            <a:lin ang="16200000" scaled="1"/>
          </a:gradFill>
          <a:ln w="9525" cap="flat" cmpd="sng" algn="ctr">
            <a:noFill/>
            <a:prstDash val="solid"/>
          </a:ln>
        </p:spPr>
        <p:style>
          <a:lnRef idx="1">
            <a:schemeClr val="accent2"/>
          </a:lnRef>
          <a:fillRef idx="2">
            <a:schemeClr val="accent2"/>
          </a:fillRef>
          <a:effectRef idx="1">
            <a:schemeClr val="accent2"/>
          </a:effectRef>
          <a:fontRef idx="minor">
            <a:schemeClr val="dk1"/>
          </a:fontRef>
        </p:style>
        <p:txBody>
          <a:bodyPr vert="horz" lIns="68580" tIns="34290" rIns="68580" bIns="34290" rtlCol="0" anchor="ct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dirty="0">
                <a:solidFill>
                  <a:schemeClr val="bg1"/>
                </a:solidFill>
                <a:latin typeface="Frutiger LT Std 55 Roman" panose="020B0602020204020204" pitchFamily="34" charset="0"/>
              </a:rPr>
              <a:t>Campaign Dates</a:t>
            </a:r>
          </a:p>
        </p:txBody>
      </p:sp>
    </p:spTree>
    <p:extLst>
      <p:ext uri="{BB962C8B-B14F-4D97-AF65-F5344CB8AC3E}">
        <p14:creationId xmlns:p14="http://schemas.microsoft.com/office/powerpoint/2010/main" val="2322522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22996</TotalTime>
  <Words>2537</Words>
  <Application>Microsoft Office PowerPoint</Application>
  <PresentationFormat>On-screen Show (4:3)</PresentationFormat>
  <Paragraphs>404</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Narrow</vt:lpstr>
      <vt:lpstr>Calibri</vt:lpstr>
      <vt:lpstr>Frutiger LT Std 55 Roman</vt:lpstr>
      <vt:lpstr>Open Sans</vt:lpstr>
      <vt:lpstr>Times New Roman</vt:lpstr>
      <vt:lpstr>Office Theme</vt:lpstr>
      <vt:lpstr>PowerPoint Presentation</vt:lpstr>
      <vt:lpstr>What Are We Going to Cover?</vt:lpstr>
      <vt:lpstr>PowerPoint Presentation</vt:lpstr>
      <vt:lpstr>PowerPoint Presentation</vt:lpstr>
      <vt:lpstr>PowerPoint Presentation</vt:lpstr>
      <vt:lpstr>PowerPoint Presentation</vt:lpstr>
      <vt:lpstr>PowerPoint Presentation</vt:lpstr>
      <vt:lpstr>PowerPoint Presentation</vt:lpstr>
      <vt:lpstr>Campaign Dates</vt:lpstr>
      <vt:lpstr>How Do Employees Participate?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2015 STATE EMPLOYEES CHARITABLE CAMPAIGN</dc:title>
  <dc:creator>Katherine R. Knight</dc:creator>
  <cp:lastModifiedBy>Fox, Kimberly A</cp:lastModifiedBy>
  <cp:revision>189</cp:revision>
  <cp:lastPrinted>2016-08-13T15:44:50Z</cp:lastPrinted>
  <dcterms:created xsi:type="dcterms:W3CDTF">2015-08-07T15:22:49Z</dcterms:created>
  <dcterms:modified xsi:type="dcterms:W3CDTF">2023-08-04T13:37:00Z</dcterms:modified>
</cp:coreProperties>
</file>