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61" r:id="rId3"/>
    <p:sldId id="400" r:id="rId4"/>
    <p:sldId id="401" r:id="rId5"/>
    <p:sldId id="405" r:id="rId6"/>
    <p:sldId id="402" r:id="rId7"/>
    <p:sldId id="403" r:id="rId8"/>
    <p:sldId id="404" r:id="rId9"/>
    <p:sldId id="263" r:id="rId10"/>
    <p:sldId id="267" r:id="rId11"/>
    <p:sldId id="268" r:id="rId12"/>
    <p:sldId id="269" r:id="rId13"/>
    <p:sldId id="270" r:id="rId14"/>
    <p:sldId id="273" r:id="rId15"/>
    <p:sldId id="280" r:id="rId16"/>
    <p:sldId id="278" r:id="rId17"/>
    <p:sldId id="271" r:id="rId18"/>
    <p:sldId id="272" r:id="rId19"/>
    <p:sldId id="277" r:id="rId20"/>
    <p:sldId id="287" r:id="rId21"/>
    <p:sldId id="283" r:id="rId2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12" autoAdjust="0"/>
    <p:restoredTop sz="95934" autoAdjust="0"/>
  </p:normalViewPr>
  <p:slideViewPr>
    <p:cSldViewPr snapToObjects="1">
      <p:cViewPr>
        <p:scale>
          <a:sx n="100" d="100"/>
          <a:sy n="100" d="100"/>
        </p:scale>
        <p:origin x="372" y="5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277E6CD-E060-9E40-B482-D43191440651}" type="datetimeFigureOut">
              <a:rPr lang="en-US" smtClean="0"/>
              <a:t>8/31/2016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3C15C04-5B12-9546-A10E-80448ABB2BC3}" type="slidenum">
              <a:rPr lang="en-US" smtClean="0"/>
              <a:t>‹#›</a:t>
            </a:fld>
            <a:endParaRPr lang="en-US" dirty="0"/>
          </a:p>
        </p:txBody>
      </p:sp>
    </p:spTree>
    <p:extLst>
      <p:ext uri="{BB962C8B-B14F-4D97-AF65-F5344CB8AC3E}">
        <p14:creationId xmlns:p14="http://schemas.microsoft.com/office/powerpoint/2010/main" val="39083625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buSzPct val="25000"/>
            </a:pPr>
            <a:endParaRPr lang="en-US" dirty="0">
              <a:solidFill>
                <a:schemeClr val="dk1"/>
              </a:solidFill>
              <a:latin typeface="Calibri"/>
              <a:ea typeface="Calibri"/>
              <a:cs typeface="Calibri"/>
              <a:sym typeface="Calibri"/>
            </a:endParaRPr>
          </a:p>
        </p:txBody>
      </p:sp>
      <p:sp>
        <p:nvSpPr>
          <p:cNvPr id="89" name="Shape 89"/>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235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97" name="Shape 19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98632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8" name="Shape 218"/>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endParaRPr>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Our philosophy is you can save time and improve currency and accuracy if you only have to input information one time.  This is a feature that is very appealing to faculty.  [Cornell intends to participate in the Economic Development Portal being developed by NY?????  Having data in VIVO means we can pipe the data to the Portal, faculty don’t have to fill out yet form.]</a:t>
            </a:r>
          </a:p>
          <a:p>
            <a:endParaRPr>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The College of Arts and Sciences is using VIVO to feed core data into departmental websites.  </a:t>
            </a:r>
          </a:p>
        </p:txBody>
      </p:sp>
      <p:sp>
        <p:nvSpPr>
          <p:cNvPr id="219" name="Shape 219"/>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buSzPct val="25000"/>
            </a:pPr>
            <a:fld id="{00000000-1234-1234-1234-123412341234}" type="slidenum">
              <a:rPr lang="en-US">
                <a:solidFill>
                  <a:schemeClr val="dk1"/>
                </a:solidFill>
                <a:latin typeface="Times New Roman"/>
                <a:ea typeface="Times New Roman"/>
                <a:cs typeface="Times New Roman"/>
                <a:sym typeface="Times New Roman"/>
              </a:rPr>
              <a:pPr>
                <a:buSzPct val="25000"/>
              </a:pPr>
              <a:t>14</a:t>
            </a:fld>
            <a:endParaRPr lang="en-US"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049305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86955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buSzPct val="25000"/>
            </a:pPr>
            <a:endParaRPr lang="en-US" dirty="0">
              <a:solidFill>
                <a:schemeClr val="dk1"/>
              </a:solidFill>
              <a:latin typeface="Calibri"/>
              <a:ea typeface="Calibri"/>
              <a:cs typeface="Calibri"/>
              <a:sym typeface="Calibri"/>
            </a:endParaRPr>
          </a:p>
        </p:txBody>
      </p:sp>
      <p:sp>
        <p:nvSpPr>
          <p:cNvPr id="204" name="Shape 204"/>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17</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6871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buSzPct val="25000"/>
            </a:pPr>
            <a:r>
              <a:rPr lang="en-US" dirty="0">
                <a:solidFill>
                  <a:schemeClr val="dk1"/>
                </a:solidFill>
                <a:latin typeface="Calibri"/>
                <a:ea typeface="Calibri"/>
                <a:cs typeface="Calibri"/>
                <a:sym typeface="Calibri"/>
              </a:rPr>
              <a:t>VIVO projects stimulate an ecosystem approach. Repurposing data is cost efficient. (Leads in to next slide)</a:t>
            </a:r>
          </a:p>
          <a:p>
            <a:endParaRPr>
              <a:solidFill>
                <a:schemeClr val="dk1"/>
              </a:solidFill>
              <a:latin typeface="Calibri"/>
              <a:ea typeface="Calibri"/>
              <a:cs typeface="Calibri"/>
              <a:sym typeface="Calibri"/>
            </a:endParaRPr>
          </a:p>
          <a:p>
            <a:endParaRPr>
              <a:solidFill>
                <a:schemeClr val="dk1"/>
              </a:solidFill>
              <a:latin typeface="Calibri"/>
              <a:ea typeface="Calibri"/>
              <a:cs typeface="Calibri"/>
              <a:sym typeface="Calibri"/>
            </a:endParaRPr>
          </a:p>
        </p:txBody>
      </p:sp>
      <p:sp>
        <p:nvSpPr>
          <p:cNvPr id="211" name="Shape 211"/>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18</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6333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2" name="Shape 242"/>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buSzPct val="25000"/>
            </a:pPr>
            <a:r>
              <a:rPr lang="en-US" dirty="0">
                <a:solidFill>
                  <a:schemeClr val="dk1"/>
                </a:solidFill>
                <a:latin typeface="Calibri"/>
                <a:ea typeface="Calibri"/>
                <a:cs typeface="Calibri"/>
                <a:sym typeface="Calibri"/>
              </a:rPr>
              <a:t>See all or see nothing across colleges. Opt-in</a:t>
            </a:r>
          </a:p>
          <a:p>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Information in aggregate has been known to reveal unintended identifiable data</a:t>
            </a:r>
          </a:p>
          <a:p>
            <a:endParaRPr dirty="0">
              <a:solidFill>
                <a:schemeClr val="dk1"/>
              </a:solidFill>
              <a:latin typeface="Calibri"/>
              <a:ea typeface="Calibri"/>
              <a:cs typeface="Calibri"/>
              <a:sym typeface="Calibri"/>
            </a:endParaRPr>
          </a:p>
        </p:txBody>
      </p:sp>
      <p:sp>
        <p:nvSpPr>
          <p:cNvPr id="243" name="Shape 243"/>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buSzPct val="25000"/>
            </a:pPr>
            <a:fld id="{00000000-1234-1234-1234-123412341234}" type="slidenum">
              <a:rPr lang="en-US">
                <a:solidFill>
                  <a:schemeClr val="dk1"/>
                </a:solidFill>
                <a:latin typeface="Times New Roman"/>
                <a:ea typeface="Times New Roman"/>
                <a:cs typeface="Times New Roman"/>
                <a:sym typeface="Times New Roman"/>
              </a:rPr>
              <a:pPr>
                <a:buSzPct val="25000"/>
              </a:pPr>
              <a:t>19</a:t>
            </a:fld>
            <a:endParaRPr lang="en-US"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71902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Value Proposition</a:t>
            </a:r>
          </a:p>
          <a:p>
            <a:endParaRPr lang="en-US" dirty="0"/>
          </a:p>
          <a:p>
            <a:pPr marL="349964" indent="-349964">
              <a:buClr>
                <a:schemeClr val="accent2">
                  <a:lumMod val="75000"/>
                </a:schemeClr>
              </a:buClr>
              <a:buFont typeface="Wingdings" charset="2"/>
              <a:buChar char="q"/>
            </a:pPr>
            <a:r>
              <a:rPr lang="en-US" dirty="0"/>
              <a:t>Disambiguation</a:t>
            </a:r>
          </a:p>
          <a:p>
            <a:pPr marL="349964" indent="-349964">
              <a:buClr>
                <a:schemeClr val="accent2">
                  <a:lumMod val="75000"/>
                </a:schemeClr>
              </a:buClr>
              <a:buFont typeface="Wingdings" charset="2"/>
              <a:buChar char="q"/>
            </a:pPr>
            <a:r>
              <a:rPr lang="en-US" dirty="0"/>
              <a:t>Discoverability</a:t>
            </a:r>
          </a:p>
          <a:p>
            <a:pPr marL="349964" indent="-349964">
              <a:buClr>
                <a:schemeClr val="accent2">
                  <a:lumMod val="75000"/>
                </a:schemeClr>
              </a:buClr>
              <a:buFont typeface="Wingdings" charset="2"/>
              <a:buChar char="q"/>
            </a:pPr>
            <a:r>
              <a:rPr lang="en-US" dirty="0"/>
              <a:t>Business </a:t>
            </a:r>
            <a:r>
              <a:rPr lang="en-US" dirty="0" smtClean="0"/>
              <a:t>Practices</a:t>
            </a:r>
            <a:endParaRPr lang="en-US" dirty="0"/>
          </a:p>
        </p:txBody>
      </p:sp>
      <p:sp>
        <p:nvSpPr>
          <p:cNvPr id="4" name="Slide Number Placeholder 3"/>
          <p:cNvSpPr>
            <a:spLocks noGrp="1"/>
          </p:cNvSpPr>
          <p:nvPr>
            <p:ph type="sldNum" sz="quarter" idx="10"/>
          </p:nvPr>
        </p:nvSpPr>
        <p:spPr/>
        <p:txBody>
          <a:bodyPr/>
          <a:lstStyle/>
          <a:p>
            <a:fld id="{E9BB46A6-6142-3F43-80DC-4C696ABFC9E0}" type="slidenum">
              <a:rPr lang="en-US" smtClean="0"/>
              <a:t>20</a:t>
            </a:fld>
            <a:endParaRPr lang="en-US" dirty="0"/>
          </a:p>
        </p:txBody>
      </p:sp>
    </p:spTree>
    <p:extLst>
      <p:ext uri="{BB962C8B-B14F-4D97-AF65-F5344CB8AC3E}">
        <p14:creationId xmlns:p14="http://schemas.microsoft.com/office/powerpoint/2010/main" val="3200990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8695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8695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assumes that each lead author forms a core team through a Poisson process.</a:t>
            </a:r>
          </a:p>
          <a:p>
            <a:endParaRPr lang="en-US" dirty="0"/>
          </a:p>
          <a:p>
            <a:r>
              <a:rPr lang="en-US" dirty="0"/>
              <a:t>Extended teams arise from core teams by adding new members in proportion to the productivity of the team. </a:t>
            </a:r>
          </a:p>
          <a:p>
            <a:endParaRPr lang="en-US" dirty="0"/>
          </a:p>
          <a:p>
            <a:r>
              <a:rPr lang="en-US" dirty="0"/>
              <a:t>This process of cumulative advantage leads to the appearance of the power-law component of large teams at later times</a:t>
            </a:r>
            <a:r>
              <a:rPr lang="en-US" dirty="0" smtClean="0"/>
              <a:t>.</a:t>
            </a:r>
            <a:endParaRPr lang="en-US" dirty="0"/>
          </a:p>
        </p:txBody>
      </p:sp>
      <p:sp>
        <p:nvSpPr>
          <p:cNvPr id="4" name="Slide Number Placeholder 3"/>
          <p:cNvSpPr>
            <a:spLocks noGrp="1"/>
          </p:cNvSpPr>
          <p:nvPr>
            <p:ph type="sldNum" sz="quarter" idx="10"/>
          </p:nvPr>
        </p:nvSpPr>
        <p:spPr/>
        <p:txBody>
          <a:bodyPr/>
          <a:lstStyle/>
          <a:p>
            <a:fld id="{E9BB46A6-6142-3F43-80DC-4C696ABFC9E0}" type="slidenum">
              <a:rPr lang="en-US" smtClean="0"/>
              <a:t>3</a:t>
            </a:fld>
            <a:endParaRPr lang="en-US"/>
          </a:p>
        </p:txBody>
      </p:sp>
    </p:spTree>
    <p:extLst>
      <p:ext uri="{BB962C8B-B14F-4D97-AF65-F5344CB8AC3E}">
        <p14:creationId xmlns:p14="http://schemas.microsoft.com/office/powerpoint/2010/main" val="52868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assumes that each lead author forms a core team through a Poisson process.</a:t>
            </a:r>
          </a:p>
          <a:p>
            <a:endParaRPr lang="en-US" dirty="0"/>
          </a:p>
          <a:p>
            <a:r>
              <a:rPr lang="en-US" dirty="0"/>
              <a:t>Extended teams arise from core teams by adding new members in proportion to the productivity of the team. </a:t>
            </a:r>
          </a:p>
          <a:p>
            <a:endParaRPr lang="en-US" dirty="0"/>
          </a:p>
          <a:p>
            <a:r>
              <a:rPr lang="en-US" dirty="0"/>
              <a:t>This process of cumulative advantage leads to the appearance of the power-law component of large teams at later times</a:t>
            </a:r>
            <a:r>
              <a:rPr lang="en-US" dirty="0" smtClean="0"/>
              <a:t>.</a:t>
            </a:r>
            <a:endParaRPr lang="en-US" dirty="0"/>
          </a:p>
        </p:txBody>
      </p:sp>
      <p:sp>
        <p:nvSpPr>
          <p:cNvPr id="4" name="Slide Number Placeholder 3"/>
          <p:cNvSpPr>
            <a:spLocks noGrp="1"/>
          </p:cNvSpPr>
          <p:nvPr>
            <p:ph type="sldNum" sz="quarter" idx="10"/>
          </p:nvPr>
        </p:nvSpPr>
        <p:spPr/>
        <p:txBody>
          <a:bodyPr/>
          <a:lstStyle/>
          <a:p>
            <a:fld id="{E9BB46A6-6142-3F43-80DC-4C696ABFC9E0}" type="slidenum">
              <a:rPr lang="en-US" smtClean="0"/>
              <a:t>4</a:t>
            </a:fld>
            <a:endParaRPr lang="en-US"/>
          </a:p>
        </p:txBody>
      </p:sp>
    </p:spTree>
    <p:extLst>
      <p:ext uri="{BB962C8B-B14F-4D97-AF65-F5344CB8AC3E}">
        <p14:creationId xmlns:p14="http://schemas.microsoft.com/office/powerpoint/2010/main" val="52868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16" name="Shape 1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86955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buSzPct val="25000"/>
            </a:pPr>
            <a:endParaRPr lang="en-US" dirty="0">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9</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7520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dirty="0"/>
          </a:p>
        </p:txBody>
      </p:sp>
      <p:sp>
        <p:nvSpPr>
          <p:cNvPr id="177" name="Shape 17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6622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3" name="Shape 183"/>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pPr>
              <a:buSzPct val="25000"/>
            </a:pPr>
            <a:r>
              <a:rPr lang="en-US" dirty="0">
                <a:solidFill>
                  <a:schemeClr val="dk1"/>
                </a:solidFill>
                <a:latin typeface="Calibri"/>
                <a:ea typeface="Calibri"/>
                <a:cs typeface="Calibri"/>
                <a:sym typeface="Calibri"/>
              </a:rPr>
              <a:t>Abawi slide (small) +</a:t>
            </a:r>
          </a:p>
          <a:p>
            <a:endParaRPr dirty="0">
              <a:solidFill>
                <a:schemeClr val="dk1"/>
              </a:solidFill>
              <a:latin typeface="Calibri"/>
              <a:ea typeface="Calibri"/>
              <a:cs typeface="Calibri"/>
              <a:sym typeface="Calibri"/>
            </a:endParaRPr>
          </a:p>
          <a:p>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predicated on information emerging from what people are </a:t>
            </a:r>
            <a:r>
              <a:rPr lang="en-US" i="1" dirty="0">
                <a:solidFill>
                  <a:schemeClr val="dk1"/>
                </a:solidFill>
                <a:latin typeface="Calibri"/>
                <a:ea typeface="Calibri"/>
                <a:cs typeface="Calibri"/>
                <a:sym typeface="Calibri"/>
              </a:rPr>
              <a:t>doing </a:t>
            </a:r>
            <a:r>
              <a:rPr lang="en-US" dirty="0">
                <a:solidFill>
                  <a:schemeClr val="dk1"/>
                </a:solidFill>
                <a:latin typeface="Calibri"/>
                <a:ea typeface="Calibri"/>
                <a:cs typeface="Calibri"/>
                <a:sym typeface="Calibri"/>
              </a:rPr>
              <a:t>– outputs, yes, but other activities including grants, teaching, and talks</a:t>
            </a:r>
          </a:p>
          <a:p>
            <a:endParaRPr dirty="0">
              <a:solidFill>
                <a:schemeClr val="dk1"/>
              </a:solidFill>
              <a:latin typeface="Calibri"/>
              <a:ea typeface="Calibri"/>
              <a:cs typeface="Calibri"/>
              <a:sym typeface="Calibri"/>
            </a:endParaRPr>
          </a:p>
        </p:txBody>
      </p:sp>
      <p:sp>
        <p:nvSpPr>
          <p:cNvPr id="184" name="Shape 184"/>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buSzPct val="25000"/>
            </a:pPr>
            <a:fld id="{00000000-1234-1234-1234-123412341234}" type="slidenum">
              <a:rPr lang="en-US">
                <a:solidFill>
                  <a:schemeClr val="dk1"/>
                </a:solidFill>
                <a:latin typeface="Times New Roman"/>
                <a:ea typeface="Times New Roman"/>
                <a:cs typeface="Times New Roman"/>
                <a:sym typeface="Times New Roman"/>
              </a:rPr>
              <a:pPr>
                <a:buSzPct val="25000"/>
              </a:pPr>
              <a:t>11</a:t>
            </a:fld>
            <a:endParaRPr lang="en-US"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13301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0" name="Shape 190"/>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endParaRPr>
              <a:solidFill>
                <a:schemeClr val="dk1"/>
              </a:solidFill>
              <a:latin typeface="Calibri"/>
              <a:ea typeface="Calibri"/>
              <a:cs typeface="Calibri"/>
              <a:sym typeface="Calibri"/>
            </a:endParaRPr>
          </a:p>
          <a:p>
            <a:endParaRPr>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predicated on information emerging from what people are </a:t>
            </a:r>
            <a:r>
              <a:rPr lang="en-US" i="1" dirty="0">
                <a:solidFill>
                  <a:schemeClr val="dk1"/>
                </a:solidFill>
                <a:latin typeface="Calibri"/>
                <a:ea typeface="Calibri"/>
                <a:cs typeface="Calibri"/>
                <a:sym typeface="Calibri"/>
              </a:rPr>
              <a:t>doing </a:t>
            </a:r>
            <a:r>
              <a:rPr lang="en-US" dirty="0">
                <a:solidFill>
                  <a:schemeClr val="dk1"/>
                </a:solidFill>
                <a:latin typeface="Calibri"/>
                <a:ea typeface="Calibri"/>
                <a:cs typeface="Calibri"/>
                <a:sym typeface="Calibri"/>
              </a:rPr>
              <a:t>– outputs, yes, but other activities including grants, teaching, and talks</a:t>
            </a:r>
          </a:p>
          <a:p>
            <a:endParaRPr>
              <a:solidFill>
                <a:schemeClr val="dk1"/>
              </a:solidFill>
              <a:latin typeface="Calibri"/>
              <a:ea typeface="Calibri"/>
              <a:cs typeface="Calibri"/>
              <a:sym typeface="Calibri"/>
            </a:endParaRPr>
          </a:p>
        </p:txBody>
      </p:sp>
      <p:sp>
        <p:nvSpPr>
          <p:cNvPr id="191" name="Shape 191"/>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buSzPct val="25000"/>
            </a:pPr>
            <a:fld id="{00000000-1234-1234-1234-123412341234}" type="slidenum">
              <a:rPr lang="en-US">
                <a:solidFill>
                  <a:schemeClr val="dk1"/>
                </a:solidFill>
                <a:latin typeface="Times New Roman"/>
                <a:ea typeface="Times New Roman"/>
                <a:cs typeface="Times New Roman"/>
                <a:sym typeface="Times New Roman"/>
              </a:rPr>
              <a:pPr>
                <a:buSzPct val="25000"/>
              </a:pPr>
              <a:t>12</a:t>
            </a:fld>
            <a:endParaRPr lang="en-US"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09969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EEC627-809E-164F-A084-212BC92486BA}" type="datetimeFigureOut">
              <a:rPr lang="en-US" smtClean="0"/>
              <a:pPr/>
              <a:t>8/31/2016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3784F5-1C83-1541-BF35-72CB6F8795D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EEC627-809E-164F-A084-212BC92486BA}" type="datetimeFigureOut">
              <a:rPr lang="en-US" smtClean="0"/>
              <a:pPr/>
              <a:t>8/31/2016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3784F5-1C83-1541-BF35-72CB6F8795D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EEC627-809E-164F-A084-212BC92486BA}" type="datetimeFigureOut">
              <a:rPr lang="en-US" smtClean="0"/>
              <a:pPr/>
              <a:t>8/31/2016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3784F5-1C83-1541-BF35-72CB6F8795D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EEC627-809E-164F-A084-212BC92486BA}" type="datetimeFigureOut">
              <a:rPr lang="en-US" smtClean="0"/>
              <a:pPr/>
              <a:t>8/31/2016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3784F5-1C83-1541-BF35-72CB6F8795D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EEC627-809E-164F-A084-212BC92486BA}" type="datetimeFigureOut">
              <a:rPr lang="en-US" smtClean="0"/>
              <a:pPr/>
              <a:t>8/31/2016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3784F5-1C83-1541-BF35-72CB6F8795D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EEC627-809E-164F-A084-212BC92486BA}" type="datetimeFigureOut">
              <a:rPr lang="en-US" smtClean="0"/>
              <a:pPr/>
              <a:t>8/31/2016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3784F5-1C83-1541-BF35-72CB6F8795D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EEEC627-809E-164F-A084-212BC92486BA}" type="datetimeFigureOut">
              <a:rPr lang="en-US" smtClean="0"/>
              <a:pPr/>
              <a:t>8/31/2016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63784F5-1C83-1541-BF35-72CB6F8795D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EEEC627-809E-164F-A084-212BC92486BA}" type="datetimeFigureOut">
              <a:rPr lang="en-US" smtClean="0"/>
              <a:pPr/>
              <a:t>8/31/2016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63784F5-1C83-1541-BF35-72CB6F8795D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EEEC627-809E-164F-A084-212BC92486BA}" type="datetimeFigureOut">
              <a:rPr lang="en-US" smtClean="0"/>
              <a:pPr/>
              <a:t>8/31/2016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63784F5-1C83-1541-BF35-72CB6F8795D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EEC627-809E-164F-A084-212BC92486BA}" type="datetimeFigureOut">
              <a:rPr lang="en-US" smtClean="0"/>
              <a:pPr/>
              <a:t>8/31/2016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3784F5-1C83-1541-BF35-72CB6F8795D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EEC627-809E-164F-A084-212BC92486BA}" type="datetimeFigureOut">
              <a:rPr lang="en-US" smtClean="0"/>
              <a:pPr/>
              <a:t>8/31/2016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3784F5-1C83-1541-BF35-72CB6F8795D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17638"/>
            <a:ext cx="8229600" cy="6556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286000"/>
            <a:ext cx="8229600" cy="3535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Herbert Laptop:Users:bherbert:Desktop:Sec_Horiz_Maroon.png"/>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6400800"/>
            <a:ext cx="2057400" cy="363855"/>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457200" rtl="0" eaLnBrk="1" latinLnBrk="0" hangingPunct="1">
        <a:spcBef>
          <a:spcPct val="0"/>
        </a:spcBef>
        <a:buNone/>
        <a:defRPr sz="2800" kern="1200">
          <a:solidFill>
            <a:schemeClr val="tx1"/>
          </a:solidFill>
          <a:latin typeface="Avenir Light"/>
          <a:ea typeface="+mj-ea"/>
          <a:cs typeface="+mj-cs"/>
        </a:defRPr>
      </a:lvl1pPr>
    </p:titleStyle>
    <p:bodyStyle>
      <a:lvl1pPr marL="342900" indent="-342900" algn="l" defTabSz="457200" rtl="0" eaLnBrk="1" latinLnBrk="0" hangingPunct="1">
        <a:spcBef>
          <a:spcPct val="20000"/>
        </a:spcBef>
        <a:buClr>
          <a:schemeClr val="bg2">
            <a:lumMod val="50000"/>
          </a:schemeClr>
        </a:buClr>
        <a:buFont typeface="Lucida Grande"/>
        <a:buChar char="■"/>
        <a:defRPr sz="2000" kern="1200" baseline="0">
          <a:solidFill>
            <a:schemeClr val="tx1"/>
          </a:solidFill>
          <a:latin typeface="Avenir Light"/>
          <a:ea typeface="+mn-ea"/>
          <a:cs typeface="+mn-cs"/>
        </a:defRPr>
      </a:lvl1pPr>
      <a:lvl2pPr marL="742950" indent="-285750" algn="l" defTabSz="457200" rtl="0" eaLnBrk="1" latinLnBrk="0" hangingPunct="1">
        <a:spcBef>
          <a:spcPct val="20000"/>
        </a:spcBef>
        <a:buClr>
          <a:schemeClr val="bg2">
            <a:lumMod val="50000"/>
          </a:schemeClr>
        </a:buClr>
        <a:buFont typeface="Lucida Grande"/>
        <a:buChar char="■"/>
        <a:defRPr sz="2000" kern="1200" baseline="0">
          <a:solidFill>
            <a:schemeClr val="tx1"/>
          </a:solidFill>
          <a:latin typeface="Avenir Light"/>
          <a:ea typeface="+mn-ea"/>
          <a:cs typeface="+mn-cs"/>
        </a:defRPr>
      </a:lvl2pPr>
      <a:lvl3pPr marL="1143000" indent="-228600" algn="l" defTabSz="457200" rtl="0" eaLnBrk="1" latinLnBrk="0" hangingPunct="1">
        <a:spcBef>
          <a:spcPct val="20000"/>
        </a:spcBef>
        <a:buClr>
          <a:schemeClr val="bg2">
            <a:lumMod val="50000"/>
          </a:schemeClr>
        </a:buClr>
        <a:buFont typeface="Lucida Grande"/>
        <a:buChar char="■"/>
        <a:defRPr sz="2000" kern="1200" baseline="0">
          <a:solidFill>
            <a:schemeClr val="tx1"/>
          </a:solidFill>
          <a:latin typeface="Avenir Light"/>
          <a:ea typeface="+mn-ea"/>
          <a:cs typeface="+mn-cs"/>
        </a:defRPr>
      </a:lvl3pPr>
      <a:lvl4pPr marL="1600200" indent="-228600" algn="l" defTabSz="457200" rtl="0" eaLnBrk="1" latinLnBrk="0" hangingPunct="1">
        <a:spcBef>
          <a:spcPct val="20000"/>
        </a:spcBef>
        <a:buClr>
          <a:schemeClr val="bg2">
            <a:lumMod val="50000"/>
          </a:schemeClr>
        </a:buClr>
        <a:buFont typeface="Lucida Grande"/>
        <a:buChar char="■"/>
        <a:defRPr sz="2000" kern="1200" baseline="0">
          <a:solidFill>
            <a:schemeClr val="tx1"/>
          </a:solidFill>
          <a:latin typeface="Avenir Light"/>
          <a:ea typeface="+mn-ea"/>
          <a:cs typeface="+mn-cs"/>
        </a:defRPr>
      </a:lvl4pPr>
      <a:lvl5pPr marL="2057400" indent="-228600" algn="l" defTabSz="457200" rtl="0" eaLnBrk="1" latinLnBrk="0" hangingPunct="1">
        <a:spcBef>
          <a:spcPct val="20000"/>
        </a:spcBef>
        <a:buClr>
          <a:schemeClr val="bg2">
            <a:lumMod val="50000"/>
          </a:schemeClr>
        </a:buClr>
        <a:buFont typeface="Lucida Grande"/>
        <a:buChar char="■"/>
        <a:defRPr sz="2000" kern="1200" baseline="0">
          <a:solidFill>
            <a:schemeClr val="tx1"/>
          </a:solidFill>
          <a:latin typeface="Avenir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381001" y="2971800"/>
            <a:ext cx="8610600" cy="1470024"/>
          </a:xfrm>
          <a:prstGeom prst="rect">
            <a:avLst/>
          </a:prstGeom>
          <a:noFill/>
          <a:ln>
            <a:noFill/>
          </a:ln>
        </p:spPr>
        <p:txBody>
          <a:bodyPr lIns="91425" tIns="45700" rIns="91425" bIns="45700" anchor="ctr" anchorCtr="0">
            <a:noAutofit/>
          </a:bodyPr>
          <a:lstStyle/>
          <a:p>
            <a:pPr lvl="0" algn="l">
              <a:spcBef>
                <a:spcPts val="0"/>
              </a:spcBef>
              <a:buClr>
                <a:schemeClr val="lt1"/>
              </a:buClr>
              <a:buSzPct val="25000"/>
            </a:pPr>
            <a:r>
              <a:rPr lang="en-US" dirty="0"/>
              <a:t>The Design and Development of an Integrated Researcher Profile System at Texas A&amp;M to Enrich Scholarly Identity of Faculty </a:t>
            </a:r>
            <a:endParaRPr lang="en-US" b="0" i="0" u="none" strike="noStrike" cap="none" baseline="0" dirty="0">
              <a:latin typeface="Questrial"/>
              <a:ea typeface="Questrial"/>
              <a:cs typeface="Questrial"/>
              <a:sym typeface="Questrial"/>
            </a:endParaRPr>
          </a:p>
        </p:txBody>
      </p:sp>
      <p:sp>
        <p:nvSpPr>
          <p:cNvPr id="85" name="Shape 85"/>
          <p:cNvSpPr txBox="1"/>
          <p:nvPr/>
        </p:nvSpPr>
        <p:spPr>
          <a:xfrm>
            <a:off x="582925" y="5486400"/>
            <a:ext cx="8126699" cy="38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b="0" i="0" u="none" strike="noStrike" cap="none" baseline="0" dirty="0" smtClean="0">
                <a:latin typeface="Avenir Book"/>
                <a:ea typeface="Questrial"/>
                <a:cs typeface="Avenir Book"/>
                <a:sym typeface="Questrial"/>
              </a:rPr>
              <a:t>Dr. Bruce Herbert </a:t>
            </a:r>
            <a:r>
              <a:rPr lang="en-US" sz="2000" b="0" i="0" u="none" strike="noStrike" cap="none" baseline="0" dirty="0">
                <a:latin typeface="Avenir Book"/>
                <a:ea typeface="Questrial"/>
                <a:cs typeface="Avenir Book"/>
                <a:sym typeface="Questrial"/>
              </a:rPr>
              <a:t>| </a:t>
            </a:r>
            <a:r>
              <a:rPr lang="en-US" sz="2000" b="0" i="0" u="none" strike="noStrike" cap="none" baseline="0" dirty="0" smtClean="0">
                <a:latin typeface="Avenir Book"/>
                <a:ea typeface="Questrial"/>
                <a:cs typeface="Avenir Book"/>
                <a:sym typeface="Questrial"/>
              </a:rPr>
              <a:t>Michael Bolton </a:t>
            </a:r>
            <a:r>
              <a:rPr lang="en-US" sz="2000" b="0" i="0" u="none" strike="noStrike" cap="none" baseline="0" dirty="0">
                <a:latin typeface="Avenir Book"/>
                <a:ea typeface="Questrial"/>
                <a:cs typeface="Avenir Book"/>
                <a:sym typeface="Questrial"/>
              </a:rPr>
              <a:t>| </a:t>
            </a:r>
            <a:r>
              <a:rPr lang="en-US" sz="2000" b="0" i="0" u="none" strike="noStrike" cap="none" baseline="0" dirty="0" smtClean="0">
                <a:latin typeface="Avenir Book"/>
                <a:ea typeface="Questrial"/>
                <a:cs typeface="Avenir Book"/>
                <a:sym typeface="Questrial"/>
              </a:rPr>
              <a:t>Doug Hahn</a:t>
            </a:r>
            <a:r>
              <a:rPr lang="en-US" sz="2000" dirty="0" smtClean="0">
                <a:latin typeface="Avenir Book"/>
                <a:ea typeface="Questrial"/>
                <a:cs typeface="Avenir Book"/>
                <a:sym typeface="Questrial"/>
              </a:rPr>
              <a:t> </a:t>
            </a:r>
            <a:r>
              <a:rPr lang="en-US" sz="2000" dirty="0">
                <a:latin typeface="Avenir Book"/>
                <a:ea typeface="Questrial"/>
                <a:cs typeface="Avenir Book"/>
                <a:sym typeface="Questrial"/>
              </a:rPr>
              <a:t>| </a:t>
            </a:r>
            <a:r>
              <a:rPr lang="en-US" sz="2000" b="0" i="0" u="none" strike="noStrike" cap="none" baseline="0" dirty="0" smtClean="0">
                <a:latin typeface="Avenir Book"/>
                <a:ea typeface="Questrial"/>
                <a:cs typeface="Avenir Book"/>
                <a:sym typeface="Questrial"/>
              </a:rPr>
              <a:t>Dong Joon Lee</a:t>
            </a:r>
            <a:endParaRPr lang="en-US" sz="2000" b="0" i="0" u="none" strike="noStrike" cap="none" baseline="0" dirty="0">
              <a:latin typeface="Avenir Book"/>
              <a:ea typeface="Questrial"/>
              <a:cs typeface="Avenir Book"/>
              <a:sym typeface="Questrial"/>
            </a:endParaRPr>
          </a:p>
        </p:txBody>
      </p:sp>
      <p:sp>
        <p:nvSpPr>
          <p:cNvPr id="3" name="TextBox 2"/>
          <p:cNvSpPr txBox="1"/>
          <p:nvPr/>
        </p:nvSpPr>
        <p:spPr>
          <a:xfrm>
            <a:off x="152400" y="381000"/>
            <a:ext cx="7848600" cy="738664"/>
          </a:xfrm>
          <a:prstGeom prst="rect">
            <a:avLst/>
          </a:prstGeom>
          <a:noFill/>
        </p:spPr>
        <p:txBody>
          <a:bodyPr wrap="square" rtlCol="0">
            <a:spAutoFit/>
          </a:bodyPr>
          <a:lstStyle/>
          <a:p>
            <a:r>
              <a:rPr lang="en-US" sz="2400" dirty="0" smtClean="0">
                <a:latin typeface="Avenir Book"/>
                <a:cs typeface="Avenir Book"/>
              </a:rPr>
              <a:t>Chief Research Officer’s Meeting</a:t>
            </a:r>
            <a:endParaRPr lang="en-US" sz="2400" b="1" dirty="0">
              <a:latin typeface="Avenir Book"/>
              <a:cs typeface="Avenir Book"/>
            </a:endParaRPr>
          </a:p>
          <a:p>
            <a:r>
              <a:rPr lang="en-US" dirty="0" smtClean="0">
                <a:latin typeface="Avenir Book"/>
                <a:cs typeface="Avenir Book"/>
              </a:rPr>
              <a:t>Texas A&amp;M University System, August 30, 2016</a:t>
            </a:r>
            <a:endParaRPr lang="en-US" dirty="0">
              <a:latin typeface="Avenir Book"/>
              <a:cs typeface="Avenir Book"/>
            </a:endParaRPr>
          </a:p>
        </p:txBody>
      </p:sp>
      <p:pic>
        <p:nvPicPr>
          <p:cNvPr id="7" name="Picture 2" descr="image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3581400" cy="1162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057794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628650" y="136526"/>
            <a:ext cx="8011799" cy="1325700"/>
          </a:xfrm>
          <a:prstGeom prst="rect">
            <a:avLst/>
          </a:prstGeom>
          <a:noFill/>
          <a:ln>
            <a:noFill/>
          </a:ln>
        </p:spPr>
        <p:txBody>
          <a:bodyPr lIns="91425" tIns="45700" rIns="91425" bIns="45700" anchor="ctr" anchorCtr="0">
            <a:noAutofit/>
          </a:bodyPr>
          <a:lstStyle/>
          <a:p>
            <a:pPr marL="0" marR="0" lvl="0" indent="0" rtl="0">
              <a:lnSpc>
                <a:spcPct val="90000"/>
              </a:lnSpc>
              <a:spcBef>
                <a:spcPts val="0"/>
              </a:spcBef>
              <a:buClr>
                <a:srgbClr val="EDEDED"/>
              </a:buClr>
              <a:buSzPct val="25000"/>
              <a:buFont typeface="Cantarell"/>
              <a:buNone/>
            </a:pPr>
            <a:r>
              <a:rPr lang="en-US" sz="4400" dirty="0">
                <a:solidFill>
                  <a:srgbClr val="000000"/>
                </a:solidFill>
                <a:latin typeface="Avenir Book"/>
                <a:ea typeface="Questrial"/>
                <a:cs typeface="Avenir Book"/>
                <a:sym typeface="Questrial"/>
              </a:rPr>
              <a:t>I</a:t>
            </a:r>
            <a:r>
              <a:rPr lang="en-US" sz="4400" b="0" i="0" u="none" strike="noStrike" cap="none" baseline="0" dirty="0">
                <a:solidFill>
                  <a:srgbClr val="000000"/>
                </a:solidFill>
                <a:latin typeface="Avenir Book"/>
                <a:ea typeface="Questrial"/>
                <a:cs typeface="Avenir Book"/>
                <a:sym typeface="Questrial"/>
              </a:rPr>
              <a:t>ntegrates </a:t>
            </a:r>
            <a:r>
              <a:rPr lang="en-US" sz="4400" b="0" i="0" u="none" strike="noStrike" cap="none" baseline="0" dirty="0" smtClean="0">
                <a:solidFill>
                  <a:srgbClr val="000000"/>
                </a:solidFill>
                <a:latin typeface="Avenir Book"/>
                <a:ea typeface="Questrial"/>
                <a:cs typeface="Avenir Book"/>
                <a:sym typeface="Questrial"/>
              </a:rPr>
              <a:t>Institutional </a:t>
            </a:r>
            <a:r>
              <a:rPr lang="en-US" sz="4400" dirty="0">
                <a:solidFill>
                  <a:srgbClr val="000000"/>
                </a:solidFill>
                <a:latin typeface="Avenir Book"/>
                <a:ea typeface="Questrial"/>
                <a:cs typeface="Avenir Book"/>
                <a:sym typeface="Questrial"/>
              </a:rPr>
              <a:t>D</a:t>
            </a:r>
            <a:r>
              <a:rPr lang="en-US" sz="4400" b="0" i="0" u="none" strike="noStrike" cap="none" baseline="0" dirty="0" smtClean="0">
                <a:solidFill>
                  <a:srgbClr val="000000"/>
                </a:solidFill>
                <a:latin typeface="Avenir Book"/>
                <a:ea typeface="Questrial"/>
                <a:cs typeface="Avenir Book"/>
                <a:sym typeface="Questrial"/>
              </a:rPr>
              <a:t>ata</a:t>
            </a:r>
            <a:endParaRPr lang="en-US" sz="4400" b="0" i="0" u="none" strike="noStrike" cap="none" baseline="0" dirty="0">
              <a:solidFill>
                <a:srgbClr val="000000"/>
              </a:solidFill>
              <a:latin typeface="Avenir Book"/>
              <a:ea typeface="Questrial"/>
              <a:cs typeface="Avenir Book"/>
              <a:sym typeface="Questrial"/>
            </a:endParaRPr>
          </a:p>
        </p:txBody>
      </p:sp>
      <p:sp>
        <p:nvSpPr>
          <p:cNvPr id="152" name="Shape 152"/>
          <p:cNvSpPr/>
          <p:nvPr/>
        </p:nvSpPr>
        <p:spPr>
          <a:xfrm>
            <a:off x="3316750" y="2949065"/>
            <a:ext cx="1643865" cy="1623316"/>
          </a:xfrm>
          <a:prstGeom prst="flowChartMagneticDisk">
            <a:avLst/>
          </a:prstGeom>
          <a:solidFill>
            <a:schemeClr val="accent1"/>
          </a:solidFill>
          <a:ln w="12700" cap="flat" cmpd="sng">
            <a:solidFill>
              <a:srgbClr val="2F7F8A"/>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b="0" i="0" u="none" strike="noStrike" cap="none" baseline="0" dirty="0">
                <a:solidFill>
                  <a:srgbClr val="000000"/>
                </a:solidFill>
                <a:latin typeface="Avenir Book"/>
                <a:ea typeface="Cantarell"/>
                <a:cs typeface="Avenir Book"/>
                <a:sym typeface="Cantarell"/>
              </a:rPr>
              <a:t>VIVO</a:t>
            </a:r>
          </a:p>
        </p:txBody>
      </p:sp>
      <p:cxnSp>
        <p:nvCxnSpPr>
          <p:cNvPr id="153" name="Shape 153"/>
          <p:cNvCxnSpPr>
            <a:stCxn id="154" idx="3"/>
          </p:cNvCxnSpPr>
          <p:nvPr/>
        </p:nvCxnSpPr>
        <p:spPr>
          <a:xfrm>
            <a:off x="1676475" y="2773099"/>
            <a:ext cx="1354200" cy="555600"/>
          </a:xfrm>
          <a:prstGeom prst="straightConnector1">
            <a:avLst/>
          </a:prstGeom>
          <a:noFill/>
          <a:ln w="9525" cap="flat" cmpd="sng">
            <a:solidFill>
              <a:schemeClr val="accent1"/>
            </a:solidFill>
            <a:prstDash val="solid"/>
            <a:miter/>
            <a:headEnd type="none" w="med" len="med"/>
            <a:tailEnd type="triangle" w="lg" len="lg"/>
          </a:ln>
        </p:spPr>
      </p:cxnSp>
      <p:cxnSp>
        <p:nvCxnSpPr>
          <p:cNvPr id="155" name="Shape 155"/>
          <p:cNvCxnSpPr/>
          <p:nvPr/>
        </p:nvCxnSpPr>
        <p:spPr>
          <a:xfrm rot="10800000" flipH="1">
            <a:off x="1917627" y="4065444"/>
            <a:ext cx="1010400" cy="339299"/>
          </a:xfrm>
          <a:prstGeom prst="straightConnector1">
            <a:avLst/>
          </a:prstGeom>
          <a:noFill/>
          <a:ln w="9525" cap="flat" cmpd="sng">
            <a:solidFill>
              <a:schemeClr val="accent1"/>
            </a:solidFill>
            <a:prstDash val="solid"/>
            <a:miter/>
            <a:headEnd type="none" w="med" len="med"/>
            <a:tailEnd type="triangle" w="lg" len="lg"/>
          </a:ln>
        </p:spPr>
      </p:cxnSp>
      <p:cxnSp>
        <p:nvCxnSpPr>
          <p:cNvPr id="156" name="Shape 156"/>
          <p:cNvCxnSpPr>
            <a:stCxn id="157" idx="3"/>
          </p:cNvCxnSpPr>
          <p:nvPr/>
        </p:nvCxnSpPr>
        <p:spPr>
          <a:xfrm>
            <a:off x="1764774" y="3427649"/>
            <a:ext cx="1163400" cy="131100"/>
          </a:xfrm>
          <a:prstGeom prst="straightConnector1">
            <a:avLst/>
          </a:prstGeom>
          <a:noFill/>
          <a:ln w="9525" cap="flat" cmpd="sng">
            <a:solidFill>
              <a:schemeClr val="accent1"/>
            </a:solidFill>
            <a:prstDash val="solid"/>
            <a:miter/>
            <a:headEnd type="none" w="med" len="med"/>
            <a:tailEnd type="triangle" w="lg" len="lg"/>
          </a:ln>
        </p:spPr>
      </p:cxnSp>
      <p:cxnSp>
        <p:nvCxnSpPr>
          <p:cNvPr id="158" name="Shape 158"/>
          <p:cNvCxnSpPr/>
          <p:nvPr/>
        </p:nvCxnSpPr>
        <p:spPr>
          <a:xfrm rot="10800000" flipH="1">
            <a:off x="1764423" y="4433171"/>
            <a:ext cx="1184400" cy="723600"/>
          </a:xfrm>
          <a:prstGeom prst="straightConnector1">
            <a:avLst/>
          </a:prstGeom>
          <a:noFill/>
          <a:ln w="9525" cap="flat" cmpd="sng">
            <a:solidFill>
              <a:schemeClr val="accent1"/>
            </a:solidFill>
            <a:prstDash val="solid"/>
            <a:miter/>
            <a:headEnd type="none" w="med" len="med"/>
            <a:tailEnd type="triangle" w="lg" len="lg"/>
          </a:ln>
        </p:spPr>
      </p:cxnSp>
      <p:sp>
        <p:nvSpPr>
          <p:cNvPr id="159" name="Shape 159"/>
          <p:cNvSpPr/>
          <p:nvPr/>
        </p:nvSpPr>
        <p:spPr>
          <a:xfrm>
            <a:off x="5549671" y="5156765"/>
            <a:ext cx="1239245" cy="955638"/>
          </a:xfrm>
          <a:prstGeom prst="flowChartMultidocument">
            <a:avLst/>
          </a:prstGeom>
          <a:no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b="0" i="0" u="none" strike="noStrike" cap="none" baseline="0" dirty="0">
                <a:solidFill>
                  <a:srgbClr val="000000"/>
                </a:solidFill>
                <a:latin typeface="Avenir Book"/>
                <a:ea typeface="Questrial"/>
                <a:cs typeface="Avenir Book"/>
                <a:sym typeface="Questrial"/>
              </a:rPr>
              <a:t>Reports</a:t>
            </a:r>
          </a:p>
        </p:txBody>
      </p:sp>
      <p:sp>
        <p:nvSpPr>
          <p:cNvPr id="160" name="Shape 160"/>
          <p:cNvSpPr/>
          <p:nvPr/>
        </p:nvSpPr>
        <p:spPr>
          <a:xfrm>
            <a:off x="6080825" y="3336100"/>
            <a:ext cx="1269899" cy="764999"/>
          </a:xfrm>
          <a:prstGeom prst="foldedCorner">
            <a:avLst>
              <a:gd name="adj" fmla="val 16667"/>
            </a:avLst>
          </a:prstGeom>
          <a:no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b="0" i="0" u="none" strike="noStrike" cap="none" baseline="0" dirty="0">
                <a:solidFill>
                  <a:srgbClr val="000000"/>
                </a:solidFill>
                <a:latin typeface="Avenir Book"/>
                <a:ea typeface="Questrial"/>
                <a:cs typeface="Avenir Book"/>
                <a:sym typeface="Questrial"/>
              </a:rPr>
              <a:t>Portfolio/</a:t>
            </a:r>
          </a:p>
          <a:p>
            <a:pPr marL="0" marR="0" lvl="0" indent="0" algn="ctr" rtl="0">
              <a:spcBef>
                <a:spcPts val="0"/>
              </a:spcBef>
              <a:buSzPct val="25000"/>
              <a:buNone/>
            </a:pPr>
            <a:r>
              <a:rPr lang="en-US" b="0" i="0" u="none" strike="noStrike" cap="none" baseline="0" dirty="0">
                <a:solidFill>
                  <a:srgbClr val="000000"/>
                </a:solidFill>
                <a:latin typeface="Avenir Book"/>
                <a:ea typeface="Questrial"/>
                <a:cs typeface="Avenir Book"/>
                <a:sym typeface="Questrial"/>
              </a:rPr>
              <a:t>Vitae</a:t>
            </a:r>
          </a:p>
        </p:txBody>
      </p:sp>
      <p:sp>
        <p:nvSpPr>
          <p:cNvPr id="161" name="Shape 161"/>
          <p:cNvSpPr/>
          <p:nvPr/>
        </p:nvSpPr>
        <p:spPr>
          <a:xfrm>
            <a:off x="6020675" y="1732600"/>
            <a:ext cx="1269899" cy="677999"/>
          </a:xfrm>
          <a:prstGeom prst="roundRect">
            <a:avLst>
              <a:gd name="adj" fmla="val 16667"/>
            </a:avLst>
          </a:prstGeom>
          <a:no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dirty="0">
                <a:solidFill>
                  <a:srgbClr val="000000"/>
                </a:solidFill>
                <a:latin typeface="Avenir Book"/>
                <a:ea typeface="Questrial"/>
                <a:cs typeface="Avenir Book"/>
                <a:sym typeface="Questrial"/>
              </a:rPr>
              <a:t>Websites</a:t>
            </a:r>
          </a:p>
        </p:txBody>
      </p:sp>
      <p:sp>
        <p:nvSpPr>
          <p:cNvPr id="162" name="Shape 162"/>
          <p:cNvSpPr/>
          <p:nvPr/>
        </p:nvSpPr>
        <p:spPr>
          <a:xfrm>
            <a:off x="7566675" y="2018700"/>
            <a:ext cx="1373100" cy="1273800"/>
          </a:xfrm>
          <a:prstGeom prst="ellipse">
            <a:avLst/>
          </a:prstGeom>
          <a:no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b="0" i="0" u="none" strike="noStrike" cap="none" baseline="0" dirty="0">
                <a:solidFill>
                  <a:srgbClr val="000000"/>
                </a:solidFill>
                <a:latin typeface="Avenir Book"/>
                <a:ea typeface="Questrial"/>
                <a:cs typeface="Avenir Book"/>
                <a:sym typeface="Questrial"/>
              </a:rPr>
              <a:t>Expert</a:t>
            </a:r>
          </a:p>
          <a:p>
            <a:pPr marL="0" marR="0" lvl="0" indent="0" algn="ctr" rtl="0">
              <a:spcBef>
                <a:spcPts val="0"/>
              </a:spcBef>
              <a:buSzPct val="25000"/>
              <a:buNone/>
            </a:pPr>
            <a:r>
              <a:rPr lang="en-US" b="0" i="0" u="none" strike="noStrike" cap="none" baseline="0" dirty="0">
                <a:solidFill>
                  <a:srgbClr val="000000"/>
                </a:solidFill>
                <a:latin typeface="Avenir Book"/>
                <a:ea typeface="Questrial"/>
                <a:cs typeface="Avenir Book"/>
                <a:sym typeface="Questrial"/>
              </a:rPr>
              <a:t>Finding</a:t>
            </a:r>
          </a:p>
        </p:txBody>
      </p:sp>
      <p:sp>
        <p:nvSpPr>
          <p:cNvPr id="163" name="Shape 163"/>
          <p:cNvSpPr/>
          <p:nvPr/>
        </p:nvSpPr>
        <p:spPr>
          <a:xfrm>
            <a:off x="7350724" y="3493182"/>
            <a:ext cx="1693145" cy="1385699"/>
          </a:xfrm>
          <a:prstGeom prst="ellipse">
            <a:avLst/>
          </a:prstGeom>
          <a:no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b="0" i="0" u="none" strike="noStrike" cap="none" baseline="0" dirty="0">
                <a:solidFill>
                  <a:srgbClr val="000000"/>
                </a:solidFill>
                <a:latin typeface="Avenir Book"/>
                <a:ea typeface="Questrial"/>
                <a:cs typeface="Avenir Book"/>
                <a:sym typeface="Questrial"/>
              </a:rPr>
              <a:t>Network</a:t>
            </a:r>
          </a:p>
          <a:p>
            <a:pPr marL="0" marR="0" lvl="0" indent="0" algn="ctr" rtl="0">
              <a:spcBef>
                <a:spcPts val="0"/>
              </a:spcBef>
              <a:buSzPct val="25000"/>
              <a:buNone/>
            </a:pPr>
            <a:r>
              <a:rPr lang="en-US" b="0" i="0" u="none" strike="noStrike" cap="none" baseline="0" dirty="0">
                <a:solidFill>
                  <a:srgbClr val="000000"/>
                </a:solidFill>
                <a:latin typeface="Avenir Book"/>
                <a:ea typeface="Questrial"/>
                <a:cs typeface="Avenir Book"/>
                <a:sym typeface="Questrial"/>
              </a:rPr>
              <a:t>Analys</a:t>
            </a:r>
            <a:r>
              <a:rPr lang="en-US" dirty="0">
                <a:solidFill>
                  <a:srgbClr val="000000"/>
                </a:solidFill>
                <a:latin typeface="Avenir Book"/>
                <a:ea typeface="Questrial"/>
                <a:cs typeface="Avenir Book"/>
                <a:sym typeface="Questrial"/>
              </a:rPr>
              <a:t>i</a:t>
            </a:r>
            <a:r>
              <a:rPr lang="en-US" b="0" i="0" u="none" strike="noStrike" cap="none" baseline="0" dirty="0">
                <a:solidFill>
                  <a:srgbClr val="000000"/>
                </a:solidFill>
                <a:latin typeface="Avenir Book"/>
                <a:ea typeface="Questrial"/>
                <a:cs typeface="Avenir Book"/>
                <a:sym typeface="Questrial"/>
              </a:rPr>
              <a:t>s</a:t>
            </a:r>
          </a:p>
        </p:txBody>
      </p:sp>
      <p:cxnSp>
        <p:nvCxnSpPr>
          <p:cNvPr id="164" name="Shape 164"/>
          <p:cNvCxnSpPr/>
          <p:nvPr/>
        </p:nvCxnSpPr>
        <p:spPr>
          <a:xfrm rot="10800000" flipH="1">
            <a:off x="5067300" y="2295281"/>
            <a:ext cx="830099" cy="715499"/>
          </a:xfrm>
          <a:prstGeom prst="straightConnector1">
            <a:avLst/>
          </a:prstGeom>
          <a:noFill/>
          <a:ln w="9525" cap="flat" cmpd="sng">
            <a:solidFill>
              <a:schemeClr val="accent1"/>
            </a:solidFill>
            <a:prstDash val="solid"/>
            <a:miter/>
            <a:headEnd type="none" w="med" len="med"/>
            <a:tailEnd type="triangle" w="lg" len="lg"/>
          </a:ln>
        </p:spPr>
      </p:cxnSp>
      <p:cxnSp>
        <p:nvCxnSpPr>
          <p:cNvPr id="165" name="Shape 165"/>
          <p:cNvCxnSpPr/>
          <p:nvPr/>
        </p:nvCxnSpPr>
        <p:spPr>
          <a:xfrm rot="10800000" flipH="1">
            <a:off x="5188450" y="2696482"/>
            <a:ext cx="2260200" cy="697500"/>
          </a:xfrm>
          <a:prstGeom prst="straightConnector1">
            <a:avLst/>
          </a:prstGeom>
          <a:noFill/>
          <a:ln w="9525" cap="flat" cmpd="sng">
            <a:solidFill>
              <a:schemeClr val="accent1"/>
            </a:solidFill>
            <a:prstDash val="solid"/>
            <a:miter/>
            <a:headEnd type="none" w="med" len="med"/>
            <a:tailEnd type="triangle" w="lg" len="lg"/>
          </a:ln>
        </p:spPr>
      </p:cxnSp>
      <p:cxnSp>
        <p:nvCxnSpPr>
          <p:cNvPr id="166" name="Shape 166"/>
          <p:cNvCxnSpPr/>
          <p:nvPr/>
        </p:nvCxnSpPr>
        <p:spPr>
          <a:xfrm rot="10800000" flipH="1">
            <a:off x="5207357" y="3751423"/>
            <a:ext cx="645600" cy="9300"/>
          </a:xfrm>
          <a:prstGeom prst="straightConnector1">
            <a:avLst/>
          </a:prstGeom>
          <a:noFill/>
          <a:ln w="9525" cap="flat" cmpd="sng">
            <a:solidFill>
              <a:schemeClr val="accent1"/>
            </a:solidFill>
            <a:prstDash val="solid"/>
            <a:miter/>
            <a:headEnd type="none" w="med" len="med"/>
            <a:tailEnd type="triangle" w="lg" len="lg"/>
          </a:ln>
        </p:spPr>
      </p:cxnSp>
      <p:cxnSp>
        <p:nvCxnSpPr>
          <p:cNvPr id="167" name="Shape 167"/>
          <p:cNvCxnSpPr/>
          <p:nvPr/>
        </p:nvCxnSpPr>
        <p:spPr>
          <a:xfrm>
            <a:off x="5174689" y="4195698"/>
            <a:ext cx="2096100" cy="204000"/>
          </a:xfrm>
          <a:prstGeom prst="straightConnector1">
            <a:avLst/>
          </a:prstGeom>
          <a:noFill/>
          <a:ln w="9525" cap="flat" cmpd="sng">
            <a:solidFill>
              <a:schemeClr val="accent1"/>
            </a:solidFill>
            <a:prstDash val="solid"/>
            <a:miter/>
            <a:headEnd type="none" w="med" len="med"/>
            <a:tailEnd type="triangle" w="lg" len="lg"/>
          </a:ln>
        </p:spPr>
      </p:cxnSp>
      <p:cxnSp>
        <p:nvCxnSpPr>
          <p:cNvPr id="168" name="Shape 168"/>
          <p:cNvCxnSpPr/>
          <p:nvPr/>
        </p:nvCxnSpPr>
        <p:spPr>
          <a:xfrm>
            <a:off x="4842058" y="4578900"/>
            <a:ext cx="712799" cy="500699"/>
          </a:xfrm>
          <a:prstGeom prst="straightConnector1">
            <a:avLst/>
          </a:prstGeom>
          <a:noFill/>
          <a:ln w="9525" cap="flat" cmpd="sng">
            <a:solidFill>
              <a:schemeClr val="accent1"/>
            </a:solidFill>
            <a:prstDash val="solid"/>
            <a:miter/>
            <a:headEnd type="none" w="med" len="med"/>
            <a:tailEnd type="triangle" w="lg" len="lg"/>
          </a:ln>
        </p:spPr>
      </p:cxnSp>
      <p:sp>
        <p:nvSpPr>
          <p:cNvPr id="169" name="Shape 169"/>
          <p:cNvSpPr/>
          <p:nvPr/>
        </p:nvSpPr>
        <p:spPr>
          <a:xfrm>
            <a:off x="7566675" y="5079700"/>
            <a:ext cx="1382100" cy="1225800"/>
          </a:xfrm>
          <a:prstGeom prst="ellipse">
            <a:avLst/>
          </a:prstGeom>
          <a:no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0" i="0" u="none" strike="noStrike" cap="none" baseline="0" dirty="0">
                <a:solidFill>
                  <a:srgbClr val="000000"/>
                </a:solidFill>
                <a:latin typeface="Avenir Book"/>
                <a:ea typeface="Questrial"/>
                <a:cs typeface="Avenir Book"/>
                <a:sym typeface="Questrial"/>
              </a:rPr>
              <a:t>Adhoc</a:t>
            </a:r>
          </a:p>
          <a:p>
            <a:pPr marL="0" marR="0" lvl="0" indent="0" algn="ctr" rtl="0">
              <a:spcBef>
                <a:spcPts val="0"/>
              </a:spcBef>
              <a:buSzPct val="25000"/>
              <a:buNone/>
            </a:pPr>
            <a:r>
              <a:rPr lang="en-US" sz="1600" b="0" i="0" u="none" strike="noStrike" cap="none" baseline="0" dirty="0">
                <a:solidFill>
                  <a:srgbClr val="000000"/>
                </a:solidFill>
                <a:latin typeface="Avenir Book"/>
                <a:ea typeface="Questrial"/>
                <a:cs typeface="Avenir Book"/>
                <a:sym typeface="Questrial"/>
              </a:rPr>
              <a:t>Queries</a:t>
            </a:r>
          </a:p>
        </p:txBody>
      </p:sp>
      <p:cxnSp>
        <p:nvCxnSpPr>
          <p:cNvPr id="170" name="Shape 170"/>
          <p:cNvCxnSpPr/>
          <p:nvPr/>
        </p:nvCxnSpPr>
        <p:spPr>
          <a:xfrm>
            <a:off x="5150766" y="4433101"/>
            <a:ext cx="2415899" cy="852899"/>
          </a:xfrm>
          <a:prstGeom prst="straightConnector1">
            <a:avLst/>
          </a:prstGeom>
          <a:noFill/>
          <a:ln w="9525" cap="flat" cmpd="sng">
            <a:solidFill>
              <a:schemeClr val="accent1"/>
            </a:solidFill>
            <a:prstDash val="solid"/>
            <a:miter/>
            <a:headEnd type="none" w="med" len="med"/>
            <a:tailEnd type="triangle" w="lg" len="lg"/>
          </a:ln>
        </p:spPr>
      </p:cxnSp>
      <p:sp>
        <p:nvSpPr>
          <p:cNvPr id="154" name="Shape 154"/>
          <p:cNvSpPr txBox="1"/>
          <p:nvPr/>
        </p:nvSpPr>
        <p:spPr>
          <a:xfrm>
            <a:off x="557175" y="2588450"/>
            <a:ext cx="1119300" cy="369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0" i="0" u="none" strike="noStrike" cap="none" baseline="0" dirty="0">
                <a:solidFill>
                  <a:srgbClr val="000000"/>
                </a:solidFill>
                <a:latin typeface="Avenir Book"/>
                <a:ea typeface="Questrial"/>
                <a:cs typeface="Avenir Book"/>
                <a:sym typeface="Questrial"/>
              </a:rPr>
              <a:t>Scholars</a:t>
            </a:r>
          </a:p>
        </p:txBody>
      </p:sp>
      <p:sp>
        <p:nvSpPr>
          <p:cNvPr id="157" name="Shape 157"/>
          <p:cNvSpPr txBox="1"/>
          <p:nvPr/>
        </p:nvSpPr>
        <p:spPr>
          <a:xfrm>
            <a:off x="645474" y="3104550"/>
            <a:ext cx="1119300"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0" i="0" u="none" strike="noStrike" cap="none" baseline="0" dirty="0">
                <a:solidFill>
                  <a:srgbClr val="000000"/>
                </a:solidFill>
                <a:latin typeface="Avenir Book"/>
                <a:ea typeface="Questrial"/>
                <a:cs typeface="Avenir Book"/>
                <a:sym typeface="Questrial"/>
              </a:rPr>
              <a:t>Grants/</a:t>
            </a:r>
          </a:p>
          <a:p>
            <a:pPr marL="0" marR="0" lvl="0" indent="0" algn="l" rtl="0">
              <a:spcBef>
                <a:spcPts val="0"/>
              </a:spcBef>
              <a:buSzPct val="25000"/>
              <a:buNone/>
            </a:pPr>
            <a:r>
              <a:rPr lang="en-US" b="0" i="0" u="none" strike="noStrike" cap="none" baseline="0" dirty="0">
                <a:solidFill>
                  <a:srgbClr val="000000"/>
                </a:solidFill>
                <a:latin typeface="Avenir Book"/>
                <a:ea typeface="Questrial"/>
                <a:cs typeface="Avenir Book"/>
                <a:sym typeface="Questrial"/>
              </a:rPr>
              <a:t>Projects</a:t>
            </a:r>
          </a:p>
        </p:txBody>
      </p:sp>
      <p:sp>
        <p:nvSpPr>
          <p:cNvPr id="171" name="Shape 171"/>
          <p:cNvSpPr txBox="1"/>
          <p:nvPr/>
        </p:nvSpPr>
        <p:spPr>
          <a:xfrm>
            <a:off x="501850" y="3943075"/>
            <a:ext cx="1606499" cy="9233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0" i="0" u="none" strike="noStrike" cap="none" baseline="0" dirty="0">
                <a:solidFill>
                  <a:srgbClr val="000000"/>
                </a:solidFill>
                <a:latin typeface="Avenir Book"/>
                <a:ea typeface="Questrial"/>
                <a:cs typeface="Avenir Book"/>
                <a:sym typeface="Questrial"/>
              </a:rPr>
              <a:t>Publications/</a:t>
            </a:r>
          </a:p>
          <a:p>
            <a:pPr marL="0" marR="0" lvl="0" indent="0" algn="l" rtl="0">
              <a:spcBef>
                <a:spcPts val="0"/>
              </a:spcBef>
              <a:buSzPct val="25000"/>
              <a:buNone/>
            </a:pPr>
            <a:r>
              <a:rPr lang="en-US" b="0" i="0" u="none" strike="noStrike" cap="none" baseline="0" dirty="0">
                <a:solidFill>
                  <a:srgbClr val="000000"/>
                </a:solidFill>
                <a:latin typeface="Avenir Book"/>
                <a:ea typeface="Questrial"/>
                <a:cs typeface="Avenir Book"/>
                <a:sym typeface="Questrial"/>
              </a:rPr>
              <a:t>Scholarly</a:t>
            </a:r>
          </a:p>
          <a:p>
            <a:pPr marL="0" marR="0" lvl="0" indent="0" algn="l" rtl="0">
              <a:spcBef>
                <a:spcPts val="0"/>
              </a:spcBef>
              <a:buSzPct val="25000"/>
              <a:buNone/>
            </a:pPr>
            <a:r>
              <a:rPr lang="en-US" b="0" i="0" u="none" strike="noStrike" cap="none" baseline="0" dirty="0">
                <a:solidFill>
                  <a:srgbClr val="000000"/>
                </a:solidFill>
                <a:latin typeface="Avenir Book"/>
                <a:ea typeface="Questrial"/>
                <a:cs typeface="Avenir Book"/>
                <a:sym typeface="Questrial"/>
              </a:rPr>
              <a:t>Works</a:t>
            </a:r>
          </a:p>
        </p:txBody>
      </p:sp>
      <p:sp>
        <p:nvSpPr>
          <p:cNvPr id="172" name="Shape 172"/>
          <p:cNvSpPr txBox="1"/>
          <p:nvPr/>
        </p:nvSpPr>
        <p:spPr>
          <a:xfrm>
            <a:off x="454725" y="5022975"/>
            <a:ext cx="1606499"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0" i="0" u="none" strike="noStrike" cap="none" baseline="0" dirty="0">
                <a:solidFill>
                  <a:srgbClr val="000000"/>
                </a:solidFill>
                <a:latin typeface="Avenir Book"/>
                <a:ea typeface="Questrial"/>
                <a:cs typeface="Avenir Book"/>
                <a:sym typeface="Questrial"/>
              </a:rPr>
              <a:t>Teaching/</a:t>
            </a:r>
          </a:p>
          <a:p>
            <a:pPr marL="0" marR="0" lvl="0" indent="0" algn="l" rtl="0">
              <a:spcBef>
                <a:spcPts val="0"/>
              </a:spcBef>
              <a:buSzPct val="25000"/>
              <a:buNone/>
            </a:pPr>
            <a:r>
              <a:rPr lang="en-US" b="0" i="0" u="none" strike="noStrike" cap="none" baseline="0" dirty="0">
                <a:solidFill>
                  <a:srgbClr val="000000"/>
                </a:solidFill>
                <a:latin typeface="Avenir Book"/>
                <a:ea typeface="Questrial"/>
                <a:cs typeface="Avenir Book"/>
                <a:sym typeface="Questrial"/>
              </a:rPr>
              <a:t>Engagement</a:t>
            </a:r>
          </a:p>
        </p:txBody>
      </p:sp>
      <p:sp>
        <p:nvSpPr>
          <p:cNvPr id="173" name="Shape 173"/>
          <p:cNvSpPr txBox="1"/>
          <p:nvPr/>
        </p:nvSpPr>
        <p:spPr>
          <a:xfrm>
            <a:off x="557175" y="1965100"/>
            <a:ext cx="1643999" cy="369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0" i="0" u="none" strike="noStrike" cap="none" baseline="0" dirty="0">
                <a:solidFill>
                  <a:srgbClr val="000000"/>
                </a:solidFill>
                <a:latin typeface="Avenir Book"/>
                <a:ea typeface="Questrial"/>
                <a:cs typeface="Avenir Book"/>
                <a:sym typeface="Questrial"/>
              </a:rPr>
              <a:t>Organizations</a:t>
            </a:r>
          </a:p>
        </p:txBody>
      </p:sp>
      <p:cxnSp>
        <p:nvCxnSpPr>
          <p:cNvPr id="174" name="Shape 174"/>
          <p:cNvCxnSpPr>
            <a:stCxn id="173" idx="3"/>
          </p:cNvCxnSpPr>
          <p:nvPr/>
        </p:nvCxnSpPr>
        <p:spPr>
          <a:xfrm>
            <a:off x="2201174" y="2149749"/>
            <a:ext cx="1072800" cy="861000"/>
          </a:xfrm>
          <a:prstGeom prst="straightConnector1">
            <a:avLst/>
          </a:prstGeom>
          <a:noFill/>
          <a:ln w="9525" cap="flat" cmpd="sng">
            <a:solidFill>
              <a:schemeClr val="accent1"/>
            </a:solidFill>
            <a:prstDash val="solid"/>
            <a:miter/>
            <a:headEnd type="none" w="med" len="med"/>
            <a:tailEnd type="triangle" w="lg" len="lg"/>
          </a:ln>
        </p:spPr>
      </p:cxnSp>
    </p:spTree>
    <p:extLst>
      <p:ext uri="{BB962C8B-B14F-4D97-AF65-F5344CB8AC3E}">
        <p14:creationId xmlns:p14="http://schemas.microsoft.com/office/powerpoint/2010/main" val="18286722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6553200" y="457200"/>
            <a:ext cx="2590800"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Questrial"/>
              <a:buNone/>
            </a:pPr>
            <a:r>
              <a:rPr lang="en-US" sz="3600" b="0" i="0" u="none" strike="noStrike" cap="none" baseline="0" dirty="0" smtClean="0">
                <a:solidFill>
                  <a:srgbClr val="000000"/>
                </a:solidFill>
                <a:latin typeface="Avenir Book"/>
                <a:ea typeface="Questrial"/>
                <a:cs typeface="Avenir Book"/>
                <a:sym typeface="Questrial"/>
              </a:rPr>
              <a:t>PEOPLE</a:t>
            </a:r>
            <a:endParaRPr lang="en-US" sz="3600" b="0" i="0" u="none" strike="noStrike" cap="none" baseline="0" dirty="0">
              <a:solidFill>
                <a:srgbClr val="000000"/>
              </a:solidFill>
              <a:latin typeface="Avenir Book"/>
              <a:ea typeface="Questrial"/>
              <a:cs typeface="Avenir Book"/>
              <a:sym typeface="Questrial"/>
            </a:endParaRPr>
          </a:p>
        </p:txBody>
      </p:sp>
      <p:pic>
        <p:nvPicPr>
          <p:cNvPr id="2" name="Picture 1" descr="HerbertProfil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56" y="457200"/>
            <a:ext cx="6448344" cy="5835179"/>
          </a:xfrm>
          <a:prstGeom prst="rect">
            <a:avLst/>
          </a:prstGeom>
        </p:spPr>
      </p:pic>
    </p:spTree>
    <p:extLst>
      <p:ext uri="{BB962C8B-B14F-4D97-AF65-F5344CB8AC3E}">
        <p14:creationId xmlns:p14="http://schemas.microsoft.com/office/powerpoint/2010/main" val="7489414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650875" y="464295"/>
            <a:ext cx="78485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Questrial"/>
              <a:buNone/>
            </a:pPr>
            <a:r>
              <a:rPr lang="en-US" sz="4400" b="0" i="0" u="none" strike="noStrike" cap="none" baseline="0" dirty="0">
                <a:solidFill>
                  <a:srgbClr val="000000"/>
                </a:solidFill>
                <a:latin typeface="Avenir Book" charset="0"/>
                <a:ea typeface="Avenir Book" charset="0"/>
                <a:cs typeface="Avenir Book" charset="0"/>
                <a:sym typeface="Questrial"/>
              </a:rPr>
              <a:t>And </a:t>
            </a:r>
            <a:r>
              <a:rPr lang="en-US" sz="4400" b="0" i="0" u="none" strike="noStrike" cap="none" baseline="0" dirty="0" smtClean="0">
                <a:solidFill>
                  <a:srgbClr val="000000"/>
                </a:solidFill>
                <a:latin typeface="Avenir Book" charset="0"/>
                <a:ea typeface="Avenir Book" charset="0"/>
                <a:cs typeface="Avenir Book" charset="0"/>
                <a:sym typeface="Questrial"/>
              </a:rPr>
              <a:t>How They Connect</a:t>
            </a:r>
            <a:endParaRPr lang="en-US" sz="4400" b="0" i="0" u="none" strike="noStrike" cap="none" baseline="0" dirty="0">
              <a:solidFill>
                <a:srgbClr val="000000"/>
              </a:solidFill>
              <a:latin typeface="Avenir Book" charset="0"/>
              <a:ea typeface="Avenir Book" charset="0"/>
              <a:cs typeface="Avenir Book" charset="0"/>
              <a:sym typeface="Questrial"/>
            </a:endParaRPr>
          </a:p>
        </p:txBody>
      </p:sp>
      <p:pic>
        <p:nvPicPr>
          <p:cNvPr id="187" name="Shape 187"/>
          <p:cNvPicPr preferRelativeResize="0"/>
          <p:nvPr/>
        </p:nvPicPr>
        <p:blipFill rotWithShape="1">
          <a:blip r:embed="rId3">
            <a:alphaModFix/>
          </a:blip>
          <a:srcRect/>
          <a:stretch/>
        </p:blipFill>
        <p:spPr>
          <a:xfrm>
            <a:off x="533400" y="1267262"/>
            <a:ext cx="8077199" cy="4979438"/>
          </a:xfrm>
          <a:prstGeom prst="rect">
            <a:avLst/>
          </a:prstGeom>
          <a:noFill/>
          <a:ln>
            <a:noFill/>
          </a:ln>
        </p:spPr>
      </p:pic>
    </p:spTree>
    <p:extLst>
      <p:ext uri="{BB962C8B-B14F-4D97-AF65-F5344CB8AC3E}">
        <p14:creationId xmlns:p14="http://schemas.microsoft.com/office/powerpoint/2010/main" val="13450909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Shape 193"/>
          <p:cNvPicPr preferRelativeResize="0"/>
          <p:nvPr/>
        </p:nvPicPr>
        <p:blipFill rotWithShape="1">
          <a:blip r:embed="rId3">
            <a:alphaModFix/>
          </a:blip>
          <a:srcRect b="2962"/>
          <a:stretch/>
        </p:blipFill>
        <p:spPr>
          <a:xfrm>
            <a:off x="838200" y="1160378"/>
            <a:ext cx="7459134" cy="5023303"/>
          </a:xfrm>
          <a:prstGeom prst="rect">
            <a:avLst/>
          </a:prstGeom>
          <a:noFill/>
          <a:ln>
            <a:noFill/>
          </a:ln>
        </p:spPr>
      </p:pic>
      <p:sp>
        <p:nvSpPr>
          <p:cNvPr id="194" name="Shape 194"/>
          <p:cNvSpPr txBox="1"/>
          <p:nvPr/>
        </p:nvSpPr>
        <p:spPr>
          <a:xfrm>
            <a:off x="533400" y="381000"/>
            <a:ext cx="8153399" cy="6858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0" i="0" u="none" strike="noStrike" cap="none" baseline="0" dirty="0">
                <a:solidFill>
                  <a:srgbClr val="000000"/>
                </a:solidFill>
                <a:latin typeface="Avenir Book"/>
                <a:ea typeface="Verdana"/>
                <a:cs typeface="Avenir Book"/>
                <a:sym typeface="Verdana"/>
              </a:rPr>
              <a:t>Structured </a:t>
            </a:r>
            <a:r>
              <a:rPr lang="en-US" sz="3600" b="0" i="0" u="none" strike="noStrike" cap="none" baseline="0" dirty="0" smtClean="0">
                <a:solidFill>
                  <a:srgbClr val="000000"/>
                </a:solidFill>
                <a:latin typeface="Avenir Book"/>
                <a:ea typeface="Verdana"/>
                <a:cs typeface="Avenir Book"/>
                <a:sym typeface="Verdana"/>
              </a:rPr>
              <a:t>Data </a:t>
            </a:r>
            <a:r>
              <a:rPr lang="en-US" sz="3600" b="0" i="0" u="none" strike="noStrike" cap="none" baseline="0" dirty="0">
                <a:solidFill>
                  <a:srgbClr val="000000"/>
                </a:solidFill>
                <a:latin typeface="Avenir Book"/>
                <a:ea typeface="Verdana"/>
                <a:cs typeface="Avenir Book"/>
                <a:sym typeface="Verdana"/>
              </a:rPr>
              <a:t>for </a:t>
            </a:r>
            <a:r>
              <a:rPr lang="en-US" sz="3600" b="0" i="0" u="none" strike="noStrike" cap="none" baseline="0" dirty="0" smtClean="0">
                <a:solidFill>
                  <a:srgbClr val="000000"/>
                </a:solidFill>
                <a:latin typeface="Avenir Book"/>
                <a:ea typeface="Verdana"/>
                <a:cs typeface="Avenir Book"/>
                <a:sym typeface="Verdana"/>
              </a:rPr>
              <a:t>Visualizations</a:t>
            </a:r>
            <a:endParaRPr lang="en-US" sz="3600" b="0" i="0" u="none" strike="noStrike" cap="none" baseline="0" dirty="0">
              <a:solidFill>
                <a:srgbClr val="000000"/>
              </a:solidFill>
              <a:latin typeface="Avenir Book"/>
              <a:ea typeface="Verdana"/>
              <a:cs typeface="Avenir Book"/>
              <a:sym typeface="Verdana"/>
            </a:endParaRPr>
          </a:p>
        </p:txBody>
      </p:sp>
    </p:spTree>
    <p:extLst>
      <p:ext uri="{BB962C8B-B14F-4D97-AF65-F5344CB8AC3E}">
        <p14:creationId xmlns:p14="http://schemas.microsoft.com/office/powerpoint/2010/main" val="35435842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228600" y="479127"/>
            <a:ext cx="8710613"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Questrial"/>
              <a:buNone/>
            </a:pPr>
            <a:r>
              <a:rPr lang="en-US" sz="4000" b="0" i="0" u="none" strike="noStrike" cap="none" baseline="0" dirty="0">
                <a:solidFill>
                  <a:srgbClr val="000000"/>
                </a:solidFill>
                <a:latin typeface="Avenir Book"/>
                <a:ea typeface="Questrial"/>
                <a:cs typeface="Avenir Book"/>
                <a:sym typeface="Questrial"/>
              </a:rPr>
              <a:t>Enter </a:t>
            </a:r>
            <a:r>
              <a:rPr lang="en-US" sz="4000" b="0" i="0" u="none" strike="noStrike" cap="none" baseline="0" dirty="0" smtClean="0">
                <a:solidFill>
                  <a:srgbClr val="000000"/>
                </a:solidFill>
                <a:latin typeface="Avenir Book"/>
                <a:ea typeface="Questrial"/>
                <a:cs typeface="Avenir Book"/>
                <a:sym typeface="Questrial"/>
              </a:rPr>
              <a:t>Data Once</a:t>
            </a:r>
            <a:r>
              <a:rPr lang="en-US" sz="4000" b="0" i="0" u="none" strike="noStrike" cap="none" baseline="0" dirty="0">
                <a:solidFill>
                  <a:srgbClr val="000000"/>
                </a:solidFill>
                <a:latin typeface="Avenir Book"/>
                <a:ea typeface="Questrial"/>
                <a:cs typeface="Avenir Book"/>
                <a:sym typeface="Questrial"/>
              </a:rPr>
              <a:t>, </a:t>
            </a:r>
            <a:r>
              <a:rPr lang="en-US" sz="4000" b="0" i="0" u="none" strike="noStrike" cap="none" baseline="0" dirty="0" smtClean="0">
                <a:solidFill>
                  <a:srgbClr val="000000"/>
                </a:solidFill>
                <a:latin typeface="Avenir Book"/>
                <a:ea typeface="Questrial"/>
                <a:cs typeface="Avenir Book"/>
                <a:sym typeface="Questrial"/>
              </a:rPr>
              <a:t>Use Many Times</a:t>
            </a:r>
            <a:endParaRPr lang="en-US" sz="4000" b="0" i="0" u="none" strike="noStrike" cap="none" baseline="0" dirty="0">
              <a:solidFill>
                <a:srgbClr val="000000"/>
              </a:solidFill>
              <a:latin typeface="Avenir Book"/>
              <a:ea typeface="Questrial"/>
              <a:cs typeface="Avenir Book"/>
              <a:sym typeface="Questrial"/>
            </a:endParaRPr>
          </a:p>
        </p:txBody>
      </p:sp>
      <p:pic>
        <p:nvPicPr>
          <p:cNvPr id="214" name="Shape 214"/>
          <p:cNvPicPr preferRelativeResize="0"/>
          <p:nvPr/>
        </p:nvPicPr>
        <p:blipFill rotWithShape="1">
          <a:blip r:embed="rId3">
            <a:alphaModFix/>
          </a:blip>
          <a:srcRect t="5333" b="2662"/>
          <a:stretch/>
        </p:blipFill>
        <p:spPr>
          <a:xfrm>
            <a:off x="627062" y="1422400"/>
            <a:ext cx="5065711" cy="4621212"/>
          </a:xfrm>
          <a:prstGeom prst="rect">
            <a:avLst/>
          </a:prstGeom>
          <a:noFill/>
          <a:ln>
            <a:noFill/>
          </a:ln>
        </p:spPr>
      </p:pic>
      <p:pic>
        <p:nvPicPr>
          <p:cNvPr id="215" name="Shape 215"/>
          <p:cNvPicPr preferRelativeResize="0"/>
          <p:nvPr/>
        </p:nvPicPr>
        <p:blipFill rotWithShape="1">
          <a:blip r:embed="rId4">
            <a:alphaModFix/>
          </a:blip>
          <a:srcRect/>
          <a:stretch/>
        </p:blipFill>
        <p:spPr>
          <a:xfrm>
            <a:off x="2947986" y="1663700"/>
            <a:ext cx="6043612" cy="5041899"/>
          </a:xfrm>
          <a:prstGeom prst="rect">
            <a:avLst/>
          </a:prstGeom>
          <a:noFill/>
          <a:ln>
            <a:noFill/>
          </a:ln>
        </p:spPr>
      </p:pic>
    </p:spTree>
    <p:extLst>
      <p:ext uri="{BB962C8B-B14F-4D97-AF65-F5344CB8AC3E}">
        <p14:creationId xmlns:p14="http://schemas.microsoft.com/office/powerpoint/2010/main" val="36309900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309" y="1676400"/>
            <a:ext cx="4648200" cy="2590800"/>
          </a:xfrm>
        </p:spPr>
        <p:txBody>
          <a:bodyPr>
            <a:noAutofit/>
          </a:bodyPr>
          <a:lstStyle/>
          <a:p>
            <a:r>
              <a:rPr lang="en-US" sz="2200" dirty="0" smtClean="0">
                <a:latin typeface="Avenir Book"/>
                <a:ea typeface="Helvetica" charset="0"/>
                <a:cs typeface="Avenir Book"/>
              </a:rPr>
              <a:t>Discovery of expertise when building collaborative teams</a:t>
            </a:r>
          </a:p>
          <a:p>
            <a:r>
              <a:rPr lang="en-US" sz="2200" dirty="0" smtClean="0">
                <a:latin typeface="Avenir Book"/>
                <a:ea typeface="Helvetica" charset="0"/>
                <a:cs typeface="Avenir Book"/>
              </a:rPr>
              <a:t>Organizational practices for faculty, departments and colleges</a:t>
            </a:r>
          </a:p>
          <a:p>
            <a:r>
              <a:rPr lang="en-US" sz="2200" dirty="0" smtClean="0">
                <a:latin typeface="Avenir Book"/>
                <a:ea typeface="Helvetica" charset="0"/>
                <a:cs typeface="Avenir Book"/>
              </a:rPr>
              <a:t>VPR and TEES Proposal development</a:t>
            </a:r>
          </a:p>
          <a:p>
            <a:r>
              <a:rPr lang="en-US" sz="2200" dirty="0" smtClean="0">
                <a:latin typeface="Avenir Book"/>
                <a:ea typeface="Helvetica" charset="0"/>
                <a:cs typeface="Avenir Book"/>
              </a:rPr>
              <a:t>Research funding compliance</a:t>
            </a:r>
          </a:p>
          <a:p>
            <a:r>
              <a:rPr lang="en-US" sz="2200" dirty="0" smtClean="0">
                <a:latin typeface="Avenir Book"/>
                <a:ea typeface="Helvetica" charset="0"/>
                <a:cs typeface="Avenir Book"/>
              </a:rPr>
              <a:t>Informing Society</a:t>
            </a:r>
          </a:p>
          <a:p>
            <a:endParaRPr lang="en-US" sz="2200" dirty="0">
              <a:latin typeface="Avenir Book"/>
              <a:ea typeface="Helvetica" charset="0"/>
              <a:cs typeface="Avenir Book"/>
            </a:endParaRPr>
          </a:p>
        </p:txBody>
      </p:sp>
      <p:pic>
        <p:nvPicPr>
          <p:cNvPr id="4" name="Picture 3"/>
          <p:cNvPicPr>
            <a:picLocks noChangeAspect="1"/>
          </p:cNvPicPr>
          <p:nvPr/>
        </p:nvPicPr>
        <p:blipFill>
          <a:blip r:embed="rId2"/>
          <a:stretch>
            <a:fillRect/>
          </a:stretch>
        </p:blipFill>
        <p:spPr>
          <a:xfrm>
            <a:off x="5181600" y="381000"/>
            <a:ext cx="3658727" cy="5496221"/>
          </a:xfrm>
          <a:prstGeom prst="rect">
            <a:avLst/>
          </a:prstGeom>
        </p:spPr>
      </p:pic>
      <p:sp>
        <p:nvSpPr>
          <p:cNvPr id="5" name="Title 4"/>
          <p:cNvSpPr>
            <a:spLocks noGrp="1"/>
          </p:cNvSpPr>
          <p:nvPr>
            <p:ph type="title"/>
          </p:nvPr>
        </p:nvSpPr>
        <p:spPr>
          <a:xfrm>
            <a:off x="324852" y="762000"/>
            <a:ext cx="4330109" cy="655638"/>
          </a:xfrm>
        </p:spPr>
        <p:txBody>
          <a:bodyPr>
            <a:noAutofit/>
          </a:bodyPr>
          <a:lstStyle/>
          <a:p>
            <a:pPr algn="l"/>
            <a:r>
              <a:rPr lang="en-US" sz="4000" dirty="0" smtClean="0"/>
              <a:t>TAMU Use Cases</a:t>
            </a:r>
            <a:endParaRPr lang="en-US" sz="4000" dirty="0"/>
          </a:p>
        </p:txBody>
      </p:sp>
    </p:spTree>
    <p:extLst>
      <p:ext uri="{BB962C8B-B14F-4D97-AF65-F5344CB8AC3E}">
        <p14:creationId xmlns:p14="http://schemas.microsoft.com/office/powerpoint/2010/main" val="31406330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p:cNvPicPr preferRelativeResize="0"/>
          <p:nvPr/>
        </p:nvPicPr>
        <p:blipFill rotWithShape="1">
          <a:blip r:embed="rId3">
            <a:alphaModFix/>
          </a:blip>
          <a:srcRect/>
          <a:stretch/>
        </p:blipFill>
        <p:spPr>
          <a:xfrm>
            <a:off x="0" y="1096942"/>
            <a:ext cx="9144000" cy="4113824"/>
          </a:xfrm>
          <a:prstGeom prst="rect">
            <a:avLst/>
          </a:prstGeom>
          <a:noFill/>
          <a:ln>
            <a:noFill/>
          </a:ln>
        </p:spPr>
      </p:pic>
      <p:sp>
        <p:nvSpPr>
          <p:cNvPr id="113" name="Shape 113"/>
          <p:cNvSpPr txBox="1">
            <a:spLocks noGrp="1"/>
          </p:cNvSpPr>
          <p:nvPr>
            <p:ph type="title"/>
          </p:nvPr>
        </p:nvSpPr>
        <p:spPr>
          <a:xfrm>
            <a:off x="0" y="4267200"/>
            <a:ext cx="9144000" cy="943566"/>
          </a:xfrm>
          <a:prstGeom prst="rect">
            <a:avLst/>
          </a:prstGeom>
          <a:noFill/>
          <a:ln>
            <a:noFill/>
          </a:ln>
        </p:spPr>
        <p:txBody>
          <a:bodyPr lIns="91425" tIns="45700" rIns="91425" bIns="45700" anchor="t" anchorCtr="0">
            <a:noAutofit/>
          </a:bodyPr>
          <a:lstStyle/>
          <a:p>
            <a:pPr lvl="0" algn="r">
              <a:spcBef>
                <a:spcPts val="0"/>
              </a:spcBef>
              <a:buClr>
                <a:schemeClr val="lt1"/>
              </a:buClr>
              <a:buSzPct val="25000"/>
            </a:pPr>
            <a:r>
              <a:rPr lang="en-US" sz="3500" b="0" cap="none" dirty="0" smtClean="0">
                <a:solidFill>
                  <a:schemeClr val="lt1"/>
                </a:solidFill>
                <a:latin typeface="Questrial"/>
                <a:ea typeface="Questrial"/>
                <a:cs typeface="Questrial"/>
                <a:sym typeface="Questrial"/>
              </a:rPr>
              <a:t>Implementation </a:t>
            </a:r>
            <a:r>
              <a:rPr lang="en-US" sz="3500" b="0" i="0" u="none" strike="noStrike" cap="none" baseline="0" dirty="0" smtClean="0">
                <a:solidFill>
                  <a:schemeClr val="lt1"/>
                </a:solidFill>
                <a:latin typeface="Questrial"/>
                <a:ea typeface="Questrial"/>
                <a:cs typeface="Questrial"/>
                <a:sym typeface="Questrial"/>
              </a:rPr>
              <a:t>at Texas A&amp;M</a:t>
            </a:r>
            <a:r>
              <a:rPr lang="en-US" sz="3500" b="0" cap="none" dirty="0">
                <a:solidFill>
                  <a:schemeClr val="lt1"/>
                </a:solidFill>
                <a:latin typeface="Questrial"/>
                <a:ea typeface="Questrial"/>
                <a:cs typeface="Questrial"/>
                <a:sym typeface="Questrial"/>
              </a:rPr>
              <a:t> </a:t>
            </a:r>
            <a:r>
              <a:rPr lang="en-US" sz="3200" b="0" cap="none" dirty="0" smtClean="0">
                <a:solidFill>
                  <a:schemeClr val="lt1"/>
                </a:solidFill>
                <a:latin typeface="Questrial"/>
                <a:ea typeface="Questrial"/>
                <a:cs typeface="Questrial"/>
                <a:sym typeface="Questrial"/>
              </a:rPr>
              <a:t/>
            </a:r>
            <a:br>
              <a:rPr lang="en-US" sz="3200" b="0" cap="none" dirty="0" smtClean="0">
                <a:solidFill>
                  <a:schemeClr val="lt1"/>
                </a:solidFill>
                <a:latin typeface="Questrial"/>
                <a:ea typeface="Questrial"/>
                <a:cs typeface="Questrial"/>
                <a:sym typeface="Questrial"/>
              </a:rPr>
            </a:br>
            <a:r>
              <a:rPr lang="en-US" sz="1200" b="0" cap="none" dirty="0">
                <a:solidFill>
                  <a:schemeClr val="lt1"/>
                </a:solidFill>
                <a:latin typeface="Questrial"/>
                <a:ea typeface="Questrial"/>
                <a:cs typeface="Questrial"/>
                <a:sym typeface="Questrial"/>
              </a:rPr>
              <a:t>Dr. Bruce Herbert &amp; Michael Bolton</a:t>
            </a:r>
            <a:endParaRPr lang="en-US" sz="1200" b="0" i="0" u="none" strike="noStrike" cap="none" baseline="0" dirty="0">
              <a:solidFill>
                <a:schemeClr val="lt1"/>
              </a:solidFill>
              <a:latin typeface="Questrial"/>
              <a:ea typeface="Questrial"/>
              <a:cs typeface="Questrial"/>
              <a:sym typeface="Questrial"/>
            </a:endParaRPr>
          </a:p>
        </p:txBody>
      </p:sp>
    </p:spTree>
    <p:extLst>
      <p:ext uri="{BB962C8B-B14F-4D97-AF65-F5344CB8AC3E}">
        <p14:creationId xmlns:p14="http://schemas.microsoft.com/office/powerpoint/2010/main" val="13759351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64467"/>
            <a:ext cx="8229600" cy="954734"/>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Questrial"/>
              <a:buNone/>
            </a:pPr>
            <a:r>
              <a:rPr lang="en-US" sz="4400" b="0" i="0" u="none" strike="noStrike" cap="none" baseline="0" dirty="0" smtClean="0">
                <a:solidFill>
                  <a:srgbClr val="000000"/>
                </a:solidFill>
                <a:latin typeface="Avenir Book"/>
                <a:ea typeface="Questrial"/>
                <a:cs typeface="Avenir Book"/>
                <a:sym typeface="Questrial"/>
              </a:rPr>
              <a:t>Data </a:t>
            </a:r>
            <a:r>
              <a:rPr lang="en-US" sz="4400" dirty="0">
                <a:solidFill>
                  <a:srgbClr val="000000"/>
                </a:solidFill>
                <a:latin typeface="Avenir Book"/>
                <a:ea typeface="Questrial"/>
                <a:cs typeface="Avenir Book"/>
                <a:sym typeface="Questrial"/>
              </a:rPr>
              <a:t>S</a:t>
            </a:r>
            <a:r>
              <a:rPr lang="en-US" sz="4400" b="0" i="0" u="none" strike="noStrike" cap="none" baseline="0" dirty="0" smtClean="0">
                <a:solidFill>
                  <a:srgbClr val="000000"/>
                </a:solidFill>
                <a:latin typeface="Avenir Book"/>
                <a:ea typeface="Questrial"/>
                <a:cs typeface="Avenir Book"/>
                <a:sym typeface="Questrial"/>
              </a:rPr>
              <a:t>ources</a:t>
            </a:r>
            <a:endParaRPr lang="en-US" sz="4400" b="0" i="0" u="none" strike="noStrike" cap="none" baseline="0" dirty="0">
              <a:solidFill>
                <a:srgbClr val="000000"/>
              </a:solidFill>
              <a:latin typeface="Avenir Book"/>
              <a:ea typeface="Questrial"/>
              <a:cs typeface="Avenir Book"/>
              <a:sym typeface="Questrial"/>
            </a:endParaRPr>
          </a:p>
        </p:txBody>
      </p:sp>
      <p:sp>
        <p:nvSpPr>
          <p:cNvPr id="200" name="Shape 200"/>
          <p:cNvSpPr txBox="1">
            <a:spLocks noGrp="1"/>
          </p:cNvSpPr>
          <p:nvPr>
            <p:ph type="body" idx="1"/>
          </p:nvPr>
        </p:nvSpPr>
        <p:spPr>
          <a:xfrm>
            <a:off x="381000" y="1388660"/>
            <a:ext cx="8534399" cy="4525961"/>
          </a:xfrm>
          <a:prstGeom prst="rect">
            <a:avLst/>
          </a:prstGeom>
          <a:noFill/>
          <a:ln>
            <a:noFill/>
          </a:ln>
        </p:spPr>
        <p:txBody>
          <a:bodyPr lIns="91425" tIns="45700" rIns="91425" bIns="45700" anchor="t" anchorCtr="0">
            <a:noAutofit/>
          </a:bodyPr>
          <a:lstStyle/>
          <a:p>
            <a:pPr marL="0" marR="0" lvl="0" indent="0" algn="l" rtl="0">
              <a:spcBef>
                <a:spcPts val="600"/>
              </a:spcBef>
              <a:spcAft>
                <a:spcPts val="600"/>
              </a:spcAft>
              <a:buClr>
                <a:srgbClr val="FFFFFF"/>
              </a:buClr>
              <a:buSzPct val="100000"/>
              <a:buNone/>
            </a:pPr>
            <a:r>
              <a:rPr lang="en-US" sz="2400" b="0" i="0" u="none" strike="noStrike" cap="none" baseline="0" dirty="0" smtClean="0">
                <a:solidFill>
                  <a:srgbClr val="3366FF"/>
                </a:solidFill>
                <a:latin typeface="Avenir Book"/>
                <a:ea typeface="Questrial"/>
                <a:cs typeface="Avenir Book"/>
                <a:sym typeface="Questrial"/>
              </a:rPr>
              <a:t>HR</a:t>
            </a:r>
            <a:r>
              <a:rPr lang="en-US" sz="2400" b="0" i="0" u="none" strike="noStrike" cap="none" baseline="0" dirty="0" smtClean="0">
                <a:solidFill>
                  <a:srgbClr val="000000"/>
                </a:solidFill>
                <a:latin typeface="Avenir Book"/>
                <a:ea typeface="Questrial"/>
                <a:cs typeface="Avenir Book"/>
                <a:sym typeface="Questrial"/>
              </a:rPr>
              <a:t>: </a:t>
            </a:r>
            <a:r>
              <a:rPr lang="en-US" sz="2400" b="0" i="0" u="none" strike="noStrike" cap="none" baseline="0" dirty="0">
                <a:solidFill>
                  <a:srgbClr val="000000"/>
                </a:solidFill>
                <a:latin typeface="Avenir Book"/>
                <a:ea typeface="Questrial"/>
                <a:cs typeface="Avenir Book"/>
                <a:sym typeface="Questrial"/>
              </a:rPr>
              <a:t>people and their positions</a:t>
            </a:r>
          </a:p>
          <a:p>
            <a:pPr marL="0" marR="0" lvl="0" indent="0" algn="l" rtl="0">
              <a:spcBef>
                <a:spcPts val="600"/>
              </a:spcBef>
              <a:spcAft>
                <a:spcPts val="600"/>
              </a:spcAft>
              <a:buClr>
                <a:srgbClr val="FFFFFF"/>
              </a:buClr>
              <a:buSzPct val="100000"/>
              <a:buNone/>
            </a:pPr>
            <a:r>
              <a:rPr lang="en-US" sz="2400" b="0" i="0" u="none" strike="noStrike" cap="none" baseline="0" dirty="0" smtClean="0">
                <a:solidFill>
                  <a:srgbClr val="FF0000"/>
                </a:solidFill>
                <a:latin typeface="Avenir Book"/>
                <a:ea typeface="Questrial"/>
                <a:cs typeface="Avenir Book"/>
                <a:sym typeface="Questrial"/>
              </a:rPr>
              <a:t>Symplectic Elements Harvester</a:t>
            </a:r>
            <a:r>
              <a:rPr lang="en-US" sz="2400" b="0" i="0" u="none" strike="noStrike" cap="none" baseline="0" dirty="0" smtClean="0">
                <a:solidFill>
                  <a:srgbClr val="3366FF"/>
                </a:solidFill>
                <a:latin typeface="Avenir Book"/>
                <a:ea typeface="Questrial"/>
                <a:cs typeface="Avenir Book"/>
                <a:sym typeface="Questrial"/>
              </a:rPr>
              <a:t>: </a:t>
            </a:r>
            <a:r>
              <a:rPr lang="en-US" sz="2400" b="0" i="0" u="none" strike="noStrike" cap="none" baseline="0" dirty="0" smtClean="0">
                <a:latin typeface="Avenir Book"/>
                <a:ea typeface="Questrial"/>
                <a:cs typeface="Avenir Book"/>
                <a:sym typeface="Questrial"/>
              </a:rPr>
              <a:t>Faculty Publications</a:t>
            </a:r>
          </a:p>
          <a:p>
            <a:pPr marL="0" marR="0" lvl="0" indent="0" algn="l" rtl="0">
              <a:spcBef>
                <a:spcPts val="600"/>
              </a:spcBef>
              <a:spcAft>
                <a:spcPts val="600"/>
              </a:spcAft>
              <a:buClr>
                <a:srgbClr val="FFFFFF"/>
              </a:buClr>
              <a:buSzPct val="100000"/>
              <a:buNone/>
            </a:pPr>
            <a:r>
              <a:rPr lang="en-US" sz="2400" b="0" i="0" u="none" strike="noStrike" cap="none" baseline="0" dirty="0" smtClean="0">
                <a:solidFill>
                  <a:srgbClr val="3366FF"/>
                </a:solidFill>
                <a:latin typeface="Avenir Book"/>
                <a:ea typeface="Questrial"/>
                <a:cs typeface="Avenir Book"/>
                <a:sym typeface="Questrial"/>
              </a:rPr>
              <a:t>Registrar</a:t>
            </a:r>
            <a:r>
              <a:rPr lang="en-US" sz="2400" b="0" i="0" u="none" strike="noStrike" cap="none" baseline="0" dirty="0" smtClean="0">
                <a:solidFill>
                  <a:srgbClr val="000000"/>
                </a:solidFill>
                <a:latin typeface="Avenir Book"/>
                <a:ea typeface="Questrial"/>
                <a:cs typeface="Avenir Book"/>
                <a:sym typeface="Questrial"/>
              </a:rPr>
              <a:t>: </a:t>
            </a:r>
            <a:r>
              <a:rPr lang="en-US" sz="2400" b="0" i="0" u="none" strike="noStrike" cap="none" baseline="0" dirty="0">
                <a:solidFill>
                  <a:srgbClr val="000000"/>
                </a:solidFill>
                <a:latin typeface="Avenir Book"/>
                <a:ea typeface="Questrial"/>
                <a:cs typeface="Avenir Book"/>
                <a:sym typeface="Questrial"/>
              </a:rPr>
              <a:t>courses</a:t>
            </a:r>
          </a:p>
          <a:p>
            <a:pPr marL="0" marR="0" lvl="0" indent="0" algn="l" rtl="0">
              <a:spcBef>
                <a:spcPts val="600"/>
              </a:spcBef>
              <a:spcAft>
                <a:spcPts val="600"/>
              </a:spcAft>
              <a:buClr>
                <a:srgbClr val="FFFFFF"/>
              </a:buClr>
              <a:buSzPct val="100000"/>
              <a:buNone/>
            </a:pPr>
            <a:r>
              <a:rPr lang="en-US" sz="2400" b="0" i="0" u="none" strike="noStrike" cap="none" baseline="0" dirty="0">
                <a:solidFill>
                  <a:srgbClr val="3366FF"/>
                </a:solidFill>
                <a:latin typeface="Avenir Book"/>
                <a:ea typeface="Questrial"/>
                <a:cs typeface="Avenir Book"/>
                <a:sym typeface="Questrial"/>
              </a:rPr>
              <a:t>Faculty </a:t>
            </a:r>
            <a:r>
              <a:rPr lang="en-US" sz="2400" b="0" i="0" u="none" strike="noStrike" cap="none" baseline="0" dirty="0" smtClean="0">
                <a:solidFill>
                  <a:srgbClr val="3366FF"/>
                </a:solidFill>
                <a:latin typeface="Avenir Book"/>
                <a:ea typeface="Questrial"/>
                <a:cs typeface="Avenir Book"/>
                <a:sym typeface="Questrial"/>
              </a:rPr>
              <a:t>reporting</a:t>
            </a:r>
            <a:r>
              <a:rPr lang="en-US" sz="2400" b="0" i="0" u="none" strike="noStrike" cap="none" baseline="0" dirty="0" smtClean="0">
                <a:solidFill>
                  <a:srgbClr val="000000"/>
                </a:solidFill>
                <a:latin typeface="Avenir Book"/>
                <a:ea typeface="Questrial"/>
                <a:cs typeface="Avenir Book"/>
                <a:sym typeface="Questrial"/>
              </a:rPr>
              <a:t>: </a:t>
            </a:r>
            <a:r>
              <a:rPr lang="en-US" sz="2400" b="0" i="0" u="none" strike="noStrike" cap="none" baseline="0" dirty="0">
                <a:solidFill>
                  <a:srgbClr val="000000"/>
                </a:solidFill>
                <a:latin typeface="Avenir Book"/>
                <a:ea typeface="Questrial"/>
                <a:cs typeface="Avenir Book"/>
                <a:sym typeface="Questrial"/>
              </a:rPr>
              <a:t>awards, professional service, education, research areas, </a:t>
            </a:r>
            <a:r>
              <a:rPr lang="en-US" sz="2400" b="0" i="0" u="none" strike="noStrike" cap="none" baseline="0" dirty="0" smtClean="0">
                <a:solidFill>
                  <a:srgbClr val="000000"/>
                </a:solidFill>
                <a:latin typeface="Avenir Book"/>
                <a:ea typeface="Questrial"/>
                <a:cs typeface="Avenir Book"/>
                <a:sym typeface="Questrial"/>
              </a:rPr>
              <a:t>research blurb</a:t>
            </a:r>
            <a:endParaRPr lang="en-US" sz="2400" b="0" i="0" u="none" strike="noStrike" cap="none" baseline="0" dirty="0">
              <a:solidFill>
                <a:srgbClr val="000000"/>
              </a:solidFill>
              <a:latin typeface="Avenir Book"/>
              <a:ea typeface="Questrial"/>
              <a:cs typeface="Avenir Book"/>
              <a:sym typeface="Questrial"/>
            </a:endParaRPr>
          </a:p>
          <a:p>
            <a:pPr marL="0" marR="0" lvl="0" indent="0" algn="l" rtl="0">
              <a:spcBef>
                <a:spcPts val="600"/>
              </a:spcBef>
              <a:spcAft>
                <a:spcPts val="600"/>
              </a:spcAft>
              <a:buClr>
                <a:srgbClr val="FFFFFF"/>
              </a:buClr>
              <a:buSzPct val="100000"/>
              <a:buNone/>
            </a:pPr>
            <a:r>
              <a:rPr lang="en-US" sz="2400" b="0" i="0" u="none" strike="noStrike" cap="none" baseline="0" dirty="0" smtClean="0">
                <a:solidFill>
                  <a:srgbClr val="3366FF"/>
                </a:solidFill>
                <a:latin typeface="Avenir Book"/>
                <a:ea typeface="Questrial"/>
                <a:cs typeface="Avenir Book"/>
                <a:sym typeface="Questrial"/>
              </a:rPr>
              <a:t>Institutional Repository</a:t>
            </a:r>
            <a:r>
              <a:rPr lang="en-US" sz="2400" b="0" i="0" u="none" strike="noStrike" cap="none" baseline="0" dirty="0" smtClean="0">
                <a:solidFill>
                  <a:srgbClr val="000000"/>
                </a:solidFill>
                <a:latin typeface="Avenir Book"/>
                <a:ea typeface="Questrial"/>
                <a:cs typeface="Avenir Book"/>
                <a:sym typeface="Questrial"/>
              </a:rPr>
              <a:t>: ETDs,</a:t>
            </a:r>
            <a:r>
              <a:rPr lang="en-US" sz="2400" b="0" i="0" u="none" strike="noStrike" cap="none" dirty="0" smtClean="0">
                <a:solidFill>
                  <a:srgbClr val="000000"/>
                </a:solidFill>
                <a:latin typeface="Avenir Book"/>
                <a:ea typeface="Questrial"/>
                <a:cs typeface="Avenir Book"/>
                <a:sym typeface="Questrial"/>
              </a:rPr>
              <a:t> publications, grey literature</a:t>
            </a:r>
            <a:endParaRPr lang="en-US" sz="2400" b="0" i="0" u="none" strike="noStrike" cap="none" baseline="0" dirty="0">
              <a:solidFill>
                <a:srgbClr val="000000"/>
              </a:solidFill>
              <a:latin typeface="Avenir Book"/>
              <a:ea typeface="Questrial"/>
              <a:cs typeface="Avenir Book"/>
              <a:sym typeface="Questrial"/>
            </a:endParaRPr>
          </a:p>
          <a:p>
            <a:pPr marL="0" marR="0" lvl="0" indent="0" algn="l" rtl="0">
              <a:spcBef>
                <a:spcPts val="600"/>
              </a:spcBef>
              <a:spcAft>
                <a:spcPts val="600"/>
              </a:spcAft>
              <a:buClr>
                <a:srgbClr val="FFFFFF"/>
              </a:buClr>
              <a:buSzPct val="100000"/>
              <a:buNone/>
            </a:pPr>
            <a:r>
              <a:rPr lang="en-US" sz="2400" b="0" i="0" u="none" strike="noStrike" cap="none" baseline="0" dirty="0">
                <a:solidFill>
                  <a:srgbClr val="3366FF"/>
                </a:solidFill>
                <a:latin typeface="Avenir Book"/>
                <a:ea typeface="Questrial"/>
                <a:cs typeface="Avenir Book"/>
                <a:sym typeface="Questrial"/>
              </a:rPr>
              <a:t>Events calendar</a:t>
            </a:r>
          </a:p>
          <a:p>
            <a:pPr marL="0" marR="0" lvl="0" indent="0" algn="l" rtl="0">
              <a:spcBef>
                <a:spcPts val="600"/>
              </a:spcBef>
              <a:spcAft>
                <a:spcPts val="600"/>
              </a:spcAft>
              <a:buClr>
                <a:srgbClr val="FFFFFF"/>
              </a:buClr>
              <a:buSzPct val="100000"/>
              <a:buNone/>
            </a:pPr>
            <a:r>
              <a:rPr lang="en-US" sz="2400" b="0" i="0" u="none" strike="noStrike" cap="none" baseline="0" dirty="0" smtClean="0">
                <a:solidFill>
                  <a:srgbClr val="3366FF"/>
                </a:solidFill>
                <a:latin typeface="Avenir Book"/>
                <a:ea typeface="Questrial"/>
                <a:cs typeface="Avenir Book"/>
                <a:sym typeface="Questrial"/>
              </a:rPr>
              <a:t>MARCOMM</a:t>
            </a:r>
            <a:r>
              <a:rPr lang="en-US" sz="2400" b="0" i="0" u="none" strike="noStrike" cap="none" baseline="0" dirty="0" smtClean="0">
                <a:solidFill>
                  <a:srgbClr val="000000"/>
                </a:solidFill>
                <a:latin typeface="Avenir Book"/>
                <a:ea typeface="Questrial"/>
                <a:cs typeface="Avenir Book"/>
                <a:sym typeface="Questrial"/>
              </a:rPr>
              <a:t>: </a:t>
            </a:r>
            <a:r>
              <a:rPr lang="en-US" sz="2400" b="0" i="0" u="none" strike="noStrike" cap="none" baseline="0" dirty="0">
                <a:solidFill>
                  <a:srgbClr val="000000"/>
                </a:solidFill>
                <a:latin typeface="Avenir Book"/>
                <a:ea typeface="Questrial"/>
                <a:cs typeface="Avenir Book"/>
                <a:sym typeface="Questrial"/>
              </a:rPr>
              <a:t>internal and </a:t>
            </a:r>
            <a:r>
              <a:rPr lang="en-US" sz="2400" b="0" i="0" u="none" strike="noStrike" cap="none" baseline="0" dirty="0" smtClean="0">
                <a:solidFill>
                  <a:srgbClr val="000000"/>
                </a:solidFill>
                <a:latin typeface="Avenir Book"/>
                <a:ea typeface="Questrial"/>
                <a:cs typeface="Avenir Book"/>
                <a:sym typeface="Questrial"/>
              </a:rPr>
              <a:t>external news</a:t>
            </a:r>
            <a:endParaRPr lang="en-US" sz="2400" b="0" i="0" u="none" strike="noStrike" cap="none" baseline="0" dirty="0">
              <a:solidFill>
                <a:srgbClr val="000000"/>
              </a:solidFill>
              <a:latin typeface="Avenir Book"/>
              <a:ea typeface="Questrial"/>
              <a:cs typeface="Avenir Book"/>
              <a:sym typeface="Questrial"/>
            </a:endParaRPr>
          </a:p>
          <a:p>
            <a:pPr marL="0" marR="0" lvl="0" indent="0" algn="l" rtl="0">
              <a:spcBef>
                <a:spcPts val="600"/>
              </a:spcBef>
              <a:spcAft>
                <a:spcPts val="600"/>
              </a:spcAft>
              <a:buClr>
                <a:srgbClr val="FFFFFF"/>
              </a:buClr>
              <a:buSzPct val="100000"/>
              <a:buNone/>
            </a:pPr>
            <a:r>
              <a:rPr lang="en-US" sz="2400" b="0" i="0" u="none" strike="noStrike" cap="none" baseline="0" dirty="0" smtClean="0">
                <a:solidFill>
                  <a:srgbClr val="3366FF"/>
                </a:solidFill>
                <a:latin typeface="Avenir Book"/>
                <a:ea typeface="Questrial"/>
                <a:cs typeface="Avenir Book"/>
                <a:sym typeface="Questrial"/>
              </a:rPr>
              <a:t>Extension</a:t>
            </a:r>
            <a:r>
              <a:rPr lang="en-US" sz="2400" b="0" i="0" u="none" strike="noStrike" cap="none" baseline="0" dirty="0" smtClean="0">
                <a:solidFill>
                  <a:srgbClr val="000000"/>
                </a:solidFill>
                <a:latin typeface="Avenir Book"/>
                <a:ea typeface="Questrial"/>
                <a:cs typeface="Avenir Book"/>
                <a:sym typeface="Questrial"/>
              </a:rPr>
              <a:t>: </a:t>
            </a:r>
            <a:r>
              <a:rPr lang="en-US" sz="2400" b="0" i="0" u="none" strike="noStrike" cap="none" baseline="0" dirty="0">
                <a:solidFill>
                  <a:srgbClr val="000000"/>
                </a:solidFill>
                <a:latin typeface="Avenir Book"/>
                <a:ea typeface="Questrial"/>
                <a:cs typeface="Avenir Book"/>
                <a:sym typeface="Questrial"/>
              </a:rPr>
              <a:t>outreach, technology </a:t>
            </a:r>
            <a:r>
              <a:rPr lang="en-US" sz="2400" b="0" i="0" u="none" strike="noStrike" cap="none" baseline="0" dirty="0" smtClean="0">
                <a:solidFill>
                  <a:srgbClr val="000000"/>
                </a:solidFill>
                <a:latin typeface="Avenir Book"/>
                <a:ea typeface="Questrial"/>
                <a:cs typeface="Avenir Book"/>
                <a:sym typeface="Questrial"/>
              </a:rPr>
              <a:t>transfer</a:t>
            </a:r>
          </a:p>
          <a:p>
            <a:pPr marL="0" indent="0">
              <a:spcBef>
                <a:spcPts val="600"/>
              </a:spcBef>
              <a:spcAft>
                <a:spcPts val="600"/>
              </a:spcAft>
              <a:buClr>
                <a:srgbClr val="FFFFFF"/>
              </a:buClr>
              <a:buSzPct val="100000"/>
              <a:buNone/>
            </a:pPr>
            <a:r>
              <a:rPr lang="en-US" sz="2400" dirty="0">
                <a:solidFill>
                  <a:srgbClr val="3366FF"/>
                </a:solidFill>
                <a:latin typeface="Avenir Book"/>
                <a:ea typeface="Questrial"/>
                <a:cs typeface="Avenir Book"/>
                <a:sym typeface="Questrial"/>
              </a:rPr>
              <a:t>Research administration</a:t>
            </a:r>
            <a:r>
              <a:rPr lang="en-US" sz="2400" dirty="0">
                <a:solidFill>
                  <a:srgbClr val="000000"/>
                </a:solidFill>
                <a:latin typeface="Avenir Book"/>
                <a:ea typeface="Questrial"/>
                <a:cs typeface="Avenir Book"/>
                <a:sym typeface="Questrial"/>
              </a:rPr>
              <a:t>: grants &amp; </a:t>
            </a:r>
            <a:r>
              <a:rPr lang="en-US" sz="2400" dirty="0" smtClean="0">
                <a:solidFill>
                  <a:srgbClr val="000000"/>
                </a:solidFill>
                <a:latin typeface="Avenir Book"/>
                <a:ea typeface="Questrial"/>
                <a:cs typeface="Avenir Book"/>
                <a:sym typeface="Questrial"/>
              </a:rPr>
              <a:t>contracts</a:t>
            </a:r>
            <a:endParaRPr lang="en-US" sz="2400" b="0" i="0" u="none" strike="noStrike" cap="none" baseline="0" dirty="0">
              <a:solidFill>
                <a:srgbClr val="000000"/>
              </a:solidFill>
              <a:latin typeface="Avenir Book"/>
              <a:ea typeface="Questrial"/>
              <a:cs typeface="Avenir Book"/>
              <a:sym typeface="Questrial"/>
            </a:endParaRPr>
          </a:p>
          <a:p>
            <a:pPr marL="0" marR="0" lvl="0" indent="0" algn="l" rtl="0">
              <a:spcBef>
                <a:spcPts val="600"/>
              </a:spcBef>
              <a:spcAft>
                <a:spcPts val="600"/>
              </a:spcAft>
              <a:buClr>
                <a:srgbClr val="FFFFFF"/>
              </a:buClr>
              <a:buFont typeface="Arial"/>
              <a:buNone/>
            </a:pPr>
            <a:endParaRPr sz="2400" b="0" i="0" u="none" strike="noStrike" cap="none" baseline="0" dirty="0">
              <a:solidFill>
                <a:srgbClr val="000000"/>
              </a:solidFill>
              <a:latin typeface="Avenir Book"/>
              <a:ea typeface="Questrial"/>
              <a:cs typeface="Avenir Book"/>
              <a:sym typeface="Questrial"/>
            </a:endParaRPr>
          </a:p>
        </p:txBody>
      </p:sp>
    </p:spTree>
    <p:extLst>
      <p:ext uri="{BB962C8B-B14F-4D97-AF65-F5344CB8AC3E}">
        <p14:creationId xmlns:p14="http://schemas.microsoft.com/office/powerpoint/2010/main" val="33587460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Questrial"/>
              <a:buNone/>
            </a:pPr>
            <a:r>
              <a:rPr lang="en-US" sz="4400" b="0" i="0" u="none" strike="noStrike" cap="none" baseline="0" dirty="0">
                <a:solidFill>
                  <a:srgbClr val="000000"/>
                </a:solidFill>
                <a:latin typeface="Avenir Book"/>
                <a:ea typeface="Questrial"/>
                <a:cs typeface="Avenir Book"/>
                <a:sym typeface="Questrial"/>
              </a:rPr>
              <a:t>Data </a:t>
            </a:r>
            <a:r>
              <a:rPr lang="en-US" sz="4400" b="0" i="0" u="none" strike="noStrike" cap="none" baseline="0" dirty="0" smtClean="0">
                <a:solidFill>
                  <a:srgbClr val="000000"/>
                </a:solidFill>
                <a:latin typeface="Avenir Book"/>
                <a:ea typeface="Questrial"/>
                <a:cs typeface="Avenir Book"/>
                <a:sym typeface="Questrial"/>
              </a:rPr>
              <a:t>Stewardship</a:t>
            </a:r>
            <a:endParaRPr lang="en-US" sz="4400" b="0" i="0" u="none" strike="noStrike" cap="none" baseline="0" dirty="0">
              <a:solidFill>
                <a:srgbClr val="000000"/>
              </a:solidFill>
              <a:latin typeface="Avenir Book"/>
              <a:ea typeface="Questrial"/>
              <a:cs typeface="Avenir Book"/>
              <a:sym typeface="Questrial"/>
            </a:endParaRPr>
          </a:p>
        </p:txBody>
      </p:sp>
      <p:sp>
        <p:nvSpPr>
          <p:cNvPr id="207" name="Shape 207"/>
          <p:cNvSpPr txBox="1">
            <a:spLocks noGrp="1"/>
          </p:cNvSpPr>
          <p:nvPr>
            <p:ph type="body" idx="1"/>
          </p:nvPr>
        </p:nvSpPr>
        <p:spPr>
          <a:xfrm>
            <a:off x="469900" y="1600200"/>
            <a:ext cx="8229600" cy="4525963"/>
          </a:xfrm>
          <a:prstGeom prst="rect">
            <a:avLst/>
          </a:prstGeom>
          <a:noFill/>
          <a:ln>
            <a:noFill/>
          </a:ln>
        </p:spPr>
        <p:txBody>
          <a:bodyPr lIns="91425" tIns="45700" rIns="91425" bIns="45700" anchor="t" anchorCtr="0">
            <a:noAutofit/>
          </a:bodyPr>
          <a:lstStyle/>
          <a:p>
            <a:pPr marL="0" marR="0" lvl="0" indent="0" algn="l" rtl="0">
              <a:spcBef>
                <a:spcPts val="600"/>
              </a:spcBef>
              <a:spcAft>
                <a:spcPts val="600"/>
              </a:spcAft>
              <a:buClr>
                <a:srgbClr val="FFFFFF"/>
              </a:buClr>
              <a:buSzPct val="100000"/>
              <a:buNone/>
            </a:pPr>
            <a:r>
              <a:rPr lang="en-US" sz="2400" b="0" i="0" u="none" strike="noStrike" cap="none" baseline="0" dirty="0">
                <a:solidFill>
                  <a:srgbClr val="000000"/>
                </a:solidFill>
                <a:latin typeface="Avenir Book"/>
                <a:ea typeface="Questrial"/>
                <a:cs typeface="Avenir Book"/>
                <a:sym typeface="Questrial"/>
              </a:rPr>
              <a:t>Manage data at its appropriate source with appropriate privacy</a:t>
            </a:r>
          </a:p>
          <a:p>
            <a:pPr marL="457200" marR="0" lvl="1" indent="0" algn="l" rtl="0">
              <a:spcBef>
                <a:spcPts val="600"/>
              </a:spcBef>
              <a:spcAft>
                <a:spcPts val="600"/>
              </a:spcAft>
              <a:buClr>
                <a:srgbClr val="FFFFFF"/>
              </a:buClr>
              <a:buSzPct val="100000"/>
              <a:buNone/>
            </a:pPr>
            <a:r>
              <a:rPr lang="en-US" sz="2000" b="0" i="0" u="none" strike="noStrike" cap="none" baseline="0" dirty="0">
                <a:solidFill>
                  <a:srgbClr val="000000"/>
                </a:solidFill>
                <a:latin typeface="Avenir Book"/>
                <a:ea typeface="Questrial"/>
                <a:cs typeface="Avenir Book"/>
                <a:sym typeface="Questrial"/>
              </a:rPr>
              <a:t>HR, grants management, registrar, graduate school, colleges and schools, research centers, extension</a:t>
            </a:r>
          </a:p>
          <a:p>
            <a:pPr marL="457200" marR="0" lvl="1" indent="0" algn="l" rtl="0">
              <a:spcBef>
                <a:spcPts val="600"/>
              </a:spcBef>
              <a:spcAft>
                <a:spcPts val="600"/>
              </a:spcAft>
              <a:buClr>
                <a:srgbClr val="FFFFFF"/>
              </a:buClr>
              <a:buSzPct val="100000"/>
              <a:buNone/>
            </a:pPr>
            <a:r>
              <a:rPr lang="en-US" sz="2000" b="0" i="0" u="none" strike="noStrike" cap="none" baseline="0" dirty="0">
                <a:solidFill>
                  <a:srgbClr val="000000"/>
                </a:solidFill>
                <a:latin typeface="Avenir Book"/>
                <a:ea typeface="Questrial"/>
                <a:cs typeface="Avenir Book"/>
                <a:sym typeface="Questrial"/>
              </a:rPr>
              <a:t>Department/agency/division/geographic location/research unit</a:t>
            </a:r>
          </a:p>
          <a:p>
            <a:pPr marL="0" marR="0" lvl="0" indent="0" algn="l" rtl="0">
              <a:spcBef>
                <a:spcPts val="600"/>
              </a:spcBef>
              <a:spcAft>
                <a:spcPts val="600"/>
              </a:spcAft>
              <a:buClr>
                <a:srgbClr val="FFFFFF"/>
              </a:buClr>
              <a:buSzPct val="100000"/>
              <a:buNone/>
            </a:pPr>
            <a:r>
              <a:rPr lang="en-US" sz="2400" b="0" i="0" u="none" strike="noStrike" cap="none" baseline="0" dirty="0">
                <a:solidFill>
                  <a:srgbClr val="000000"/>
                </a:solidFill>
                <a:latin typeface="Avenir Book"/>
                <a:ea typeface="Questrial"/>
                <a:cs typeface="Avenir Book"/>
                <a:sym typeface="Questrial"/>
              </a:rPr>
              <a:t>Consciously derive public data for exchange</a:t>
            </a:r>
          </a:p>
          <a:p>
            <a:pPr marL="0" marR="0" lvl="0" indent="0" algn="l" rtl="0">
              <a:spcBef>
                <a:spcPts val="600"/>
              </a:spcBef>
              <a:spcAft>
                <a:spcPts val="600"/>
              </a:spcAft>
              <a:buClr>
                <a:srgbClr val="FFFFFF"/>
              </a:buClr>
              <a:buSzPct val="100000"/>
              <a:buNone/>
            </a:pPr>
            <a:r>
              <a:rPr lang="en-US" sz="2400" b="0" i="0" u="none" strike="noStrike" cap="none" baseline="0" dirty="0">
                <a:latin typeface="Avenir Book"/>
                <a:ea typeface="Questrial"/>
                <a:cs typeface="Avenir Book"/>
                <a:sym typeface="Questrial"/>
              </a:rPr>
              <a:t>Engage stakeholders and build relationships</a:t>
            </a:r>
          </a:p>
          <a:p>
            <a:pPr marL="0" marR="0" lvl="0" indent="0" algn="l" rtl="0">
              <a:spcBef>
                <a:spcPts val="600"/>
              </a:spcBef>
              <a:spcAft>
                <a:spcPts val="600"/>
              </a:spcAft>
              <a:buClr>
                <a:srgbClr val="FFFFFF"/>
              </a:buClr>
              <a:buSzPct val="100000"/>
              <a:buNone/>
            </a:pPr>
            <a:r>
              <a:rPr lang="en-US" sz="2400" b="0" i="0" u="none" strike="noStrike" cap="none" baseline="0" dirty="0">
                <a:solidFill>
                  <a:srgbClr val="000000"/>
                </a:solidFill>
                <a:latin typeface="Avenir Book"/>
                <a:ea typeface="Questrial"/>
                <a:cs typeface="Avenir Book"/>
                <a:sym typeface="Questrial"/>
              </a:rPr>
              <a:t>Recruit power users for training and local knowledge</a:t>
            </a:r>
          </a:p>
          <a:p>
            <a:pPr marL="342900" marR="0" lvl="0" indent="-190500" algn="l" rtl="0">
              <a:spcBef>
                <a:spcPts val="600"/>
              </a:spcBef>
              <a:spcAft>
                <a:spcPts val="600"/>
              </a:spcAft>
              <a:buClr>
                <a:srgbClr val="FFFFFF"/>
              </a:buClr>
              <a:buFont typeface="Arial"/>
              <a:buNone/>
            </a:pPr>
            <a:endParaRPr sz="2400" b="0" i="0" u="none" strike="noStrike" cap="none" baseline="0" dirty="0">
              <a:solidFill>
                <a:srgbClr val="000000"/>
              </a:solidFill>
              <a:latin typeface="Avenir Book"/>
              <a:ea typeface="Questrial"/>
              <a:cs typeface="Avenir Book"/>
              <a:sym typeface="Questrial"/>
            </a:endParaRPr>
          </a:p>
          <a:p>
            <a:pPr marL="0" marR="0" lvl="0" indent="0" algn="l" rtl="0">
              <a:spcBef>
                <a:spcPts val="600"/>
              </a:spcBef>
              <a:spcAft>
                <a:spcPts val="600"/>
              </a:spcAft>
              <a:buClr>
                <a:srgbClr val="FFFFFF"/>
              </a:buClr>
              <a:buSzPct val="100000"/>
              <a:buNone/>
            </a:pPr>
            <a:r>
              <a:rPr lang="en-US" sz="2400" b="0" i="0" u="none" strike="noStrike" cap="none" baseline="0" dirty="0">
                <a:solidFill>
                  <a:srgbClr val="0000FF"/>
                </a:solidFill>
                <a:latin typeface="Avenir Book"/>
                <a:ea typeface="Questrial"/>
                <a:cs typeface="Avenir Book"/>
                <a:sym typeface="Questrial"/>
              </a:rPr>
              <a:t>Data that are visible get corrected!</a:t>
            </a:r>
          </a:p>
          <a:p>
            <a:pPr marL="342900" marR="0" lvl="0" indent="-190500" algn="l" rtl="0">
              <a:spcBef>
                <a:spcPts val="600"/>
              </a:spcBef>
              <a:spcAft>
                <a:spcPts val="600"/>
              </a:spcAft>
              <a:buClr>
                <a:srgbClr val="FFFFFF"/>
              </a:buClr>
              <a:buFont typeface="Arial"/>
              <a:buNone/>
            </a:pPr>
            <a:endParaRPr sz="2400" b="0" i="0" u="none" strike="noStrike" cap="none" baseline="0" dirty="0">
              <a:solidFill>
                <a:srgbClr val="000000"/>
              </a:solidFill>
              <a:latin typeface="Avenir Book"/>
              <a:ea typeface="Questrial"/>
              <a:cs typeface="Avenir Book"/>
              <a:sym typeface="Questrial"/>
            </a:endParaRPr>
          </a:p>
          <a:p>
            <a:pPr marL="342900" marR="0" lvl="0" indent="-190500" algn="l" rtl="0">
              <a:spcBef>
                <a:spcPts val="600"/>
              </a:spcBef>
              <a:spcAft>
                <a:spcPts val="600"/>
              </a:spcAft>
              <a:buClr>
                <a:srgbClr val="FFFFFF"/>
              </a:buClr>
              <a:buFont typeface="Arial"/>
              <a:buNone/>
            </a:pPr>
            <a:endParaRPr sz="2400" b="0" i="0" u="none" strike="noStrike" cap="none" baseline="0" dirty="0">
              <a:solidFill>
                <a:srgbClr val="000000"/>
              </a:solidFill>
              <a:latin typeface="Avenir Book"/>
              <a:ea typeface="Questrial"/>
              <a:cs typeface="Avenir Book"/>
              <a:sym typeface="Questrial"/>
            </a:endParaRPr>
          </a:p>
          <a:p>
            <a:pPr marL="0" marR="0" lvl="0" indent="0" algn="l" rtl="0">
              <a:spcBef>
                <a:spcPts val="600"/>
              </a:spcBef>
              <a:spcAft>
                <a:spcPts val="600"/>
              </a:spcAft>
              <a:buClr>
                <a:srgbClr val="FFFFFF"/>
              </a:buClr>
              <a:buFont typeface="Arial"/>
              <a:buNone/>
            </a:pPr>
            <a:endParaRPr sz="2400" b="0" i="0" u="none" strike="noStrike" cap="none" baseline="0" dirty="0">
              <a:solidFill>
                <a:srgbClr val="000000"/>
              </a:solidFill>
              <a:latin typeface="Avenir Book"/>
              <a:ea typeface="Questrial"/>
              <a:cs typeface="Avenir Book"/>
              <a:sym typeface="Questrial"/>
            </a:endParaRPr>
          </a:p>
        </p:txBody>
      </p:sp>
    </p:spTree>
    <p:extLst>
      <p:ext uri="{BB962C8B-B14F-4D97-AF65-F5344CB8AC3E}">
        <p14:creationId xmlns:p14="http://schemas.microsoft.com/office/powerpoint/2010/main" val="17494280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681037" y="457200"/>
            <a:ext cx="7772400"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Questrial"/>
              <a:buNone/>
            </a:pPr>
            <a:r>
              <a:rPr lang="en-US" sz="4400" b="0" i="0" u="none" strike="noStrike" cap="none" baseline="0" dirty="0">
                <a:solidFill>
                  <a:srgbClr val="000000"/>
                </a:solidFill>
                <a:latin typeface="Avenir Book"/>
                <a:ea typeface="Questrial"/>
                <a:cs typeface="Avenir Book"/>
                <a:sym typeface="Questrial"/>
              </a:rPr>
              <a:t>Policy </a:t>
            </a:r>
            <a:r>
              <a:rPr lang="en-US" sz="4400" b="0" i="0" u="none" strike="noStrike" cap="none" baseline="0" dirty="0" smtClean="0">
                <a:solidFill>
                  <a:srgbClr val="000000"/>
                </a:solidFill>
                <a:latin typeface="Avenir Book"/>
                <a:ea typeface="Questrial"/>
                <a:cs typeface="Avenir Book"/>
                <a:sym typeface="Questrial"/>
              </a:rPr>
              <a:t>Issues</a:t>
            </a:r>
            <a:endParaRPr lang="en-US" sz="4400" b="0" i="0" u="none" strike="noStrike" cap="none" baseline="0" dirty="0">
              <a:solidFill>
                <a:srgbClr val="000000"/>
              </a:solidFill>
              <a:latin typeface="Avenir Book"/>
              <a:ea typeface="Questrial"/>
              <a:cs typeface="Avenir Book"/>
              <a:sym typeface="Questrial"/>
            </a:endParaRPr>
          </a:p>
        </p:txBody>
      </p:sp>
      <p:sp>
        <p:nvSpPr>
          <p:cNvPr id="239" name="Shape 239"/>
          <p:cNvSpPr txBox="1">
            <a:spLocks noGrp="1"/>
          </p:cNvSpPr>
          <p:nvPr>
            <p:ph type="body" idx="1"/>
          </p:nvPr>
        </p:nvSpPr>
        <p:spPr>
          <a:xfrm>
            <a:off x="480016" y="1425871"/>
            <a:ext cx="8034336" cy="4724400"/>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buClr>
                <a:srgbClr val="FFFFFF"/>
              </a:buClr>
              <a:buSzPct val="100000"/>
              <a:buNone/>
            </a:pPr>
            <a:r>
              <a:rPr lang="en-US" sz="2800" b="0" i="0" u="none" strike="noStrike" cap="none" baseline="0" dirty="0" smtClean="0">
                <a:solidFill>
                  <a:srgbClr val="3366FF"/>
                </a:solidFill>
                <a:latin typeface="Avenir Book"/>
                <a:ea typeface="Questrial"/>
                <a:cs typeface="Avenir Book"/>
                <a:sym typeface="Questrial"/>
              </a:rPr>
              <a:t>Representing faculty </a:t>
            </a:r>
            <a:r>
              <a:rPr lang="en-US" sz="2800" dirty="0">
                <a:solidFill>
                  <a:srgbClr val="3366FF"/>
                </a:solidFill>
                <a:latin typeface="Avenir Book"/>
                <a:ea typeface="Questrial"/>
                <a:cs typeface="Avenir Book"/>
                <a:sym typeface="Questrial"/>
              </a:rPr>
              <a:t>r</a:t>
            </a:r>
            <a:r>
              <a:rPr lang="en-US" sz="2800" b="0" i="0" u="none" strike="noStrike" cap="none" baseline="0" dirty="0" smtClean="0">
                <a:solidFill>
                  <a:srgbClr val="3366FF"/>
                </a:solidFill>
                <a:latin typeface="Avenir Book"/>
                <a:ea typeface="Questrial"/>
                <a:cs typeface="Avenir Book"/>
                <a:sym typeface="Questrial"/>
              </a:rPr>
              <a:t>eputations</a:t>
            </a:r>
          </a:p>
          <a:p>
            <a:pPr marL="0" marR="0" lvl="0" indent="0" algn="l" rtl="0">
              <a:lnSpc>
                <a:spcPct val="110000"/>
              </a:lnSpc>
              <a:spcBef>
                <a:spcPts val="0"/>
              </a:spcBef>
              <a:buClr>
                <a:srgbClr val="FFFFFF"/>
              </a:buClr>
              <a:buSzPct val="100000"/>
              <a:buNone/>
            </a:pPr>
            <a:r>
              <a:rPr lang="en-US" sz="2800" b="0" i="0" u="none" strike="noStrike" cap="none" baseline="0" dirty="0" smtClean="0">
                <a:solidFill>
                  <a:srgbClr val="000000"/>
                </a:solidFill>
                <a:latin typeface="Avenir Book"/>
                <a:ea typeface="Questrial"/>
                <a:cs typeface="Avenir Book"/>
                <a:sym typeface="Questrial"/>
              </a:rPr>
              <a:t>Dirty </a:t>
            </a:r>
            <a:r>
              <a:rPr lang="en-US" sz="2800" b="0" i="0" u="none" strike="noStrike" cap="none" baseline="0" dirty="0">
                <a:solidFill>
                  <a:srgbClr val="000000"/>
                </a:solidFill>
                <a:latin typeface="Avenir Book"/>
                <a:ea typeface="Questrial"/>
                <a:cs typeface="Avenir Book"/>
                <a:sym typeface="Questrial"/>
              </a:rPr>
              <a:t>data</a:t>
            </a:r>
          </a:p>
          <a:p>
            <a:pPr marL="0" marR="0" lvl="0" indent="0" algn="l" rtl="0">
              <a:lnSpc>
                <a:spcPct val="110000"/>
              </a:lnSpc>
              <a:spcBef>
                <a:spcPts val="560"/>
              </a:spcBef>
              <a:buClr>
                <a:srgbClr val="FFFFFF"/>
              </a:buClr>
              <a:buSzPct val="100000"/>
              <a:buNone/>
            </a:pPr>
            <a:r>
              <a:rPr lang="en-US" sz="2800" b="0" i="0" u="none" strike="noStrike" cap="none" baseline="0" dirty="0">
                <a:solidFill>
                  <a:srgbClr val="000000"/>
                </a:solidFill>
                <a:latin typeface="Avenir Book"/>
                <a:ea typeface="Questrial"/>
                <a:cs typeface="Avenir Book"/>
                <a:sym typeface="Questrial"/>
              </a:rPr>
              <a:t>Lack of common definitions of organizational structure or who’s “faculty”</a:t>
            </a:r>
          </a:p>
          <a:p>
            <a:pPr marL="0" marR="0" lvl="0" indent="0" algn="l" rtl="0">
              <a:lnSpc>
                <a:spcPct val="110000"/>
              </a:lnSpc>
              <a:spcBef>
                <a:spcPts val="560"/>
              </a:spcBef>
              <a:buClr>
                <a:srgbClr val="FFFFFF"/>
              </a:buClr>
              <a:buSzPct val="100000"/>
              <a:buNone/>
            </a:pPr>
            <a:r>
              <a:rPr lang="en-US" sz="2800" b="0" i="0" u="none" strike="noStrike" cap="none" baseline="0" dirty="0" smtClean="0">
                <a:solidFill>
                  <a:srgbClr val="000000"/>
                </a:solidFill>
                <a:latin typeface="Avenir Book"/>
                <a:ea typeface="Questrial"/>
                <a:cs typeface="Avenir Book"/>
                <a:sym typeface="Questrial"/>
              </a:rPr>
              <a:t>Data </a:t>
            </a:r>
            <a:r>
              <a:rPr lang="en-US" sz="2800" b="0" i="0" u="none" strike="noStrike" cap="none" baseline="0" dirty="0">
                <a:solidFill>
                  <a:srgbClr val="000000"/>
                </a:solidFill>
                <a:latin typeface="Avenir Book"/>
                <a:ea typeface="Questrial"/>
                <a:cs typeface="Avenir Book"/>
                <a:sym typeface="Questrial"/>
              </a:rPr>
              <a:t>ownership</a:t>
            </a:r>
          </a:p>
          <a:p>
            <a:pPr marL="0" marR="0" lvl="0" indent="0" algn="l" rtl="0">
              <a:lnSpc>
                <a:spcPct val="110000"/>
              </a:lnSpc>
              <a:spcBef>
                <a:spcPts val="560"/>
              </a:spcBef>
              <a:buClr>
                <a:srgbClr val="FFFFFF"/>
              </a:buClr>
              <a:buSzPct val="100000"/>
              <a:buNone/>
            </a:pPr>
            <a:r>
              <a:rPr lang="en-US" sz="2800" b="0" i="0" u="none" strike="noStrike" cap="none" baseline="0" dirty="0">
                <a:solidFill>
                  <a:srgbClr val="000000"/>
                </a:solidFill>
                <a:latin typeface="Avenir Book"/>
                <a:ea typeface="Questrial"/>
                <a:cs typeface="Avenir Book"/>
                <a:sym typeface="Questrial"/>
              </a:rPr>
              <a:t>Many dimensions of privacy beyond simple  “opt-in vs. opt-out”</a:t>
            </a:r>
          </a:p>
          <a:p>
            <a:pPr marL="0" marR="0" lvl="0" indent="0" algn="l" rtl="0">
              <a:lnSpc>
                <a:spcPct val="110000"/>
              </a:lnSpc>
              <a:spcBef>
                <a:spcPts val="560"/>
              </a:spcBef>
              <a:buClr>
                <a:srgbClr val="FFFFFF"/>
              </a:buClr>
              <a:buSzPct val="100000"/>
              <a:buNone/>
            </a:pPr>
            <a:r>
              <a:rPr lang="en-US" sz="2800" b="0" i="0" u="none" strike="noStrike" cap="none" baseline="0" dirty="0">
                <a:solidFill>
                  <a:srgbClr val="000000"/>
                </a:solidFill>
                <a:latin typeface="Avenir Book"/>
                <a:ea typeface="Questrial"/>
                <a:cs typeface="Avenir Book"/>
                <a:sym typeface="Questrial"/>
              </a:rPr>
              <a:t>Short-term “go it alone” vs. common </a:t>
            </a:r>
            <a:r>
              <a:rPr lang="en-US" sz="2800" b="0" i="0" u="none" strike="noStrike" cap="none" baseline="0" dirty="0" smtClean="0">
                <a:solidFill>
                  <a:srgbClr val="000000"/>
                </a:solidFill>
                <a:latin typeface="Avenir Book"/>
                <a:ea typeface="Questrial"/>
                <a:cs typeface="Avenir Book"/>
                <a:sym typeface="Questrial"/>
              </a:rPr>
              <a:t>good</a:t>
            </a:r>
          </a:p>
          <a:p>
            <a:pPr marL="0" marR="0" lvl="0" indent="0" algn="l" rtl="0">
              <a:lnSpc>
                <a:spcPct val="110000"/>
              </a:lnSpc>
              <a:spcBef>
                <a:spcPts val="560"/>
              </a:spcBef>
              <a:buClr>
                <a:srgbClr val="FFFFFF"/>
              </a:buClr>
              <a:buSzPct val="100000"/>
              <a:buNone/>
            </a:pPr>
            <a:r>
              <a:rPr lang="en-US" sz="2800" dirty="0" smtClean="0">
                <a:solidFill>
                  <a:srgbClr val="3366FF"/>
                </a:solidFill>
                <a:latin typeface="Avenir Book"/>
                <a:ea typeface="Questrial"/>
                <a:cs typeface="Avenir Book"/>
                <a:sym typeface="Questrial"/>
              </a:rPr>
              <a:t>Institutional risk</a:t>
            </a:r>
            <a:endParaRPr lang="en-US" sz="2800" b="0" i="0" u="none" strike="noStrike" cap="none" baseline="0" dirty="0">
              <a:solidFill>
                <a:srgbClr val="3366FF"/>
              </a:solidFill>
              <a:latin typeface="Avenir Book"/>
              <a:ea typeface="Questrial"/>
              <a:cs typeface="Avenir Book"/>
              <a:sym typeface="Questrial"/>
            </a:endParaRPr>
          </a:p>
          <a:p>
            <a:pPr marL="457200" marR="0" lvl="1" indent="0" algn="l" rtl="0">
              <a:lnSpc>
                <a:spcPct val="110000"/>
              </a:lnSpc>
              <a:spcBef>
                <a:spcPts val="560"/>
              </a:spcBef>
              <a:buClr>
                <a:srgbClr val="FFFFFF"/>
              </a:buClr>
              <a:buFont typeface="Arial"/>
              <a:buNone/>
            </a:pPr>
            <a:endParaRPr sz="2800" b="0" i="0" u="none" strike="noStrike" cap="none" baseline="0" dirty="0">
              <a:solidFill>
                <a:srgbClr val="000000"/>
              </a:solidFill>
              <a:latin typeface="Avenir Book"/>
              <a:ea typeface="Questrial"/>
              <a:cs typeface="Avenir Book"/>
              <a:sym typeface="Questrial"/>
            </a:endParaRPr>
          </a:p>
        </p:txBody>
      </p:sp>
    </p:spTree>
    <p:extLst>
      <p:ext uri="{BB962C8B-B14F-4D97-AF65-F5344CB8AC3E}">
        <p14:creationId xmlns:p14="http://schemas.microsoft.com/office/powerpoint/2010/main" val="11644051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p:cNvPicPr preferRelativeResize="0"/>
          <p:nvPr/>
        </p:nvPicPr>
        <p:blipFill rotWithShape="1">
          <a:blip r:embed="rId3">
            <a:alphaModFix/>
          </a:blip>
          <a:srcRect/>
          <a:stretch/>
        </p:blipFill>
        <p:spPr>
          <a:xfrm>
            <a:off x="0" y="1096942"/>
            <a:ext cx="9144000" cy="4113824"/>
          </a:xfrm>
          <a:prstGeom prst="rect">
            <a:avLst/>
          </a:prstGeom>
          <a:noFill/>
          <a:ln>
            <a:noFill/>
          </a:ln>
        </p:spPr>
      </p:pic>
      <p:sp>
        <p:nvSpPr>
          <p:cNvPr id="113" name="Shape 113"/>
          <p:cNvSpPr txBox="1">
            <a:spLocks noGrp="1"/>
          </p:cNvSpPr>
          <p:nvPr>
            <p:ph type="title"/>
          </p:nvPr>
        </p:nvSpPr>
        <p:spPr>
          <a:xfrm>
            <a:off x="1346200" y="4524966"/>
            <a:ext cx="7772400" cy="685800"/>
          </a:xfrm>
          <a:prstGeom prst="rect">
            <a:avLst/>
          </a:prstGeom>
          <a:noFill/>
          <a:ln>
            <a:noFill/>
          </a:ln>
        </p:spPr>
        <p:txBody>
          <a:bodyPr lIns="91425" tIns="45700" rIns="91425" bIns="45700" anchor="t" anchorCtr="0">
            <a:noAutofit/>
          </a:bodyPr>
          <a:lstStyle/>
          <a:p>
            <a:pPr lvl="0" algn="r">
              <a:spcBef>
                <a:spcPts val="0"/>
              </a:spcBef>
              <a:buClr>
                <a:schemeClr val="lt1"/>
              </a:buClr>
              <a:buSzPct val="25000"/>
            </a:pPr>
            <a:r>
              <a:rPr lang="en-US" sz="4400" b="0" i="0" u="none" strike="noStrike" cap="none" baseline="0" dirty="0" smtClean="0">
                <a:solidFill>
                  <a:schemeClr val="lt1"/>
                </a:solidFill>
                <a:latin typeface="Questrial"/>
                <a:ea typeface="Questrial"/>
                <a:cs typeface="Questrial"/>
                <a:sym typeface="Questrial"/>
              </a:rPr>
              <a:t>Shifting Research Landscape</a:t>
            </a:r>
            <a:endParaRPr lang="en-US" sz="1200" b="0" i="0" u="none" strike="noStrike" cap="none" baseline="0" dirty="0">
              <a:solidFill>
                <a:schemeClr val="lt1"/>
              </a:solidFill>
              <a:latin typeface="Questrial"/>
              <a:ea typeface="Questrial"/>
              <a:cs typeface="Questrial"/>
              <a:sym typeface="Questrial"/>
            </a:endParaRPr>
          </a:p>
        </p:txBody>
      </p:sp>
    </p:spTree>
    <p:extLst>
      <p:ext uri="{BB962C8B-B14F-4D97-AF65-F5344CB8AC3E}">
        <p14:creationId xmlns:p14="http://schemas.microsoft.com/office/powerpoint/2010/main" val="29768221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eft-Right Arrow 21"/>
          <p:cNvSpPr/>
          <p:nvPr/>
        </p:nvSpPr>
        <p:spPr>
          <a:xfrm flipV="1">
            <a:off x="6934200" y="4167623"/>
            <a:ext cx="609600" cy="152400"/>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a:cs typeface="Avenir Book"/>
            </a:endParaRPr>
          </a:p>
        </p:txBody>
      </p:sp>
      <p:sp>
        <p:nvSpPr>
          <p:cNvPr id="23" name="Up-Down Arrow 22"/>
          <p:cNvSpPr/>
          <p:nvPr/>
        </p:nvSpPr>
        <p:spPr>
          <a:xfrm>
            <a:off x="7849254" y="3151849"/>
            <a:ext cx="152400" cy="470238"/>
          </a:xfrm>
          <a:prstGeom prst="up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ook"/>
              <a:cs typeface="Avenir Book"/>
            </a:endParaRPr>
          </a:p>
        </p:txBody>
      </p:sp>
      <p:pic>
        <p:nvPicPr>
          <p:cNvPr id="14" name="Picture 13" descr="vivo-web-small-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756" y="3965266"/>
            <a:ext cx="1858052" cy="464513"/>
          </a:xfrm>
          <a:prstGeom prst="rect">
            <a:avLst/>
          </a:prstGeom>
        </p:spPr>
      </p:pic>
      <p:pic>
        <p:nvPicPr>
          <p:cNvPr id="25" name="Picture 24"/>
          <p:cNvPicPr>
            <a:picLocks noChangeAspect="1"/>
          </p:cNvPicPr>
          <p:nvPr/>
        </p:nvPicPr>
        <p:blipFill>
          <a:blip r:embed="rId4"/>
          <a:stretch>
            <a:fillRect/>
          </a:stretch>
        </p:blipFill>
        <p:spPr>
          <a:xfrm>
            <a:off x="7696200" y="3891819"/>
            <a:ext cx="1329691" cy="598361"/>
          </a:xfrm>
          <a:prstGeom prst="rect">
            <a:avLst/>
          </a:prstGeom>
        </p:spPr>
      </p:pic>
      <p:pic>
        <p:nvPicPr>
          <p:cNvPr id="26" name="Picture 25"/>
          <p:cNvPicPr>
            <a:picLocks noChangeAspect="1"/>
          </p:cNvPicPr>
          <p:nvPr/>
        </p:nvPicPr>
        <p:blipFill>
          <a:blip r:embed="rId5"/>
          <a:stretch>
            <a:fillRect/>
          </a:stretch>
        </p:blipFill>
        <p:spPr>
          <a:xfrm>
            <a:off x="352589" y="5164667"/>
            <a:ext cx="1524000" cy="643466"/>
          </a:xfrm>
          <a:prstGeom prst="rect">
            <a:avLst/>
          </a:prstGeom>
        </p:spPr>
      </p:pic>
      <p:pic>
        <p:nvPicPr>
          <p:cNvPr id="3" name="Picture 2"/>
          <p:cNvPicPr>
            <a:picLocks noChangeAspect="1"/>
          </p:cNvPicPr>
          <p:nvPr/>
        </p:nvPicPr>
        <p:blipFill>
          <a:blip r:embed="rId6"/>
          <a:stretch>
            <a:fillRect/>
          </a:stretch>
        </p:blipFill>
        <p:spPr>
          <a:xfrm>
            <a:off x="7153929" y="2316241"/>
            <a:ext cx="1695450" cy="603859"/>
          </a:xfrm>
          <a:prstGeom prst="rect">
            <a:avLst/>
          </a:prstGeom>
        </p:spPr>
      </p:pic>
      <p:pic>
        <p:nvPicPr>
          <p:cNvPr id="5" name="Picture 4"/>
          <p:cNvPicPr>
            <a:picLocks noChangeAspect="1"/>
          </p:cNvPicPr>
          <p:nvPr/>
        </p:nvPicPr>
        <p:blipFill>
          <a:blip r:embed="rId7"/>
          <a:stretch>
            <a:fillRect/>
          </a:stretch>
        </p:blipFill>
        <p:spPr>
          <a:xfrm>
            <a:off x="478966" y="4058712"/>
            <a:ext cx="1034123" cy="914801"/>
          </a:xfrm>
          <a:prstGeom prst="rect">
            <a:avLst/>
          </a:prstGeom>
        </p:spPr>
      </p:pic>
      <p:sp>
        <p:nvSpPr>
          <p:cNvPr id="2" name="Title 1"/>
          <p:cNvSpPr>
            <a:spLocks noGrp="1"/>
          </p:cNvSpPr>
          <p:nvPr>
            <p:ph type="title"/>
          </p:nvPr>
        </p:nvSpPr>
        <p:spPr>
          <a:xfrm>
            <a:off x="478966" y="530040"/>
            <a:ext cx="8229600" cy="655638"/>
          </a:xfrm>
        </p:spPr>
        <p:txBody>
          <a:bodyPr>
            <a:noAutofit/>
          </a:bodyPr>
          <a:lstStyle/>
          <a:p>
            <a:r>
              <a:rPr lang="en-US" sz="4000" dirty="0" smtClean="0">
                <a:latin typeface="Avenir Book"/>
                <a:cs typeface="Avenir Book"/>
              </a:rPr>
              <a:t>Researcher Profile </a:t>
            </a:r>
            <a:br>
              <a:rPr lang="en-US" sz="4000" dirty="0" smtClean="0">
                <a:latin typeface="Avenir Book"/>
                <a:cs typeface="Avenir Book"/>
              </a:rPr>
            </a:br>
            <a:r>
              <a:rPr lang="en-US" sz="4000" dirty="0" smtClean="0">
                <a:latin typeface="Avenir Book"/>
                <a:cs typeface="Avenir Book"/>
              </a:rPr>
              <a:t>Information Ecosystem</a:t>
            </a:r>
            <a:endParaRPr lang="en-US" sz="4000" dirty="0">
              <a:latin typeface="Avenir Book"/>
              <a:cs typeface="Avenir Book"/>
            </a:endParaRPr>
          </a:p>
        </p:txBody>
      </p:sp>
      <p:grpSp>
        <p:nvGrpSpPr>
          <p:cNvPr id="9" name="Group 8"/>
          <p:cNvGrpSpPr/>
          <p:nvPr/>
        </p:nvGrpSpPr>
        <p:grpSpPr>
          <a:xfrm>
            <a:off x="276390" y="2953148"/>
            <a:ext cx="1586357" cy="338554"/>
            <a:chOff x="76200" y="2720876"/>
            <a:chExt cx="2266226" cy="2155924"/>
          </a:xfrm>
        </p:grpSpPr>
        <p:sp>
          <p:nvSpPr>
            <p:cNvPr id="7" name="TextBox 6"/>
            <p:cNvSpPr txBox="1"/>
            <p:nvPr/>
          </p:nvSpPr>
          <p:spPr>
            <a:xfrm>
              <a:off x="132627" y="2720876"/>
              <a:ext cx="2209799" cy="376835"/>
            </a:xfrm>
            <a:prstGeom prst="rect">
              <a:avLst/>
            </a:prstGeom>
            <a:noFill/>
          </p:spPr>
          <p:txBody>
            <a:bodyPr wrap="square" rtlCol="0">
              <a:spAutoFit/>
            </a:bodyPr>
            <a:lstStyle/>
            <a:p>
              <a:r>
                <a:rPr lang="en-US" sz="1600" b="1" dirty="0" smtClean="0">
                  <a:solidFill>
                    <a:srgbClr val="3366FF"/>
                  </a:solidFill>
                  <a:latin typeface="Avenir Book"/>
                  <a:cs typeface="Avenir Book"/>
                </a:rPr>
                <a:t>TAMU Data</a:t>
              </a:r>
            </a:p>
          </p:txBody>
        </p:sp>
        <p:sp>
          <p:nvSpPr>
            <p:cNvPr id="8" name="Rounded Rectangle 7"/>
            <p:cNvSpPr/>
            <p:nvPr/>
          </p:nvSpPr>
          <p:spPr>
            <a:xfrm>
              <a:off x="76200" y="2720876"/>
              <a:ext cx="1904999" cy="215592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2801683" y="2183087"/>
            <a:ext cx="1473735" cy="561557"/>
            <a:chOff x="2927157" y="1219200"/>
            <a:chExt cx="1473735" cy="1394698"/>
          </a:xfrm>
        </p:grpSpPr>
        <p:sp>
          <p:nvSpPr>
            <p:cNvPr id="16" name="Rounded Rectangle 15"/>
            <p:cNvSpPr/>
            <p:nvPr/>
          </p:nvSpPr>
          <p:spPr>
            <a:xfrm>
              <a:off x="2927157" y="1219200"/>
              <a:ext cx="1400760" cy="139469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0" name="TextBox 9"/>
            <p:cNvSpPr txBox="1"/>
            <p:nvPr/>
          </p:nvSpPr>
          <p:spPr>
            <a:xfrm>
              <a:off x="2935375" y="1226759"/>
              <a:ext cx="1465517" cy="553998"/>
            </a:xfrm>
            <a:prstGeom prst="rect">
              <a:avLst/>
            </a:prstGeom>
            <a:noFill/>
          </p:spPr>
          <p:txBody>
            <a:bodyPr wrap="square" rtlCol="0">
              <a:spAutoFit/>
            </a:bodyPr>
            <a:lstStyle/>
            <a:p>
              <a:r>
                <a:rPr lang="en-US" sz="1600" b="1" dirty="0" smtClean="0">
                  <a:solidFill>
                    <a:srgbClr val="3366FF"/>
                  </a:solidFill>
                  <a:latin typeface="Avenir Book"/>
                  <a:cs typeface="Avenir Book"/>
                </a:rPr>
                <a:t>Profile Editor</a:t>
              </a:r>
            </a:p>
            <a:p>
              <a:r>
                <a:rPr lang="en-US" sz="1400" dirty="0" smtClean="0">
                  <a:latin typeface="Avenir Book"/>
                  <a:cs typeface="Avenir Book"/>
                </a:rPr>
                <a:t>Faculty Data</a:t>
              </a:r>
            </a:p>
          </p:txBody>
        </p:sp>
      </p:grpSp>
      <p:sp>
        <p:nvSpPr>
          <p:cNvPr id="15" name="Right Arrow 14"/>
          <p:cNvSpPr/>
          <p:nvPr/>
        </p:nvSpPr>
        <p:spPr>
          <a:xfrm>
            <a:off x="4267200" y="4191000"/>
            <a:ext cx="609600" cy="1524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ight Brace 16"/>
          <p:cNvSpPr/>
          <p:nvPr/>
        </p:nvSpPr>
        <p:spPr>
          <a:xfrm>
            <a:off x="1862747" y="2875705"/>
            <a:ext cx="355602" cy="2743200"/>
          </a:xfrm>
          <a:prstGeom prst="righ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9" name="Shape 152"/>
          <p:cNvSpPr/>
          <p:nvPr/>
        </p:nvSpPr>
        <p:spPr>
          <a:xfrm>
            <a:off x="2971800" y="3733800"/>
            <a:ext cx="1011166" cy="1079953"/>
          </a:xfrm>
          <a:prstGeom prst="flowChartMagneticDisk">
            <a:avLst/>
          </a:prstGeom>
          <a:solidFill>
            <a:schemeClr val="accent1"/>
          </a:solidFill>
          <a:ln w="12700" cap="flat" cmpd="sng">
            <a:solidFill>
              <a:srgbClr val="2F7F8A"/>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400" b="1" i="0" u="none" strike="noStrike" cap="none" baseline="0" dirty="0" smtClean="0">
                <a:solidFill>
                  <a:srgbClr val="FFFFFF"/>
                </a:solidFill>
                <a:latin typeface="Avenir Book"/>
                <a:ea typeface="Cantarell"/>
                <a:cs typeface="Avenir Book"/>
                <a:sym typeface="Cantarell"/>
              </a:rPr>
              <a:t>SQL Database</a:t>
            </a:r>
            <a:endParaRPr lang="en-US" sz="1400" b="1" i="0" u="none" strike="noStrike" cap="none" baseline="0" dirty="0">
              <a:solidFill>
                <a:srgbClr val="FFFFFF"/>
              </a:solidFill>
              <a:latin typeface="Avenir Book"/>
              <a:ea typeface="Cantarell"/>
              <a:cs typeface="Avenir Book"/>
              <a:sym typeface="Cantarell"/>
            </a:endParaRPr>
          </a:p>
        </p:txBody>
      </p:sp>
      <p:sp>
        <p:nvSpPr>
          <p:cNvPr id="18" name="Down Arrow 17"/>
          <p:cNvSpPr/>
          <p:nvPr/>
        </p:nvSpPr>
        <p:spPr>
          <a:xfrm>
            <a:off x="3429000" y="3111428"/>
            <a:ext cx="152400" cy="4572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p:cNvSpPr txBox="1"/>
          <p:nvPr/>
        </p:nvSpPr>
        <p:spPr>
          <a:xfrm>
            <a:off x="2218349" y="4114800"/>
            <a:ext cx="789800" cy="307777"/>
          </a:xfrm>
          <a:prstGeom prst="rect">
            <a:avLst/>
          </a:prstGeom>
          <a:noFill/>
        </p:spPr>
        <p:txBody>
          <a:bodyPr wrap="none" rtlCol="0">
            <a:spAutoFit/>
          </a:bodyPr>
          <a:lstStyle/>
          <a:p>
            <a:r>
              <a:rPr lang="en-US" sz="1400" i="1" dirty="0" smtClean="0"/>
              <a:t>Harvest</a:t>
            </a:r>
            <a:endParaRPr lang="en-US" sz="1400" i="1" dirty="0"/>
          </a:p>
        </p:txBody>
      </p:sp>
      <p:sp>
        <p:nvSpPr>
          <p:cNvPr id="31" name="Down Arrow 30"/>
          <p:cNvSpPr/>
          <p:nvPr/>
        </p:nvSpPr>
        <p:spPr>
          <a:xfrm>
            <a:off x="3419902" y="5029200"/>
            <a:ext cx="152400" cy="4572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p:nvSpPr>
        <p:spPr>
          <a:xfrm>
            <a:off x="3003560" y="5618905"/>
            <a:ext cx="979406" cy="369332"/>
          </a:xfrm>
          <a:prstGeom prst="rect">
            <a:avLst/>
          </a:prstGeom>
          <a:noFill/>
        </p:spPr>
        <p:txBody>
          <a:bodyPr wrap="none" rtlCol="0">
            <a:spAutoFit/>
          </a:bodyPr>
          <a:lstStyle/>
          <a:p>
            <a:r>
              <a:rPr lang="en-US" b="1" dirty="0" smtClean="0">
                <a:solidFill>
                  <a:srgbClr val="3366FF"/>
                </a:solidFill>
                <a:latin typeface="Avenir Book"/>
                <a:cs typeface="Avenir Book"/>
              </a:rPr>
              <a:t>Reports</a:t>
            </a:r>
            <a:endParaRPr lang="en-US" b="1" dirty="0">
              <a:solidFill>
                <a:srgbClr val="3366FF"/>
              </a:solidFill>
              <a:latin typeface="Avenir Book"/>
              <a:cs typeface="Avenir Book"/>
            </a:endParaRPr>
          </a:p>
        </p:txBody>
      </p:sp>
      <p:sp>
        <p:nvSpPr>
          <p:cNvPr id="33" name="TextBox 32"/>
          <p:cNvSpPr txBox="1"/>
          <p:nvPr/>
        </p:nvSpPr>
        <p:spPr>
          <a:xfrm>
            <a:off x="2575673" y="3048278"/>
            <a:ext cx="792254" cy="523220"/>
          </a:xfrm>
          <a:prstGeom prst="rect">
            <a:avLst/>
          </a:prstGeom>
          <a:noFill/>
        </p:spPr>
        <p:txBody>
          <a:bodyPr wrap="none" rtlCol="0">
            <a:spAutoFit/>
          </a:bodyPr>
          <a:lstStyle/>
          <a:p>
            <a:pPr algn="ctr"/>
            <a:r>
              <a:rPr lang="en-US" sz="1400" i="1" dirty="0" smtClean="0"/>
              <a:t>Manual</a:t>
            </a:r>
            <a:br>
              <a:rPr lang="en-US" sz="1400" i="1" dirty="0" smtClean="0"/>
            </a:br>
            <a:r>
              <a:rPr lang="en-US" sz="1400" i="1" dirty="0" smtClean="0"/>
              <a:t>Input</a:t>
            </a:r>
            <a:endParaRPr lang="en-US" sz="1400" i="1" dirty="0"/>
          </a:p>
        </p:txBody>
      </p:sp>
      <p:sp>
        <p:nvSpPr>
          <p:cNvPr id="34" name="TextBox 33"/>
          <p:cNvSpPr txBox="1"/>
          <p:nvPr/>
        </p:nvSpPr>
        <p:spPr>
          <a:xfrm>
            <a:off x="3626213" y="3045408"/>
            <a:ext cx="782085" cy="523220"/>
          </a:xfrm>
          <a:prstGeom prst="rect">
            <a:avLst/>
          </a:prstGeom>
          <a:noFill/>
        </p:spPr>
        <p:txBody>
          <a:bodyPr wrap="none" rtlCol="0">
            <a:spAutoFit/>
          </a:bodyPr>
          <a:lstStyle/>
          <a:p>
            <a:pPr algn="ctr"/>
            <a:r>
              <a:rPr lang="en-US" sz="1400" i="1" dirty="0" smtClean="0"/>
              <a:t>Curator</a:t>
            </a:r>
          </a:p>
          <a:p>
            <a:pPr algn="ctr"/>
            <a:r>
              <a:rPr lang="en-US" sz="1400" i="1" dirty="0" smtClean="0"/>
              <a:t>QC</a:t>
            </a:r>
            <a:endParaRPr lang="en-US" sz="1400" i="1" dirty="0"/>
          </a:p>
        </p:txBody>
      </p:sp>
      <p:sp>
        <p:nvSpPr>
          <p:cNvPr id="35" name="TextBox 34"/>
          <p:cNvSpPr txBox="1"/>
          <p:nvPr/>
        </p:nvSpPr>
        <p:spPr>
          <a:xfrm>
            <a:off x="4175516" y="4429779"/>
            <a:ext cx="789800" cy="307777"/>
          </a:xfrm>
          <a:prstGeom prst="rect">
            <a:avLst/>
          </a:prstGeom>
          <a:noFill/>
        </p:spPr>
        <p:txBody>
          <a:bodyPr wrap="none" rtlCol="0">
            <a:spAutoFit/>
          </a:bodyPr>
          <a:lstStyle/>
          <a:p>
            <a:r>
              <a:rPr lang="en-US" sz="1400" i="1" dirty="0" smtClean="0"/>
              <a:t>Harvest</a:t>
            </a:r>
            <a:endParaRPr lang="en-US" sz="1400" i="1" dirty="0"/>
          </a:p>
        </p:txBody>
      </p:sp>
      <p:sp>
        <p:nvSpPr>
          <p:cNvPr id="36" name="TextBox 35"/>
          <p:cNvSpPr txBox="1"/>
          <p:nvPr/>
        </p:nvSpPr>
        <p:spPr>
          <a:xfrm>
            <a:off x="4087062" y="3807023"/>
            <a:ext cx="958992" cy="307777"/>
          </a:xfrm>
          <a:prstGeom prst="rect">
            <a:avLst/>
          </a:prstGeom>
          <a:noFill/>
        </p:spPr>
        <p:txBody>
          <a:bodyPr wrap="none" rtlCol="0">
            <a:spAutoFit/>
          </a:bodyPr>
          <a:lstStyle/>
          <a:p>
            <a:r>
              <a:rPr lang="en-US" sz="1400" i="1" dirty="0" smtClean="0"/>
              <a:t>Crosswalk</a:t>
            </a:r>
            <a:endParaRPr lang="en-US" sz="1400" i="1" dirty="0"/>
          </a:p>
        </p:txBody>
      </p:sp>
      <p:sp>
        <p:nvSpPr>
          <p:cNvPr id="37" name="TextBox 36"/>
          <p:cNvSpPr txBox="1"/>
          <p:nvPr/>
        </p:nvSpPr>
        <p:spPr>
          <a:xfrm>
            <a:off x="6845954" y="4393481"/>
            <a:ext cx="789800" cy="307777"/>
          </a:xfrm>
          <a:prstGeom prst="rect">
            <a:avLst/>
          </a:prstGeom>
          <a:noFill/>
        </p:spPr>
        <p:txBody>
          <a:bodyPr wrap="none" rtlCol="0">
            <a:spAutoFit/>
          </a:bodyPr>
          <a:lstStyle/>
          <a:p>
            <a:r>
              <a:rPr lang="en-US" sz="1400" i="1" dirty="0" smtClean="0"/>
              <a:t>Harvest</a:t>
            </a:r>
            <a:endParaRPr lang="en-US" sz="1400" i="1" dirty="0"/>
          </a:p>
        </p:txBody>
      </p:sp>
      <p:sp>
        <p:nvSpPr>
          <p:cNvPr id="38" name="TextBox 37"/>
          <p:cNvSpPr txBox="1"/>
          <p:nvPr/>
        </p:nvSpPr>
        <p:spPr>
          <a:xfrm>
            <a:off x="6835405" y="3770725"/>
            <a:ext cx="829687" cy="307777"/>
          </a:xfrm>
          <a:prstGeom prst="rect">
            <a:avLst/>
          </a:prstGeom>
          <a:noFill/>
        </p:spPr>
        <p:txBody>
          <a:bodyPr wrap="none" rtlCol="0">
            <a:spAutoFit/>
          </a:bodyPr>
          <a:lstStyle/>
          <a:p>
            <a:r>
              <a:rPr lang="en-US" sz="1400" i="1" dirty="0" smtClean="0"/>
              <a:t>Widgets</a:t>
            </a:r>
            <a:endParaRPr lang="en-US" sz="1400" i="1" dirty="0"/>
          </a:p>
        </p:txBody>
      </p:sp>
      <p:sp>
        <p:nvSpPr>
          <p:cNvPr id="39" name="TextBox 38"/>
          <p:cNvSpPr txBox="1"/>
          <p:nvPr/>
        </p:nvSpPr>
        <p:spPr>
          <a:xfrm>
            <a:off x="8092488" y="3214999"/>
            <a:ext cx="789800" cy="307777"/>
          </a:xfrm>
          <a:prstGeom prst="rect">
            <a:avLst/>
          </a:prstGeom>
          <a:noFill/>
        </p:spPr>
        <p:txBody>
          <a:bodyPr wrap="none" rtlCol="0">
            <a:spAutoFit/>
          </a:bodyPr>
          <a:lstStyle/>
          <a:p>
            <a:r>
              <a:rPr lang="en-US" sz="1400" i="1" dirty="0" smtClean="0"/>
              <a:t>Harvest</a:t>
            </a:r>
            <a:endParaRPr lang="en-US" sz="1400" i="1" dirty="0"/>
          </a:p>
        </p:txBody>
      </p:sp>
      <p:sp>
        <p:nvSpPr>
          <p:cNvPr id="40" name="TextBox 39"/>
          <p:cNvSpPr txBox="1"/>
          <p:nvPr/>
        </p:nvSpPr>
        <p:spPr>
          <a:xfrm>
            <a:off x="6858654" y="3214999"/>
            <a:ext cx="829687" cy="307777"/>
          </a:xfrm>
          <a:prstGeom prst="rect">
            <a:avLst/>
          </a:prstGeom>
          <a:noFill/>
        </p:spPr>
        <p:txBody>
          <a:bodyPr wrap="none" rtlCol="0">
            <a:spAutoFit/>
          </a:bodyPr>
          <a:lstStyle/>
          <a:p>
            <a:r>
              <a:rPr lang="en-US" sz="1400" i="1" dirty="0" smtClean="0"/>
              <a:t>Widgets</a:t>
            </a:r>
            <a:endParaRPr lang="en-US" sz="1400" i="1" dirty="0"/>
          </a:p>
        </p:txBody>
      </p:sp>
      <p:pic>
        <p:nvPicPr>
          <p:cNvPr id="41" name="Picture 40"/>
          <p:cNvPicPr>
            <a:picLocks noChangeAspect="1"/>
          </p:cNvPicPr>
          <p:nvPr/>
        </p:nvPicPr>
        <p:blipFill>
          <a:blip r:embed="rId6"/>
          <a:stretch>
            <a:fillRect/>
          </a:stretch>
        </p:blipFill>
        <p:spPr>
          <a:xfrm>
            <a:off x="181139" y="3526370"/>
            <a:ext cx="1695450" cy="603859"/>
          </a:xfrm>
          <a:prstGeom prst="rect">
            <a:avLst/>
          </a:prstGeom>
        </p:spPr>
      </p:pic>
    </p:spTree>
    <p:extLst>
      <p:ext uri="{BB962C8B-B14F-4D97-AF65-F5344CB8AC3E}">
        <p14:creationId xmlns:p14="http://schemas.microsoft.com/office/powerpoint/2010/main" val="5492438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p:cNvPicPr preferRelativeResize="0"/>
          <p:nvPr/>
        </p:nvPicPr>
        <p:blipFill rotWithShape="1">
          <a:blip r:embed="rId3">
            <a:alphaModFix/>
          </a:blip>
          <a:srcRect/>
          <a:stretch/>
        </p:blipFill>
        <p:spPr>
          <a:xfrm>
            <a:off x="0" y="1096942"/>
            <a:ext cx="9144000" cy="4113824"/>
          </a:xfrm>
          <a:prstGeom prst="rect">
            <a:avLst/>
          </a:prstGeom>
          <a:noFill/>
          <a:ln>
            <a:noFill/>
          </a:ln>
        </p:spPr>
      </p:pic>
      <p:sp>
        <p:nvSpPr>
          <p:cNvPr id="113" name="Shape 113"/>
          <p:cNvSpPr txBox="1">
            <a:spLocks noGrp="1"/>
          </p:cNvSpPr>
          <p:nvPr>
            <p:ph type="title"/>
          </p:nvPr>
        </p:nvSpPr>
        <p:spPr>
          <a:xfrm>
            <a:off x="152400" y="4421314"/>
            <a:ext cx="8915400" cy="698500"/>
          </a:xfrm>
          <a:prstGeom prst="rect">
            <a:avLst/>
          </a:prstGeom>
          <a:noFill/>
          <a:ln>
            <a:noFill/>
          </a:ln>
        </p:spPr>
        <p:txBody>
          <a:bodyPr lIns="91425" tIns="45700" rIns="91425" bIns="45700" anchor="t" anchorCtr="0">
            <a:noAutofit/>
          </a:bodyPr>
          <a:lstStyle/>
          <a:p>
            <a:pPr marL="0" marR="0" lvl="0" indent="0" algn="r" rtl="0">
              <a:spcBef>
                <a:spcPts val="0"/>
              </a:spcBef>
              <a:buClr>
                <a:schemeClr val="lt1"/>
              </a:buClr>
              <a:buSzPct val="25000"/>
              <a:buFont typeface="Questrial"/>
              <a:buNone/>
            </a:pPr>
            <a:r>
              <a:rPr lang="en-US" sz="3600" b="0" i="0" u="none" strike="noStrike" cap="none" baseline="0" dirty="0" smtClean="0">
                <a:solidFill>
                  <a:schemeClr val="lt1"/>
                </a:solidFill>
                <a:latin typeface="Questrial"/>
                <a:ea typeface="Questrial"/>
                <a:cs typeface="Questrial"/>
                <a:sym typeface="Questrial"/>
              </a:rPr>
              <a:t>Scaling Up the Project</a:t>
            </a:r>
            <a:endParaRPr lang="en-US" sz="3600" b="0" i="0" u="none" strike="noStrike" cap="none" baseline="0" dirty="0">
              <a:solidFill>
                <a:schemeClr val="lt1"/>
              </a:solidFill>
              <a:latin typeface="Questrial"/>
              <a:ea typeface="Questrial"/>
              <a:cs typeface="Questrial"/>
              <a:sym typeface="Questrial"/>
            </a:endParaRPr>
          </a:p>
        </p:txBody>
      </p:sp>
      <p:sp>
        <p:nvSpPr>
          <p:cNvPr id="4" name="Shape 113"/>
          <p:cNvSpPr txBox="1">
            <a:spLocks/>
          </p:cNvSpPr>
          <p:nvPr/>
        </p:nvSpPr>
        <p:spPr>
          <a:xfrm>
            <a:off x="114300" y="1295400"/>
            <a:ext cx="8915400" cy="698500"/>
          </a:xfrm>
          <a:prstGeom prst="rect">
            <a:avLst/>
          </a:prstGeom>
          <a:noFill/>
          <a:ln>
            <a:noFill/>
          </a:ln>
        </p:spPr>
        <p:txBody>
          <a:bodyPr vert="horz" lIns="91425" tIns="45700" rIns="91425" bIns="45700" rtlCol="0" anchor="t" anchorCtr="0">
            <a:noAutofit/>
          </a:bodyPr>
          <a:lstStyle>
            <a:lvl1pPr algn="l" defTabSz="457200" rtl="0" eaLnBrk="1" latinLnBrk="0" hangingPunct="1">
              <a:spcBef>
                <a:spcPct val="0"/>
              </a:spcBef>
              <a:buNone/>
              <a:defRPr sz="4000" b="1" kern="1200" cap="all">
                <a:solidFill>
                  <a:schemeClr val="tx1"/>
                </a:solidFill>
                <a:latin typeface="Avenir Light"/>
                <a:ea typeface="+mj-ea"/>
                <a:cs typeface="+mj-cs"/>
              </a:defRPr>
            </a:lvl1pPr>
          </a:lstStyle>
          <a:p>
            <a:pPr>
              <a:spcBef>
                <a:spcPts val="0"/>
              </a:spcBef>
              <a:buClr>
                <a:schemeClr val="lt1"/>
              </a:buClr>
              <a:buSzPct val="25000"/>
              <a:buFont typeface="Questrial"/>
              <a:buNone/>
            </a:pPr>
            <a:r>
              <a:rPr lang="en-US" sz="3600" b="0" cap="none" dirty="0" err="1">
                <a:solidFill>
                  <a:schemeClr val="lt1"/>
                </a:solidFill>
                <a:latin typeface="Questrial"/>
                <a:ea typeface="Questrial"/>
                <a:cs typeface="Questrial"/>
                <a:sym typeface="Questrial"/>
              </a:rPr>
              <a:t>s</a:t>
            </a:r>
            <a:r>
              <a:rPr lang="en-US" sz="3600" b="0" cap="none" dirty="0" err="1" smtClean="0">
                <a:solidFill>
                  <a:schemeClr val="lt1"/>
                </a:solidFill>
                <a:latin typeface="Questrial"/>
                <a:ea typeface="Questrial"/>
                <a:cs typeface="Questrial"/>
                <a:sym typeface="Questrial"/>
              </a:rPr>
              <a:t>cholars.library.tamu.edu</a:t>
            </a:r>
            <a:endParaRPr lang="en-US" sz="3600" b="0" cap="none" dirty="0">
              <a:solidFill>
                <a:schemeClr val="lt1"/>
              </a:solidFill>
              <a:latin typeface="Questrial"/>
              <a:ea typeface="Questrial"/>
              <a:cs typeface="Questrial"/>
              <a:sym typeface="Questrial"/>
            </a:endParaRPr>
          </a:p>
        </p:txBody>
      </p:sp>
    </p:spTree>
    <p:extLst>
      <p:ext uri="{BB962C8B-B14F-4D97-AF65-F5344CB8AC3E}">
        <p14:creationId xmlns:p14="http://schemas.microsoft.com/office/powerpoint/2010/main" val="5776074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72816" y="4953000"/>
            <a:ext cx="2171183" cy="923330"/>
          </a:xfrm>
          <a:prstGeom prst="rect">
            <a:avLst/>
          </a:prstGeom>
          <a:noFill/>
        </p:spPr>
        <p:txBody>
          <a:bodyPr wrap="square" rtlCol="0">
            <a:spAutoFit/>
          </a:bodyPr>
          <a:lstStyle/>
          <a:p>
            <a:r>
              <a:rPr lang="en-US" dirty="0" err="1"/>
              <a:t>Wuchty</a:t>
            </a:r>
            <a:r>
              <a:rPr lang="en-US" dirty="0"/>
              <a:t> et al. (2007). Science 316(5827): 1036-1039. </a:t>
            </a:r>
          </a:p>
        </p:txBody>
      </p:sp>
      <p:pic>
        <p:nvPicPr>
          <p:cNvPr id="3" name="Picture 2" descr="Wuthy2007Fig.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6820417" cy="6629400"/>
          </a:xfrm>
          <a:prstGeom prst="rect">
            <a:avLst/>
          </a:prstGeom>
        </p:spPr>
      </p:pic>
      <p:sp>
        <p:nvSpPr>
          <p:cNvPr id="7" name="Title 1"/>
          <p:cNvSpPr>
            <a:spLocks noGrp="1"/>
          </p:cNvSpPr>
          <p:nvPr>
            <p:ph type="title"/>
          </p:nvPr>
        </p:nvSpPr>
        <p:spPr>
          <a:xfrm>
            <a:off x="5562599" y="1143000"/>
            <a:ext cx="3581399" cy="655638"/>
          </a:xfrm>
        </p:spPr>
        <p:txBody>
          <a:bodyPr>
            <a:noAutofit/>
          </a:bodyPr>
          <a:lstStyle/>
          <a:p>
            <a:r>
              <a:rPr lang="en-US" sz="4400" dirty="0" smtClean="0">
                <a:effectLst>
                  <a:outerShdw blurRad="50800" dist="38100" dir="2700000" algn="tl" rotWithShape="0">
                    <a:srgbClr val="000000">
                      <a:alpha val="43000"/>
                    </a:srgbClr>
                  </a:outerShdw>
                </a:effectLst>
              </a:rPr>
              <a:t>Impact of Team Collaboration</a:t>
            </a:r>
            <a:endParaRPr lang="en-US" sz="4400"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1812969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487362"/>
            <a:ext cx="8229600" cy="655638"/>
          </a:xfrm>
        </p:spPr>
        <p:txBody>
          <a:bodyPr>
            <a:noAutofit/>
          </a:bodyPr>
          <a:lstStyle/>
          <a:p>
            <a:r>
              <a:rPr lang="en-US" sz="4400" dirty="0" smtClean="0">
                <a:effectLst>
                  <a:outerShdw blurRad="50800" dist="38100" dir="2700000" algn="tl" rotWithShape="0">
                    <a:srgbClr val="000000">
                      <a:alpha val="43000"/>
                    </a:srgbClr>
                  </a:outerShdw>
                </a:effectLst>
              </a:rPr>
              <a:t>Collaboration Across Institutions</a:t>
            </a:r>
            <a:endParaRPr lang="en-US" sz="4400" dirty="0">
              <a:effectLst>
                <a:outerShdw blurRad="50800" dist="38100" dir="2700000" algn="tl" rotWithShape="0">
                  <a:srgbClr val="000000">
                    <a:alpha val="43000"/>
                  </a:srgbClr>
                </a:outerShdw>
              </a:effectLst>
            </a:endParaRPr>
          </a:p>
        </p:txBody>
      </p:sp>
      <p:sp>
        <p:nvSpPr>
          <p:cNvPr id="4" name="TextBox 3"/>
          <p:cNvSpPr txBox="1"/>
          <p:nvPr/>
        </p:nvSpPr>
        <p:spPr>
          <a:xfrm>
            <a:off x="1371600" y="6204466"/>
            <a:ext cx="4343400" cy="369332"/>
          </a:xfrm>
          <a:prstGeom prst="rect">
            <a:avLst/>
          </a:prstGeom>
          <a:noFill/>
        </p:spPr>
        <p:txBody>
          <a:bodyPr wrap="square" rtlCol="0">
            <a:spAutoFit/>
          </a:bodyPr>
          <a:lstStyle/>
          <a:p>
            <a:r>
              <a:rPr lang="en-US" dirty="0"/>
              <a:t>Jones et al. (2008). Science 322: 1259-1262. </a:t>
            </a:r>
          </a:p>
        </p:txBody>
      </p:sp>
      <p:pic>
        <p:nvPicPr>
          <p:cNvPr id="3" name="Picture 2" descr="Jones2008Fig.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 y="1289566"/>
            <a:ext cx="8318500" cy="4876800"/>
          </a:xfrm>
          <a:prstGeom prst="rect">
            <a:avLst/>
          </a:prstGeom>
        </p:spPr>
      </p:pic>
    </p:spTree>
    <p:extLst>
      <p:ext uri="{BB962C8B-B14F-4D97-AF65-F5344CB8AC3E}">
        <p14:creationId xmlns:p14="http://schemas.microsoft.com/office/powerpoint/2010/main" val="4137940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800"/>
            <a:ext cx="8382000" cy="655638"/>
          </a:xfrm>
        </p:spPr>
        <p:txBody>
          <a:bodyPr>
            <a:noAutofit/>
          </a:bodyPr>
          <a:lstStyle/>
          <a:p>
            <a:r>
              <a:rPr lang="en-US" sz="2000" dirty="0" smtClean="0">
                <a:effectLst>
                  <a:outerShdw blurRad="50800" dist="38100" dir="2700000" algn="tl" rotWithShape="0">
                    <a:srgbClr val="000000">
                      <a:alpha val="43000"/>
                    </a:srgbClr>
                  </a:outerShdw>
                </a:effectLst>
              </a:rPr>
              <a:t>Emerging Issue: Open Access</a:t>
            </a:r>
            <a:r>
              <a:rPr lang="en-US" sz="3600" dirty="0" smtClean="0">
                <a:effectLst>
                  <a:outerShdw blurRad="50800" dist="38100" dir="2700000" algn="tl" rotWithShape="0">
                    <a:srgbClr val="000000">
                      <a:alpha val="43000"/>
                    </a:srgbClr>
                  </a:outerShdw>
                </a:effectLst>
              </a:rPr>
              <a:t/>
            </a:r>
            <a:br>
              <a:rPr lang="en-US" sz="3600" dirty="0" smtClean="0">
                <a:effectLst>
                  <a:outerShdw blurRad="50800" dist="38100" dir="2700000" algn="tl" rotWithShape="0">
                    <a:srgbClr val="000000">
                      <a:alpha val="43000"/>
                    </a:srgbClr>
                  </a:outerShdw>
                </a:effectLst>
              </a:rPr>
            </a:br>
            <a:r>
              <a:rPr lang="en-US" sz="3600" dirty="0" smtClean="0">
                <a:effectLst>
                  <a:outerShdw blurRad="50800" dist="38100" dir="2700000" algn="tl" rotWithShape="0">
                    <a:srgbClr val="000000">
                      <a:alpha val="43000"/>
                    </a:srgbClr>
                  </a:outerShdw>
                </a:effectLst>
              </a:rPr>
              <a:t>Federal Mandates For Public Access to Research</a:t>
            </a:r>
            <a:endParaRPr lang="en-US" sz="3600" dirty="0">
              <a:effectLst>
                <a:outerShdw blurRad="50800" dist="38100" dir="2700000" algn="tl" rotWithShape="0">
                  <a:srgbClr val="000000">
                    <a:alpha val="43000"/>
                  </a:srgbClr>
                </a:outerShdw>
              </a:effectLst>
            </a:endParaRPr>
          </a:p>
        </p:txBody>
      </p:sp>
      <p:pic>
        <p:nvPicPr>
          <p:cNvPr id="4" name="Picture 3" descr="WhiteHou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60" y="1295400"/>
            <a:ext cx="5785640" cy="4723091"/>
          </a:xfrm>
          <a:prstGeom prst="rect">
            <a:avLst/>
          </a:prstGeom>
        </p:spPr>
      </p:pic>
      <p:sp>
        <p:nvSpPr>
          <p:cNvPr id="5" name="TextBox 4"/>
          <p:cNvSpPr txBox="1"/>
          <p:nvPr/>
        </p:nvSpPr>
        <p:spPr>
          <a:xfrm>
            <a:off x="6324600" y="2590800"/>
            <a:ext cx="2743200" cy="1938992"/>
          </a:xfrm>
          <a:prstGeom prst="rect">
            <a:avLst/>
          </a:prstGeom>
          <a:noFill/>
        </p:spPr>
        <p:txBody>
          <a:bodyPr wrap="square" rtlCol="0">
            <a:spAutoFit/>
          </a:bodyPr>
          <a:lstStyle/>
          <a:p>
            <a:r>
              <a:rPr lang="en-US" sz="2000" dirty="0" smtClean="0"/>
              <a:t>Publication repositories</a:t>
            </a:r>
          </a:p>
          <a:p>
            <a:endParaRPr lang="en-US" sz="2000" dirty="0"/>
          </a:p>
          <a:p>
            <a:r>
              <a:rPr lang="en-US" sz="2000" dirty="0" smtClean="0"/>
              <a:t>Tools to create data </a:t>
            </a:r>
            <a:r>
              <a:rPr lang="en-US" sz="2000" dirty="0"/>
              <a:t>m</a:t>
            </a:r>
            <a:r>
              <a:rPr lang="en-US" sz="2000" dirty="0" smtClean="0"/>
              <a:t>anagement plans</a:t>
            </a:r>
          </a:p>
          <a:p>
            <a:endParaRPr lang="en-US" sz="2000" dirty="0"/>
          </a:p>
          <a:p>
            <a:r>
              <a:rPr lang="en-US" sz="2000" dirty="0" smtClean="0"/>
              <a:t>Data repositories (soon)</a:t>
            </a:r>
            <a:endParaRPr lang="en-US" sz="2000" dirty="0"/>
          </a:p>
        </p:txBody>
      </p:sp>
      <p:sp>
        <p:nvSpPr>
          <p:cNvPr id="3" name="TextBox 2"/>
          <p:cNvSpPr txBox="1"/>
          <p:nvPr/>
        </p:nvSpPr>
        <p:spPr>
          <a:xfrm>
            <a:off x="157960" y="6261913"/>
            <a:ext cx="6166640" cy="646331"/>
          </a:xfrm>
          <a:prstGeom prst="rect">
            <a:avLst/>
          </a:prstGeom>
          <a:noFill/>
        </p:spPr>
        <p:txBody>
          <a:bodyPr wrap="square" rtlCol="0">
            <a:spAutoFit/>
          </a:bodyPr>
          <a:lstStyle/>
          <a:p>
            <a:r>
              <a:rPr lang="en-US" dirty="0"/>
              <a:t>http://</a:t>
            </a:r>
            <a:r>
              <a:rPr lang="en-US" dirty="0" err="1"/>
              <a:t>www.whitehouse.gov</a:t>
            </a:r>
            <a:r>
              <a:rPr lang="en-US" dirty="0"/>
              <a:t>/blog/2013/02/22/expanding-public-access-results-federally-funded-research</a:t>
            </a:r>
          </a:p>
        </p:txBody>
      </p:sp>
      <p:sp>
        <p:nvSpPr>
          <p:cNvPr id="6" name="TextBox 5"/>
          <p:cNvSpPr txBox="1"/>
          <p:nvPr/>
        </p:nvSpPr>
        <p:spPr>
          <a:xfrm>
            <a:off x="6235700" y="2076510"/>
            <a:ext cx="2590800" cy="400110"/>
          </a:xfrm>
          <a:prstGeom prst="rect">
            <a:avLst/>
          </a:prstGeom>
          <a:noFill/>
        </p:spPr>
        <p:txBody>
          <a:bodyPr wrap="square" rtlCol="0">
            <a:spAutoFit/>
          </a:bodyPr>
          <a:lstStyle/>
          <a:p>
            <a:r>
              <a:rPr lang="en-US" sz="2000" b="1" dirty="0" smtClean="0"/>
              <a:t>The Library Supports:</a:t>
            </a:r>
            <a:endParaRPr lang="en-US" sz="2000" b="1" dirty="0"/>
          </a:p>
        </p:txBody>
      </p:sp>
      <p:sp>
        <p:nvSpPr>
          <p:cNvPr id="7" name="TextBox 6"/>
          <p:cNvSpPr txBox="1"/>
          <p:nvPr/>
        </p:nvSpPr>
        <p:spPr>
          <a:xfrm>
            <a:off x="5943600" y="4953000"/>
            <a:ext cx="3124200" cy="646331"/>
          </a:xfrm>
          <a:prstGeom prst="rect">
            <a:avLst/>
          </a:prstGeom>
          <a:noFill/>
        </p:spPr>
        <p:txBody>
          <a:bodyPr wrap="square" rtlCol="0">
            <a:spAutoFit/>
          </a:bodyPr>
          <a:lstStyle/>
          <a:p>
            <a:r>
              <a:rPr lang="en-US" dirty="0"/>
              <a:t>http://</a:t>
            </a:r>
            <a:r>
              <a:rPr lang="en-US" dirty="0" err="1"/>
              <a:t>guides.library.tamu.edu</a:t>
            </a:r>
            <a:r>
              <a:rPr lang="en-US" dirty="0"/>
              <a:t>/</a:t>
            </a:r>
            <a:r>
              <a:rPr lang="en-US" dirty="0" err="1"/>
              <a:t>DataManagement</a:t>
            </a:r>
            <a:endParaRPr lang="en-US" dirty="0"/>
          </a:p>
        </p:txBody>
      </p:sp>
    </p:spTree>
    <p:extLst>
      <p:ext uri="{BB962C8B-B14F-4D97-AF65-F5344CB8AC3E}">
        <p14:creationId xmlns:p14="http://schemas.microsoft.com/office/powerpoint/2010/main" val="3021836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89608" cy="655638"/>
          </a:xfrm>
        </p:spPr>
        <p:txBody>
          <a:bodyPr>
            <a:noAutofit/>
          </a:bodyPr>
          <a:lstStyle/>
          <a:p>
            <a:r>
              <a:rPr lang="en-US" sz="4400" dirty="0">
                <a:effectLst>
                  <a:outerShdw blurRad="50800" dist="38100" dir="2700000" algn="tl" rotWithShape="0">
                    <a:srgbClr val="000000">
                      <a:alpha val="43000"/>
                    </a:srgbClr>
                  </a:outerShdw>
                </a:effectLst>
              </a:rPr>
              <a:t>Users of Citation Data in Research Evaluation </a:t>
            </a:r>
          </a:p>
        </p:txBody>
      </p:sp>
      <p:sp>
        <p:nvSpPr>
          <p:cNvPr id="3" name="Content Placeholder 2"/>
          <p:cNvSpPr>
            <a:spLocks noGrp="1"/>
          </p:cNvSpPr>
          <p:nvPr>
            <p:ph idx="1"/>
          </p:nvPr>
        </p:nvSpPr>
        <p:spPr>
          <a:xfrm>
            <a:off x="304799" y="1613741"/>
            <a:ext cx="4298609" cy="3910013"/>
          </a:xfrm>
        </p:spPr>
        <p:txBody>
          <a:bodyPr>
            <a:noAutofit/>
          </a:bodyPr>
          <a:lstStyle/>
          <a:p>
            <a:r>
              <a:rPr lang="en-US" sz="2400" dirty="0"/>
              <a:t>What are the trends of disciplinary scholarship?</a:t>
            </a:r>
          </a:p>
          <a:p>
            <a:r>
              <a:rPr lang="en-US" sz="2400" dirty="0" smtClean="0"/>
              <a:t>What are the characteristics of interdisciplinary scholarship?</a:t>
            </a:r>
          </a:p>
          <a:p>
            <a:r>
              <a:rPr lang="en-US" sz="2400" dirty="0" smtClean="0"/>
              <a:t> </a:t>
            </a:r>
            <a:r>
              <a:rPr lang="en-US" sz="2400" dirty="0"/>
              <a:t>What are </a:t>
            </a:r>
            <a:r>
              <a:rPr lang="en-US" sz="2400" dirty="0" smtClean="0"/>
              <a:t>departmental strengths?</a:t>
            </a:r>
          </a:p>
          <a:p>
            <a:r>
              <a:rPr lang="en-US" sz="2400" dirty="0"/>
              <a:t>What is the level of research activity and its impact?</a:t>
            </a:r>
          </a:p>
          <a:p>
            <a:endParaRPr lang="en-US" sz="2400" dirty="0" smtClean="0"/>
          </a:p>
        </p:txBody>
      </p:sp>
      <p:pic>
        <p:nvPicPr>
          <p:cNvPr id="4" name="Picture 3" descr="User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409" y="1460500"/>
            <a:ext cx="4235791" cy="4063254"/>
          </a:xfrm>
          <a:prstGeom prst="rect">
            <a:avLst/>
          </a:prstGeom>
        </p:spPr>
      </p:pic>
      <p:pic>
        <p:nvPicPr>
          <p:cNvPr id="5" name="Picture 4" descr="TRIco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849099"/>
            <a:ext cx="2336800" cy="749300"/>
          </a:xfrm>
          <a:prstGeom prst="rect">
            <a:avLst/>
          </a:prstGeom>
        </p:spPr>
      </p:pic>
    </p:spTree>
    <p:extLst>
      <p:ext uri="{BB962C8B-B14F-4D97-AF65-F5344CB8AC3E}">
        <p14:creationId xmlns:p14="http://schemas.microsoft.com/office/powerpoint/2010/main" val="1463642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200" y="381000"/>
            <a:ext cx="8229600" cy="655638"/>
          </a:xfrm>
        </p:spPr>
        <p:txBody>
          <a:bodyPr>
            <a:noAutofit/>
          </a:bodyPr>
          <a:lstStyle/>
          <a:p>
            <a:r>
              <a:rPr lang="en-US" sz="4400" dirty="0" smtClean="0">
                <a:effectLst>
                  <a:outerShdw blurRad="50800" dist="38100" dir="2700000" algn="tl" rotWithShape="0">
                    <a:srgbClr val="000000">
                      <a:alpha val="43000"/>
                    </a:srgbClr>
                  </a:outerShdw>
                </a:effectLst>
              </a:rPr>
              <a:t>(Re)Claiming Faculty Narrative</a:t>
            </a:r>
            <a:endParaRPr lang="en-US" sz="4400" dirty="0">
              <a:effectLst>
                <a:outerShdw blurRad="50800" dist="38100" dir="2700000" algn="tl" rotWithShape="0">
                  <a:srgbClr val="000000">
                    <a:alpha val="43000"/>
                  </a:srgbClr>
                </a:outerShdw>
              </a:effectLst>
            </a:endParaRPr>
          </a:p>
        </p:txBody>
      </p:sp>
      <p:sp>
        <p:nvSpPr>
          <p:cNvPr id="4" name="TextBox 3"/>
          <p:cNvSpPr txBox="1"/>
          <p:nvPr/>
        </p:nvSpPr>
        <p:spPr>
          <a:xfrm>
            <a:off x="762000" y="5867400"/>
            <a:ext cx="3664410" cy="646331"/>
          </a:xfrm>
          <a:prstGeom prst="rect">
            <a:avLst/>
          </a:prstGeom>
          <a:noFill/>
        </p:spPr>
        <p:txBody>
          <a:bodyPr wrap="square" rtlCol="0">
            <a:spAutoFit/>
          </a:bodyPr>
          <a:lstStyle/>
          <a:p>
            <a:r>
              <a:rPr lang="en-US" dirty="0"/>
              <a:t>http://</a:t>
            </a:r>
            <a:r>
              <a:rPr lang="en-US" dirty="0" err="1"/>
              <a:t>www.aaup.org</a:t>
            </a:r>
            <a:r>
              <a:rPr lang="en-US" dirty="0"/>
              <a:t>/reports-and-publications/academe</a:t>
            </a:r>
          </a:p>
        </p:txBody>
      </p:sp>
      <p:pic>
        <p:nvPicPr>
          <p:cNvPr id="5" name="Picture 4" descr="covAcademeNovDec14(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600200"/>
            <a:ext cx="3035300" cy="4002099"/>
          </a:xfrm>
          <a:prstGeom prst="rect">
            <a:avLst/>
          </a:prstGeom>
        </p:spPr>
      </p:pic>
      <p:sp>
        <p:nvSpPr>
          <p:cNvPr id="7" name="TextBox 6"/>
          <p:cNvSpPr txBox="1"/>
          <p:nvPr/>
        </p:nvSpPr>
        <p:spPr>
          <a:xfrm>
            <a:off x="4114800" y="1600200"/>
            <a:ext cx="4578100" cy="2677656"/>
          </a:xfrm>
          <a:prstGeom prst="rect">
            <a:avLst/>
          </a:prstGeom>
          <a:noFill/>
        </p:spPr>
        <p:txBody>
          <a:bodyPr wrap="square" rtlCol="0">
            <a:spAutoFit/>
          </a:bodyPr>
          <a:lstStyle/>
          <a:p>
            <a:r>
              <a:rPr lang="en-US" sz="2400" i="1" dirty="0"/>
              <a:t>“The personal statement … is your opportunity to make your own case. The statement communicates a quick sense of whether you know who you are, where you’ve been, and where you’re going in your career</a:t>
            </a:r>
            <a:r>
              <a:rPr lang="en-US" sz="2400" i="1" dirty="0" smtClean="0"/>
              <a:t>.</a:t>
            </a:r>
            <a:endParaRPr lang="en-US" sz="2400" dirty="0"/>
          </a:p>
        </p:txBody>
      </p:sp>
    </p:spTree>
    <p:extLst>
      <p:ext uri="{BB962C8B-B14F-4D97-AF65-F5344CB8AC3E}">
        <p14:creationId xmlns:p14="http://schemas.microsoft.com/office/powerpoint/2010/main" val="764005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p:cNvPicPr preferRelativeResize="0"/>
          <p:nvPr/>
        </p:nvPicPr>
        <p:blipFill rotWithShape="1">
          <a:blip r:embed="rId3">
            <a:alphaModFix/>
          </a:blip>
          <a:srcRect/>
          <a:stretch/>
        </p:blipFill>
        <p:spPr>
          <a:xfrm>
            <a:off x="0" y="1096942"/>
            <a:ext cx="9144000" cy="4113824"/>
          </a:xfrm>
          <a:prstGeom prst="rect">
            <a:avLst/>
          </a:prstGeom>
          <a:noFill/>
          <a:ln>
            <a:noFill/>
          </a:ln>
        </p:spPr>
      </p:pic>
      <p:sp>
        <p:nvSpPr>
          <p:cNvPr id="113" name="Shape 113"/>
          <p:cNvSpPr txBox="1">
            <a:spLocks noGrp="1"/>
          </p:cNvSpPr>
          <p:nvPr>
            <p:ph type="title"/>
          </p:nvPr>
        </p:nvSpPr>
        <p:spPr>
          <a:xfrm>
            <a:off x="1346200" y="4343400"/>
            <a:ext cx="7772400" cy="762000"/>
          </a:xfrm>
          <a:prstGeom prst="rect">
            <a:avLst/>
          </a:prstGeom>
          <a:noFill/>
          <a:ln>
            <a:noFill/>
          </a:ln>
        </p:spPr>
        <p:txBody>
          <a:bodyPr lIns="91425" tIns="45700" rIns="91425" bIns="45700" anchor="t" anchorCtr="0">
            <a:noAutofit/>
          </a:bodyPr>
          <a:lstStyle/>
          <a:p>
            <a:pPr lvl="0" algn="r">
              <a:spcBef>
                <a:spcPts val="0"/>
              </a:spcBef>
              <a:buClr>
                <a:schemeClr val="lt1"/>
              </a:buClr>
              <a:buSzPct val="25000"/>
            </a:pPr>
            <a:r>
              <a:rPr lang="en-US" sz="4400" b="0" i="0" u="none" strike="noStrike" cap="none" baseline="0" dirty="0" smtClean="0">
                <a:solidFill>
                  <a:schemeClr val="lt1"/>
                </a:solidFill>
                <a:latin typeface="Questrial"/>
                <a:ea typeface="Questrial"/>
                <a:cs typeface="Questrial"/>
                <a:sym typeface="Questrial"/>
              </a:rPr>
              <a:t>Researcher Profile System</a:t>
            </a:r>
            <a:endParaRPr lang="en-US" sz="1200" b="0" i="0" u="none" strike="noStrike" cap="none" baseline="0" dirty="0">
              <a:solidFill>
                <a:schemeClr val="lt1"/>
              </a:solidFill>
              <a:latin typeface="Questrial"/>
              <a:ea typeface="Questrial"/>
              <a:cs typeface="Questrial"/>
              <a:sym typeface="Questrial"/>
            </a:endParaRPr>
          </a:p>
        </p:txBody>
      </p:sp>
    </p:spTree>
    <p:extLst>
      <p:ext uri="{BB962C8B-B14F-4D97-AF65-F5344CB8AC3E}">
        <p14:creationId xmlns:p14="http://schemas.microsoft.com/office/powerpoint/2010/main" val="14454856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94869" y="419100"/>
            <a:ext cx="8229600" cy="533400"/>
          </a:xfrm>
          <a:prstGeom prst="rect">
            <a:avLst/>
          </a:prstGeom>
          <a:noFill/>
          <a:ln>
            <a:noFill/>
          </a:ln>
        </p:spPr>
        <p:txBody>
          <a:bodyPr lIns="91425" tIns="45700" rIns="91425" bIns="45700" anchor="ctr" anchorCtr="0">
            <a:noAutofit/>
          </a:bodyPr>
          <a:lstStyle/>
          <a:p>
            <a:pPr marL="0" marR="0" lvl="0" indent="0" rtl="0">
              <a:spcBef>
                <a:spcPts val="0"/>
              </a:spcBef>
              <a:spcAft>
                <a:spcPts val="0"/>
              </a:spcAft>
              <a:buClr>
                <a:srgbClr val="FFFFFF"/>
              </a:buClr>
              <a:buSzPct val="25000"/>
              <a:buFont typeface="Questrial"/>
              <a:buNone/>
            </a:pPr>
            <a:r>
              <a:rPr lang="en-US" sz="4400" b="0" i="0" u="none" strike="noStrike" cap="none" baseline="0" dirty="0" smtClean="0">
                <a:solidFill>
                  <a:srgbClr val="000000"/>
                </a:solidFill>
                <a:latin typeface="Avenir Book"/>
                <a:ea typeface="Questrial"/>
                <a:cs typeface="Avenir Book"/>
                <a:sym typeface="Questrial"/>
              </a:rPr>
              <a:t>Scholars @ Texas A&amp;M</a:t>
            </a:r>
            <a:endParaRPr lang="en-US" sz="4400" b="0" i="0" u="none" strike="noStrike" cap="none" baseline="0" dirty="0">
              <a:solidFill>
                <a:srgbClr val="000000"/>
              </a:solidFill>
              <a:latin typeface="Avenir Book"/>
              <a:ea typeface="Questrial"/>
              <a:cs typeface="Avenir Book"/>
              <a:sym typeface="Questrial"/>
            </a:endParaRPr>
          </a:p>
        </p:txBody>
      </p:sp>
      <p:sp>
        <p:nvSpPr>
          <p:cNvPr id="125" name="Shape 125"/>
          <p:cNvSpPr txBox="1">
            <a:spLocks noGrp="1"/>
          </p:cNvSpPr>
          <p:nvPr>
            <p:ph type="body" idx="1"/>
          </p:nvPr>
        </p:nvSpPr>
        <p:spPr>
          <a:xfrm>
            <a:off x="38100" y="1295400"/>
            <a:ext cx="3619500" cy="4373563"/>
          </a:xfrm>
          <a:prstGeom prst="rect">
            <a:avLst/>
          </a:prstGeom>
          <a:noFill/>
          <a:ln>
            <a:noFill/>
          </a:ln>
        </p:spPr>
        <p:txBody>
          <a:bodyPr lIns="91425" tIns="45700" rIns="91425" bIns="45700" anchor="t" anchorCtr="0">
            <a:noAutofit/>
          </a:bodyPr>
          <a:lstStyle/>
          <a:p>
            <a:pPr marL="0" indent="0">
              <a:spcBef>
                <a:spcPts val="1200"/>
              </a:spcBef>
              <a:spcAft>
                <a:spcPts val="1200"/>
              </a:spcAft>
              <a:buClr>
                <a:srgbClr val="FFFFFF"/>
              </a:buClr>
              <a:buSzPct val="100000"/>
              <a:buNone/>
            </a:pPr>
            <a:r>
              <a:rPr lang="en-US" sz="2200" b="0" i="0" u="none" strike="noStrike" cap="none" baseline="0" dirty="0" smtClean="0">
                <a:solidFill>
                  <a:srgbClr val="000000"/>
                </a:solidFill>
                <a:latin typeface="Avenir Book"/>
                <a:ea typeface="Questrial"/>
                <a:cs typeface="Avenir Book"/>
                <a:sym typeface="Questrial"/>
              </a:rPr>
              <a:t>People </a:t>
            </a:r>
            <a:r>
              <a:rPr lang="en-US" sz="2200" b="0" i="0" u="none" strike="noStrike" cap="none" baseline="0" dirty="0">
                <a:solidFill>
                  <a:srgbClr val="000000"/>
                </a:solidFill>
                <a:latin typeface="Avenir Book"/>
                <a:ea typeface="Questrial"/>
                <a:cs typeface="Avenir Book"/>
                <a:sym typeface="Questrial"/>
              </a:rPr>
              <a:t>plus information on the research they </a:t>
            </a:r>
            <a:r>
              <a:rPr lang="en-US" sz="2200" b="0" i="0" u="none" strike="noStrike" cap="none" baseline="0" dirty="0" smtClean="0">
                <a:solidFill>
                  <a:srgbClr val="000000"/>
                </a:solidFill>
                <a:latin typeface="Avenir Book"/>
                <a:ea typeface="Questrial"/>
                <a:cs typeface="Avenir Book"/>
                <a:sym typeface="Questrial"/>
              </a:rPr>
              <a:t>do</a:t>
            </a:r>
          </a:p>
          <a:p>
            <a:pPr marL="0" marR="0" lvl="0" indent="0" algn="l" rtl="0">
              <a:spcBef>
                <a:spcPts val="1200"/>
              </a:spcBef>
              <a:spcAft>
                <a:spcPts val="1200"/>
              </a:spcAft>
              <a:buClr>
                <a:srgbClr val="FFFFFF"/>
              </a:buClr>
              <a:buSzPct val="100000"/>
              <a:buNone/>
            </a:pPr>
            <a:r>
              <a:rPr lang="en-US" sz="2200" b="0" i="0" u="none" strike="noStrike" cap="none" baseline="0" dirty="0" smtClean="0">
                <a:solidFill>
                  <a:srgbClr val="000000"/>
                </a:solidFill>
                <a:latin typeface="Avenir Book"/>
                <a:ea typeface="Questrial"/>
                <a:cs typeface="Avenir Book"/>
                <a:sym typeface="Questrial"/>
              </a:rPr>
              <a:t>Publicly</a:t>
            </a:r>
            <a:r>
              <a:rPr lang="en-US" sz="2200" b="0" i="0" u="none" strike="noStrike" cap="none" baseline="0" dirty="0">
                <a:solidFill>
                  <a:srgbClr val="000000"/>
                </a:solidFill>
                <a:latin typeface="Avenir Book"/>
                <a:ea typeface="Questrial"/>
                <a:cs typeface="Avenir Book"/>
                <a:sym typeface="Questrial"/>
              </a:rPr>
              <a:t>-visible information, across </a:t>
            </a:r>
            <a:r>
              <a:rPr lang="en-US" sz="2200" b="0" i="0" u="none" strike="noStrike" cap="none" baseline="0" dirty="0" smtClean="0">
                <a:solidFill>
                  <a:srgbClr val="000000"/>
                </a:solidFill>
                <a:latin typeface="Avenir Book"/>
                <a:ea typeface="Questrial"/>
                <a:cs typeface="Avenir Book"/>
                <a:sym typeface="Questrial"/>
              </a:rPr>
              <a:t>disciplines</a:t>
            </a:r>
          </a:p>
          <a:p>
            <a:pPr marL="0" marR="0" lvl="0" indent="0" algn="l" rtl="0">
              <a:spcBef>
                <a:spcPts val="1200"/>
              </a:spcBef>
              <a:spcAft>
                <a:spcPts val="1200"/>
              </a:spcAft>
              <a:buClr>
                <a:srgbClr val="FFFFFF"/>
              </a:buClr>
              <a:buSzPct val="100000"/>
              <a:buNone/>
            </a:pPr>
            <a:r>
              <a:rPr lang="en-US" sz="2200" b="0" i="0" u="none" strike="noStrike" cap="none" baseline="0" dirty="0" smtClean="0">
                <a:solidFill>
                  <a:srgbClr val="000000"/>
                </a:solidFill>
                <a:latin typeface="Avenir Book"/>
                <a:ea typeface="Questrial"/>
                <a:cs typeface="Avenir Book"/>
                <a:sym typeface="Questrial"/>
              </a:rPr>
              <a:t>An </a:t>
            </a:r>
            <a:r>
              <a:rPr lang="en-US" sz="2200" b="0" i="0" u="none" strike="noStrike" cap="none" baseline="0" dirty="0">
                <a:solidFill>
                  <a:srgbClr val="000000"/>
                </a:solidFill>
                <a:latin typeface="Avenir Book"/>
                <a:ea typeface="Questrial"/>
                <a:cs typeface="Avenir Book"/>
                <a:sym typeface="Questrial"/>
              </a:rPr>
              <a:t>open, shared platform for connecting scholars, research communities, campuses, and the world using Linked Open Data (LOD)</a:t>
            </a:r>
          </a:p>
        </p:txBody>
      </p:sp>
      <p:pic>
        <p:nvPicPr>
          <p:cNvPr id="2" name="Picture 1" descr="Scholar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295400"/>
            <a:ext cx="5387418" cy="4648200"/>
          </a:xfrm>
          <a:prstGeom prst="rect">
            <a:avLst/>
          </a:prstGeom>
        </p:spPr>
      </p:pic>
      <p:pic>
        <p:nvPicPr>
          <p:cNvPr id="5" name="Picture 2" descr="image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943600"/>
            <a:ext cx="2209800" cy="717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225121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OSC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OSCTemplate.potx</Template>
  <TotalTime>1767</TotalTime>
  <Words>813</Words>
  <Application>Microsoft Office PowerPoint</Application>
  <PresentationFormat>On-screen Show (4:3)</PresentationFormat>
  <Paragraphs>150</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OSCTemplate</vt:lpstr>
      <vt:lpstr>The Design and Development of an Integrated Researcher Profile System at Texas A&amp;M to Enrich Scholarly Identity of Faculty </vt:lpstr>
      <vt:lpstr>Shifting Research Landscape</vt:lpstr>
      <vt:lpstr>Impact of Team Collaboration</vt:lpstr>
      <vt:lpstr>Collaboration Across Institutions</vt:lpstr>
      <vt:lpstr>Emerging Issue: Open Access Federal Mandates For Public Access to Research</vt:lpstr>
      <vt:lpstr>Users of Citation Data in Research Evaluation </vt:lpstr>
      <vt:lpstr>(Re)Claiming Faculty Narrative</vt:lpstr>
      <vt:lpstr>Researcher Profile System</vt:lpstr>
      <vt:lpstr>Scholars @ Texas A&amp;M</vt:lpstr>
      <vt:lpstr>Integrates Institutional Data</vt:lpstr>
      <vt:lpstr>PEOPLE</vt:lpstr>
      <vt:lpstr>And How They Connect</vt:lpstr>
      <vt:lpstr>PowerPoint Presentation</vt:lpstr>
      <vt:lpstr>Enter Data Once, Use Many Times</vt:lpstr>
      <vt:lpstr>TAMU Use Cases</vt:lpstr>
      <vt:lpstr>Implementation at Texas A&amp;M  Dr. Bruce Herbert &amp; Michael Bolton</vt:lpstr>
      <vt:lpstr>Data Sources</vt:lpstr>
      <vt:lpstr>Data Stewardship</vt:lpstr>
      <vt:lpstr>Policy Issues</vt:lpstr>
      <vt:lpstr>Researcher Profile  Information Ecosystem</vt:lpstr>
      <vt:lpstr>Scaling Up the Project</vt:lpstr>
    </vt:vector>
  </TitlesOfParts>
  <Company>Texas A&amp;M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 Herbert</dc:creator>
  <cp:lastModifiedBy>cpollard</cp:lastModifiedBy>
  <cp:revision>203</cp:revision>
  <cp:lastPrinted>2016-05-23T17:46:35Z</cp:lastPrinted>
  <dcterms:created xsi:type="dcterms:W3CDTF">2009-04-29T17:04:12Z</dcterms:created>
  <dcterms:modified xsi:type="dcterms:W3CDTF">2016-08-31T14:29:39Z</dcterms:modified>
</cp:coreProperties>
</file>