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4" r:id="rId3"/>
    <p:sldId id="259" r:id="rId4"/>
    <p:sldId id="275" r:id="rId5"/>
    <p:sldId id="276" r:id="rId6"/>
    <p:sldId id="265" r:id="rId7"/>
    <p:sldId id="266" r:id="rId8"/>
    <p:sldId id="267" r:id="rId9"/>
    <p:sldId id="268" r:id="rId10"/>
    <p:sldId id="269" r:id="rId11"/>
    <p:sldId id="270" r:id="rId12"/>
    <p:sldId id="278" r:id="rId13"/>
    <p:sldId id="277" r:id="rId14"/>
    <p:sldId id="273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med, Sharmeen" initials="A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89148" autoAdjust="0"/>
  </p:normalViewPr>
  <p:slideViewPr>
    <p:cSldViewPr>
      <p:cViewPr>
        <p:scale>
          <a:sx n="67" d="100"/>
          <a:sy n="67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1B89-5340-D149-B9FA-C1E1DF9A822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9CFA5-3EEA-7E49-A1FA-3DC8288D6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27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90F09-9B90-4789-BAC0-8D52F2D7B6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BB882-3083-4B16-B2D3-F912C12F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BB882-3083-4B16-B2D3-F912C12F4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3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12299" y="6492875"/>
            <a:ext cx="2133600" cy="365125"/>
          </a:xfrm>
        </p:spPr>
        <p:txBody>
          <a:bodyPr/>
          <a:lstStyle/>
          <a:p>
            <a:fld id="{7412F544-773B-2448-B675-BF08C0610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4961" y="64928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345CFC6-488C-C343-A009-BF6E609B0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1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and Cont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8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334"/>
            <a:ext cx="8229600" cy="423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12299" y="6492875"/>
            <a:ext cx="2133600" cy="365125"/>
          </a:xfrm>
        </p:spPr>
        <p:txBody>
          <a:bodyPr/>
          <a:lstStyle/>
          <a:p>
            <a:fld id="{7412F544-773B-2448-B675-BF08C0610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4961" y="64928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345CFC6-488C-C343-A009-BF6E609B0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3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with Capti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itle 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26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12299" y="6492875"/>
            <a:ext cx="2133600" cy="365125"/>
          </a:xfrm>
        </p:spPr>
        <p:txBody>
          <a:bodyPr/>
          <a:lstStyle/>
          <a:p>
            <a:fld id="{7412F544-773B-2448-B675-BF08C0610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4961" y="64928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345CFC6-488C-C343-A009-BF6E609B0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4949" y="1949408"/>
            <a:ext cx="8051851" cy="422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Click to edit Master text styles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>
                <a:solidFill>
                  <a:prstClr val="black"/>
                </a:solidFill>
              </a:rPr>
              <a:t>Second level</a:t>
            </a:r>
          </a:p>
          <a:p>
            <a:pPr marL="1143000" lvl="2" indent="-2286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Third level</a:t>
            </a:r>
          </a:p>
          <a:p>
            <a:pPr marL="1600200" lvl="3" indent="-22860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2000" dirty="0">
                <a:solidFill>
                  <a:prstClr val="black"/>
                </a:solidFill>
              </a:rPr>
              <a:t>Fourth level</a:t>
            </a:r>
          </a:p>
          <a:p>
            <a:pPr marL="2057400" lvl="4" indent="-228600" defTabSz="457200">
              <a:spcBef>
                <a:spcPct val="20000"/>
              </a:spcBef>
              <a:buFont typeface="Arial"/>
              <a:buChar char="»"/>
              <a:defRPr/>
            </a:pPr>
            <a:r>
              <a:rPr lang="en-US" sz="2000" dirty="0">
                <a:solidFill>
                  <a:prstClr val="black"/>
                </a:solidFill>
              </a:rPr>
              <a:t>Fifth level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/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arison:Two Cont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12299" y="6492875"/>
            <a:ext cx="2133600" cy="365125"/>
          </a:xfrm>
        </p:spPr>
        <p:txBody>
          <a:bodyPr/>
          <a:lstStyle/>
          <a:p>
            <a:fld id="{7412F544-773B-2448-B675-BF08C0610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4961" y="64928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345CFC6-488C-C343-A009-BF6E609B0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9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COPPTTemplates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345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1306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45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12299" y="6492875"/>
            <a:ext cx="2133600" cy="365125"/>
          </a:xfrm>
        </p:spPr>
        <p:txBody>
          <a:bodyPr/>
          <a:lstStyle/>
          <a:p>
            <a:fld id="{7412F544-773B-2448-B675-BF08C0610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4961" y="64928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345CFC6-488C-C343-A009-BF6E609B0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4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with Capti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99" y="5367338"/>
            <a:ext cx="5486400" cy="4365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299" y="5907295"/>
            <a:ext cx="5486400" cy="4490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12299" y="6492875"/>
            <a:ext cx="2133600" cy="365125"/>
          </a:xfrm>
        </p:spPr>
        <p:txBody>
          <a:bodyPr/>
          <a:lstStyle/>
          <a:p>
            <a:fld id="{7412F544-773B-2448-B675-BF08C0610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4961" y="64928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345CFC6-488C-C343-A009-BF6E609B0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1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9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clusi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974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451197" y="3374479"/>
            <a:ext cx="423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Click to edit Master text styles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2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12F544-773B-2448-B675-BF08C0610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345CFC6-488C-C343-A009-BF6E609B0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rds.yahoo.com/_ylt=A2KJkK5tCHFNkDcAQn.jzbkF/SIG=13efa4isf/EXP=1299282157/**http:/www.arrlstx.org/vault_area/vault_gateway/icons_and_pix/stx_ares_texas_map_image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900" y="1766977"/>
            <a:ext cx="8458200" cy="14700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Making STEM URM Funding Work for TAMUS Universities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850" y="3886200"/>
            <a:ext cx="77343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b="1" dirty="0">
                <a:solidFill>
                  <a:schemeClr val="tx2"/>
                </a:solidFill>
              </a:rPr>
              <a:t>Dr. Luis </a:t>
            </a:r>
            <a:r>
              <a:rPr lang="en-US" sz="1800" b="1" dirty="0" err="1">
                <a:solidFill>
                  <a:schemeClr val="tx2"/>
                </a:solidFill>
              </a:rPr>
              <a:t>Cifuentes</a:t>
            </a:r>
            <a:r>
              <a:rPr lang="en-US" sz="1800" b="1" dirty="0">
                <a:solidFill>
                  <a:schemeClr val="tx2"/>
                </a:solidFill>
              </a:rPr>
              <a:t>	|  </a:t>
            </a:r>
            <a:r>
              <a:rPr lang="en-US" sz="1800" i="1" dirty="0">
                <a:solidFill>
                  <a:schemeClr val="tx2"/>
                </a:solidFill>
              </a:rPr>
              <a:t>VP Research, Commercialization and Outreach</a:t>
            </a:r>
          </a:p>
          <a:p>
            <a:pPr algn="l"/>
            <a:r>
              <a:rPr lang="en-US" sz="1800" b="1" dirty="0">
                <a:solidFill>
                  <a:schemeClr val="tx2"/>
                </a:solidFill>
              </a:rPr>
              <a:t>Dr. Amanda Garcia	|  </a:t>
            </a:r>
            <a:r>
              <a:rPr lang="en-US" sz="1800" i="1" dirty="0">
                <a:solidFill>
                  <a:schemeClr val="tx2"/>
                </a:solidFill>
              </a:rPr>
              <a:t>Associate Professor, Department of </a:t>
            </a:r>
            <a:r>
              <a:rPr lang="en-US" sz="1800" i="1" dirty="0" smtClean="0">
                <a:solidFill>
                  <a:schemeClr val="tx2"/>
                </a:solidFill>
              </a:rPr>
              <a:t>Art, Office of 			</a:t>
            </a:r>
            <a:r>
              <a:rPr lang="en-US" sz="1800" i="1" dirty="0">
                <a:solidFill>
                  <a:schemeClr val="tx2"/>
                </a:solidFill>
              </a:rPr>
              <a:t>	</a:t>
            </a:r>
            <a:r>
              <a:rPr lang="en-US" sz="1800" i="1" dirty="0" smtClean="0">
                <a:solidFill>
                  <a:schemeClr val="tx2"/>
                </a:solidFill>
              </a:rPr>
              <a:t>	          Community Outreach Faculty Fellow</a:t>
            </a:r>
            <a:endParaRPr lang="en-US" sz="1800" i="1" dirty="0">
              <a:solidFill>
                <a:schemeClr val="tx2"/>
              </a:solidFill>
            </a:endParaRPr>
          </a:p>
          <a:p>
            <a:pPr algn="l"/>
            <a:r>
              <a:rPr lang="en-US" sz="1800" b="1" dirty="0">
                <a:solidFill>
                  <a:schemeClr val="tx2"/>
                </a:solidFill>
              </a:rPr>
              <a:t>Dr. JoAnn Canales</a:t>
            </a:r>
            <a:r>
              <a:rPr lang="en-US" sz="1800" b="1" i="1" dirty="0">
                <a:solidFill>
                  <a:schemeClr val="tx2"/>
                </a:solidFill>
              </a:rPr>
              <a:t>	|  </a:t>
            </a:r>
            <a:r>
              <a:rPr lang="en-US" sz="1800" i="1" dirty="0">
                <a:solidFill>
                  <a:schemeClr val="tx2"/>
                </a:solidFill>
              </a:rPr>
              <a:t>Dean, College of Graduate Studies </a:t>
            </a:r>
          </a:p>
          <a:p>
            <a:pPr algn="l"/>
            <a:endParaRPr lang="en-US" sz="1800" b="1" i="1" dirty="0">
              <a:solidFill>
                <a:schemeClr val="tx2"/>
              </a:solidFill>
            </a:endParaRPr>
          </a:p>
          <a:p>
            <a:r>
              <a:rPr lang="en-US" sz="1800" b="1" i="1" dirty="0">
                <a:solidFill>
                  <a:schemeClr val="tx2"/>
                </a:solidFill>
              </a:rPr>
              <a:t>August 30, 2016</a:t>
            </a:r>
          </a:p>
        </p:txBody>
      </p:sp>
    </p:spTree>
    <p:extLst>
      <p:ext uri="{BB962C8B-B14F-4D97-AF65-F5344CB8AC3E}">
        <p14:creationId xmlns:p14="http://schemas.microsoft.com/office/powerpoint/2010/main" val="148027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Recruitment of URM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1" y="1757106"/>
            <a:ext cx="8576775" cy="1381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9077" y="3657600"/>
            <a:ext cx="6712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Addressing </a:t>
            </a:r>
            <a:r>
              <a:rPr lang="en-US" b="1" dirty="0">
                <a:solidFill>
                  <a:schemeClr val="tx2"/>
                </a:solidFill>
              </a:rPr>
              <a:t>inaccurate perceptions </a:t>
            </a:r>
            <a:r>
              <a:rPr lang="en-US" dirty="0">
                <a:solidFill>
                  <a:schemeClr val="tx2"/>
                </a:solidFill>
              </a:rPr>
              <a:t>of return on investment,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financial resources, pipeline procedures, academic </a:t>
            </a:r>
            <a:r>
              <a:rPr lang="en-US" dirty="0" err="1">
                <a:solidFill>
                  <a:schemeClr val="tx2"/>
                </a:solidFill>
              </a:rPr>
              <a:t>undermatch</a:t>
            </a:r>
            <a:r>
              <a:rPr lang="en-US" dirty="0">
                <a:solidFill>
                  <a:schemeClr val="tx2"/>
                </a:solidFill>
              </a:rPr>
              <a:t>,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among others, is crucial via one-on-one interaction with URMs.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Without the social capital in place, parents and students will </a:t>
            </a:r>
            <a:r>
              <a:rPr lang="en-US" b="1" dirty="0">
                <a:solidFill>
                  <a:schemeClr val="tx2"/>
                </a:solidFill>
              </a:rPr>
              <a:t>fall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short </a:t>
            </a:r>
            <a:r>
              <a:rPr lang="en-US" dirty="0">
                <a:solidFill>
                  <a:schemeClr val="tx2"/>
                </a:solidFill>
              </a:rPr>
              <a:t>of enrolling in a 4-year institution without frequent and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intentional one-on-one follow up.</a:t>
            </a:r>
          </a:p>
        </p:txBody>
      </p:sp>
    </p:spTree>
    <p:extLst>
      <p:ext uri="{BB962C8B-B14F-4D97-AF65-F5344CB8AC3E}">
        <p14:creationId xmlns:p14="http://schemas.microsoft.com/office/powerpoint/2010/main" val="168982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Recruitment of URM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1" y="1757106"/>
            <a:ext cx="8576775" cy="1381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657600"/>
            <a:ext cx="7353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Optimism, grit, gratitude, passion, sense of purpose, motivation,</a:t>
            </a:r>
          </a:p>
          <a:p>
            <a:r>
              <a:rPr lang="en-US" dirty="0">
                <a:solidFill>
                  <a:schemeClr val="tx2"/>
                </a:solidFill>
              </a:rPr>
              <a:t>and</a:t>
            </a:r>
            <a:r>
              <a:rPr lang="en-US" b="1" dirty="0">
                <a:solidFill>
                  <a:schemeClr val="tx2"/>
                </a:solidFill>
              </a:rPr>
              <a:t> creativity </a:t>
            </a:r>
            <a:r>
              <a:rPr lang="en-US" dirty="0">
                <a:solidFill>
                  <a:schemeClr val="tx2"/>
                </a:solidFill>
              </a:rPr>
              <a:t>are identified as leading to overall life satisfaction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URMs. Investment in life satisfaction and communication of what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these will mean to the student and parent is integral to buy in of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campus life and culture as being an environment that will mimic home.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Campus activities </a:t>
            </a:r>
            <a:r>
              <a:rPr lang="en-US" dirty="0">
                <a:solidFill>
                  <a:schemeClr val="tx2"/>
                </a:solidFill>
              </a:rPr>
              <a:t>which provide the above seven key tenants will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address specifically what potential students will want.</a:t>
            </a:r>
          </a:p>
        </p:txBody>
      </p:sp>
    </p:spTree>
    <p:extLst>
      <p:ext uri="{BB962C8B-B14F-4D97-AF65-F5344CB8AC3E}">
        <p14:creationId xmlns:p14="http://schemas.microsoft.com/office/powerpoint/2010/main" val="202420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Retention of </a:t>
            </a:r>
            <a:r>
              <a:rPr lang="en-US" dirty="0" smtClean="0">
                <a:solidFill>
                  <a:schemeClr val="tx2"/>
                </a:solidFill>
              </a:rPr>
              <a:t>URM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7" y="1066800"/>
            <a:ext cx="720796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Keeping $$ </a:t>
            </a:r>
            <a:r>
              <a:rPr lang="en-US" dirty="0">
                <a:solidFill>
                  <a:schemeClr val="tx2"/>
                </a:solidFill>
              </a:rPr>
              <a:t>in the </a:t>
            </a:r>
            <a:r>
              <a:rPr lang="en-US" dirty="0" smtClean="0">
                <a:solidFill>
                  <a:schemeClr val="tx2"/>
                </a:solidFill>
              </a:rPr>
              <a:t>System: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NIFA Grant Example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74" y="2286000"/>
            <a:ext cx="7620000" cy="2670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22124" r="6250" b="24780"/>
          <a:stretch/>
        </p:blipFill>
        <p:spPr>
          <a:xfrm>
            <a:off x="2114509" y="2370204"/>
            <a:ext cx="146304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16589" r="5937" b="11021"/>
          <a:stretch/>
        </p:blipFill>
        <p:spPr>
          <a:xfrm>
            <a:off x="6629400" y="2438400"/>
            <a:ext cx="1219200" cy="704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333"/>
          <a:stretch/>
        </p:blipFill>
        <p:spPr>
          <a:xfrm>
            <a:off x="6185715" y="5462852"/>
            <a:ext cx="1628775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30" y="5334000"/>
            <a:ext cx="1368035" cy="549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205" t="5172" r="3342" b="5172"/>
          <a:stretch/>
        </p:blipFill>
        <p:spPr>
          <a:xfrm>
            <a:off x="562759" y="5410554"/>
            <a:ext cx="1684021" cy="52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8" b="21216"/>
          <a:stretch/>
        </p:blipFill>
        <p:spPr>
          <a:xfrm>
            <a:off x="5078037" y="5407495"/>
            <a:ext cx="1179571" cy="525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7" b="23333"/>
          <a:stretch/>
        </p:blipFill>
        <p:spPr>
          <a:xfrm>
            <a:off x="7755466" y="5363758"/>
            <a:ext cx="1083734" cy="520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68" y="5426369"/>
            <a:ext cx="1085892" cy="50699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85" y="3886200"/>
            <a:ext cx="1464435" cy="94488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85" y="3642528"/>
            <a:ext cx="1431608" cy="92583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56" y="3684653"/>
            <a:ext cx="1951673" cy="10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222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Keep $$ in the System: Flow Chart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4206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PI requests potential UG/G </a:t>
            </a:r>
            <a:r>
              <a:rPr lang="en-US" sz="1600" b="1"/>
              <a:t>for NIFA grant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524000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Mine student database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981200"/>
            <a:ext cx="54633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  <a:p>
            <a:r>
              <a:rPr lang="en-US" sz="900" dirty="0"/>
              <a:t>1. By level currently enrolled – [freshmen, sophomore, junior, senior, 1</a:t>
            </a:r>
            <a:r>
              <a:rPr lang="en-US" sz="900" baseline="30000" dirty="0"/>
              <a:t>st</a:t>
            </a:r>
            <a:r>
              <a:rPr lang="en-US" sz="900" dirty="0"/>
              <a:t> year (newly enrolled) master’s] </a:t>
            </a:r>
          </a:p>
          <a:p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286000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2. Contact info – email and phone number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438400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3. Residency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590800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4. GPA (whatever it is)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743200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5. Race/ethnicity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2895600"/>
            <a:ext cx="1967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6. Majors:</a:t>
            </a:r>
          </a:p>
          <a:p>
            <a:r>
              <a:rPr lang="en-US" sz="900" dirty="0"/>
              <a:t>    a. Atmospheric Science (BS)</a:t>
            </a:r>
          </a:p>
          <a:p>
            <a:r>
              <a:rPr lang="en-US" sz="900" dirty="0"/>
              <a:t>    b. Biology</a:t>
            </a:r>
          </a:p>
          <a:p>
            <a:r>
              <a:rPr lang="en-US" sz="900" dirty="0"/>
              <a:t>    c. FAMA (MS)</a:t>
            </a:r>
          </a:p>
          <a:p>
            <a:r>
              <a:rPr lang="en-US" sz="900" dirty="0"/>
              <a:t>    d. Marine Biology (MS)</a:t>
            </a:r>
          </a:p>
          <a:p>
            <a:r>
              <a:rPr lang="en-US" sz="900" dirty="0"/>
              <a:t>    e. Chemistry</a:t>
            </a:r>
          </a:p>
          <a:p>
            <a:r>
              <a:rPr lang="en-US" sz="900" dirty="0"/>
              <a:t>    f. Environmental Science</a:t>
            </a:r>
          </a:p>
          <a:p>
            <a:r>
              <a:rPr lang="en-US" sz="900" dirty="0"/>
              <a:t>    g. Computer Science (BS &amp; MS)</a:t>
            </a:r>
          </a:p>
          <a:p>
            <a:r>
              <a:rPr lang="en-US" sz="900" dirty="0"/>
              <a:t>    h. GIS (BS)</a:t>
            </a:r>
          </a:p>
          <a:p>
            <a:r>
              <a:rPr lang="en-US" sz="900" dirty="0"/>
              <a:t>    </a:t>
            </a:r>
            <a:r>
              <a:rPr lang="en-US" sz="900" dirty="0" err="1"/>
              <a:t>i</a:t>
            </a:r>
            <a:r>
              <a:rPr lang="en-US" sz="900" dirty="0"/>
              <a:t>. GSEN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2590800"/>
            <a:ext cx="284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Filter data to identify best</a:t>
            </a:r>
          </a:p>
          <a:p>
            <a:r>
              <a:rPr lang="en-US" sz="1600" b="1" dirty="0"/>
              <a:t>candidates meeting criteria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3352800"/>
            <a:ext cx="434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Excluded freshman - Only Sophomores to masters</a:t>
            </a:r>
          </a:p>
          <a:p>
            <a:r>
              <a:rPr lang="en-US" sz="900" dirty="0"/>
              <a:t>Excluded certificate, non-degreed </a:t>
            </a:r>
          </a:p>
          <a:p>
            <a:r>
              <a:rPr lang="en-US" sz="900" dirty="0"/>
              <a:t>Excluded foreign students</a:t>
            </a:r>
          </a:p>
          <a:p>
            <a:r>
              <a:rPr lang="en-US" sz="900" dirty="0"/>
              <a:t>Selected only URMs - Black, Hispanic, multi-racial (Native American/Asian/White)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648200" y="1540877"/>
            <a:ext cx="838200" cy="304800"/>
          </a:xfrm>
          <a:prstGeom prst="rightArrow">
            <a:avLst>
              <a:gd name="adj1" fmla="val 27215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Left Arrow 16"/>
          <p:cNvSpPr/>
          <p:nvPr/>
        </p:nvSpPr>
        <p:spPr>
          <a:xfrm>
            <a:off x="7848600" y="1600201"/>
            <a:ext cx="838200" cy="85028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733800" y="27432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0600" y="4724400"/>
            <a:ext cx="533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Sort each level of student by GPA (highest to lowest)</a:t>
            </a:r>
          </a:p>
          <a:p>
            <a:r>
              <a:rPr lang="en-US" sz="1600" dirty="0"/>
              <a:t>    [Narrowing prospects from 2689 to 137 prospects]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0" y="5486400"/>
            <a:ext cx="4126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Identified prospects with a GPA =/&gt; 3.25 </a:t>
            </a:r>
          </a:p>
          <a:p>
            <a:r>
              <a:rPr lang="en-US" sz="1600" b="1" dirty="0"/>
              <a:t>   [Narrowing prospects from 137 to 28]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6019800"/>
            <a:ext cx="3025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6 sophomore, 8 juniors, 9 seniors, 5 graduate (masters)</a:t>
            </a:r>
          </a:p>
        </p:txBody>
      </p:sp>
      <p:sp>
        <p:nvSpPr>
          <p:cNvPr id="23" name="Curved Left Arrow 22"/>
          <p:cNvSpPr/>
          <p:nvPr/>
        </p:nvSpPr>
        <p:spPr>
          <a:xfrm>
            <a:off x="8001000" y="2895600"/>
            <a:ext cx="609600" cy="8382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267200" y="4114800"/>
            <a:ext cx="381000" cy="609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rved Left Arrow 25"/>
          <p:cNvSpPr/>
          <p:nvPr/>
        </p:nvSpPr>
        <p:spPr>
          <a:xfrm>
            <a:off x="6477000" y="4876800"/>
            <a:ext cx="731520" cy="121615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20" grpId="0"/>
      <p:bldP spid="21" grpId="0"/>
      <p:bldP spid="23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Leverage </a:t>
            </a:r>
            <a:r>
              <a:rPr lang="en-US" dirty="0">
                <a:solidFill>
                  <a:schemeClr val="tx2"/>
                </a:solidFill>
              </a:rPr>
              <a:t>RCN CE</a:t>
            </a:r>
            <a:r>
              <a:rPr lang="en-US" baseline="30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SAR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591775"/>
            <a:ext cx="3505200" cy="47328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Overarching goals of the CE</a:t>
            </a:r>
            <a:r>
              <a:rPr lang="en-US" sz="2000" baseline="30000" dirty="0">
                <a:solidFill>
                  <a:schemeClr val="tx2"/>
                </a:solidFill>
              </a:rPr>
              <a:t>3</a:t>
            </a:r>
            <a:r>
              <a:rPr lang="en-US" sz="2000" dirty="0">
                <a:solidFill>
                  <a:schemeClr val="tx2"/>
                </a:solidFill>
              </a:rPr>
              <a:t>SAR network:</a:t>
            </a:r>
            <a:endParaRPr lang="en-US" sz="2000" dirty="0"/>
          </a:p>
          <a:p>
            <a:r>
              <a:rPr lang="en-US" sz="2000" dirty="0" smtClean="0">
                <a:solidFill>
                  <a:schemeClr val="tx2"/>
                </a:solidFill>
              </a:rPr>
              <a:t>A </a:t>
            </a:r>
            <a:r>
              <a:rPr lang="en-US" sz="2000" dirty="0">
                <a:solidFill>
                  <a:schemeClr val="tx2"/>
                </a:solidFill>
              </a:rPr>
              <a:t>robust research, educational and engagement network of regional universities and research centers and institutes </a:t>
            </a:r>
            <a:endParaRPr lang="en-US" sz="2000" dirty="0"/>
          </a:p>
          <a:p>
            <a:r>
              <a:rPr lang="en-US" sz="2000" dirty="0">
                <a:solidFill>
                  <a:schemeClr val="tx2"/>
                </a:solidFill>
              </a:rPr>
              <a:t>Focus </a:t>
            </a:r>
            <a:r>
              <a:rPr lang="en-US" sz="2000" dirty="0" smtClean="0">
                <a:solidFill>
                  <a:schemeClr val="tx2"/>
                </a:solidFill>
              </a:rPr>
              <a:t>has been on </a:t>
            </a:r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chemeClr val="tx2"/>
                </a:solidFill>
              </a:rPr>
              <a:t>use of sustainability </a:t>
            </a:r>
            <a:r>
              <a:rPr lang="en-US" sz="2000" dirty="0" smtClean="0">
                <a:solidFill>
                  <a:schemeClr val="tx2"/>
                </a:solidFill>
              </a:rPr>
              <a:t>science in South </a:t>
            </a:r>
            <a:r>
              <a:rPr lang="en-US" sz="2000" dirty="0">
                <a:solidFill>
                  <a:schemeClr val="tx2"/>
                </a:solidFill>
              </a:rPr>
              <a:t>Texas.  </a:t>
            </a:r>
            <a:endParaRPr lang="en-US" sz="2000" dirty="0"/>
          </a:p>
          <a:p>
            <a:r>
              <a:rPr lang="en-US" sz="2000" dirty="0" smtClean="0">
                <a:solidFill>
                  <a:schemeClr val="tx2"/>
                </a:solidFill>
              </a:rPr>
              <a:t>Transition to pilot a </a:t>
            </a:r>
            <a:r>
              <a:rPr lang="en-US" sz="2000" dirty="0">
                <a:solidFill>
                  <a:schemeClr val="tx2"/>
                </a:solidFill>
              </a:rPr>
              <a:t>STEM URM recruiting network. </a:t>
            </a:r>
            <a:endParaRPr lang="en-US" sz="2000" dirty="0"/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118934"/>
            <a:ext cx="4038600" cy="394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27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TAMUS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334"/>
            <a:ext cx="8229600" cy="42358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In 2009, for the first time in Texas’ history, Latino children represented the majority of Texas first-graders. </a:t>
            </a:r>
            <a:endParaRPr lang="en-US" sz="2400" dirty="0"/>
          </a:p>
          <a:p>
            <a:r>
              <a:rPr lang="en-US" sz="2400" dirty="0">
                <a:solidFill>
                  <a:schemeClr val="tx2"/>
                </a:solidFill>
              </a:rPr>
              <a:t>The Texas Hispanic population has grown significantly in recent years such that in 2014 the approximate percentage share of Latino children in Texas are</a:t>
            </a:r>
            <a:endParaRPr lang="en-US" sz="2400" dirty="0"/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50%   5-9 year </a:t>
            </a:r>
            <a:r>
              <a:rPr lang="en-US" sz="2000" dirty="0" err="1">
                <a:solidFill>
                  <a:schemeClr val="tx2"/>
                </a:solidFill>
              </a:rPr>
              <a:t>olds</a:t>
            </a:r>
            <a:r>
              <a:rPr lang="en-US" sz="2000" dirty="0">
                <a:solidFill>
                  <a:schemeClr val="tx2"/>
                </a:solidFill>
              </a:rPr>
              <a:t>; 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47% 10-15 year </a:t>
            </a:r>
            <a:r>
              <a:rPr lang="en-US" sz="2000" dirty="0" err="1">
                <a:solidFill>
                  <a:schemeClr val="tx2"/>
                </a:solidFill>
              </a:rPr>
              <a:t>olds</a:t>
            </a:r>
            <a:r>
              <a:rPr lang="en-US" sz="2000" dirty="0">
                <a:solidFill>
                  <a:schemeClr val="tx2"/>
                </a:solidFill>
              </a:rPr>
              <a:t> and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46% 15-19 year </a:t>
            </a:r>
            <a:r>
              <a:rPr lang="en-US" sz="2000" dirty="0" err="1">
                <a:solidFill>
                  <a:schemeClr val="tx2"/>
                </a:solidFill>
              </a:rPr>
              <a:t>olds</a:t>
            </a:r>
            <a:r>
              <a:rPr lang="en-US" sz="2000" dirty="0">
                <a:solidFill>
                  <a:schemeClr val="tx2"/>
                </a:solidFill>
              </a:rPr>
              <a:t> (Saenz, 2016). </a:t>
            </a:r>
            <a:endParaRPr lang="en-US" sz="2000" dirty="0"/>
          </a:p>
          <a:p>
            <a:r>
              <a:rPr lang="en-US" sz="2400">
                <a:solidFill>
                  <a:schemeClr val="tx2"/>
                </a:solidFill>
              </a:rPr>
              <a:t>Now almost college age, many will attend TAMUS universities creating a strong group of prospective URM students to recruit for STEM programs.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305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TAMU-CC Recruitment of URM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3582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STEM funding for URM: TAMU-CC Example</a:t>
            </a:r>
          </a:p>
          <a:p>
            <a:r>
              <a:rPr lang="en-US" sz="2400" dirty="0">
                <a:solidFill>
                  <a:schemeClr val="tx2"/>
                </a:solidFill>
              </a:rPr>
              <a:t>Recruitment of URM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Retention of URM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Keeping $$ in the System: NIFA Grant Example</a:t>
            </a:r>
          </a:p>
          <a:p>
            <a:r>
              <a:rPr lang="en-US" sz="2400" dirty="0">
                <a:solidFill>
                  <a:schemeClr val="tx2"/>
                </a:solidFill>
              </a:rPr>
              <a:t>Leveraging RCN CE</a:t>
            </a:r>
            <a:r>
              <a:rPr lang="en-US" sz="2400" baseline="30000" dirty="0">
                <a:solidFill>
                  <a:schemeClr val="tx2"/>
                </a:solidFill>
              </a:rPr>
              <a:t>3</a:t>
            </a:r>
            <a:r>
              <a:rPr lang="en-US" sz="2400" dirty="0">
                <a:solidFill>
                  <a:schemeClr val="tx2"/>
                </a:solidFill>
              </a:rPr>
              <a:t>SAR</a:t>
            </a:r>
          </a:p>
        </p:txBody>
      </p:sp>
    </p:spTree>
    <p:extLst>
      <p:ext uri="{BB962C8B-B14F-4D97-AF65-F5344CB8AC3E}">
        <p14:creationId xmlns:p14="http://schemas.microsoft.com/office/powerpoint/2010/main" val="66769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TAMU-CC STEM URM funding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35659"/>
              </p:ext>
            </p:extLst>
          </p:nvPr>
        </p:nvGraphicFramePr>
        <p:xfrm>
          <a:off x="381000" y="990600"/>
          <a:ext cx="8458200" cy="5105401"/>
        </p:xfrm>
        <a:graphic>
          <a:graphicData uri="http://schemas.openxmlformats.org/drawingml/2006/table">
            <a:tbl>
              <a:tblPr/>
              <a:tblGrid>
                <a:gridCol w="2442890">
                  <a:extLst>
                    <a:ext uri="{9D8B030D-6E8A-4147-A177-3AD203B41FA5}">
                      <a16:colId xmlns="" xmlns:a16="http://schemas.microsoft.com/office/drawing/2014/main" val="2242224253"/>
                    </a:ext>
                  </a:extLst>
                </a:gridCol>
                <a:gridCol w="2056516">
                  <a:extLst>
                    <a:ext uri="{9D8B030D-6E8A-4147-A177-3AD203B41FA5}">
                      <a16:colId xmlns="" xmlns:a16="http://schemas.microsoft.com/office/drawing/2014/main" val="2745862900"/>
                    </a:ext>
                  </a:extLst>
                </a:gridCol>
                <a:gridCol w="2107930">
                  <a:extLst>
                    <a:ext uri="{9D8B030D-6E8A-4147-A177-3AD203B41FA5}">
                      <a16:colId xmlns="" xmlns:a16="http://schemas.microsoft.com/office/drawing/2014/main" val="683050783"/>
                    </a:ext>
                  </a:extLst>
                </a:gridCol>
                <a:gridCol w="1850864">
                  <a:extLst>
                    <a:ext uri="{9D8B030D-6E8A-4147-A177-3AD203B41FA5}">
                      <a16:colId xmlns="" xmlns:a16="http://schemas.microsoft.com/office/drawing/2014/main" val="4111593240"/>
                    </a:ext>
                  </a:extLst>
                </a:gridCol>
              </a:tblGrid>
              <a:tr h="16805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STEM+URM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All sponsored projects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Percentage of STEM+URM Sponsored projects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0677751"/>
                  </a:ext>
                </a:extLst>
              </a:tr>
              <a:tr h="1260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Total dollar amount awarded to ongoing sponsored projects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     16,419,650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       60,897,786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1154944"/>
                  </a:ext>
                </a:extLst>
              </a:tr>
              <a:tr h="1680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Total dollar amount requested for sponsored projects in the pipeline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      24,414,453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       91,172,083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8094991"/>
                  </a:ext>
                </a:extLst>
              </a:tr>
              <a:tr h="48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      40,834,103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     152,069,869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774048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472687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Project criteria used STEM, Student related, URM, Hispanic. Pending projects May </a:t>
            </a:r>
            <a:r>
              <a:rPr lang="en-US" sz="1000" i="1" dirty="0" smtClean="0"/>
              <a:t>2015- </a:t>
            </a:r>
            <a:r>
              <a:rPr lang="en-US" sz="1000" i="1" dirty="0"/>
              <a:t>to date in Maestro-type: in-development, submitted to sponsor, preproposal</a:t>
            </a:r>
          </a:p>
        </p:txBody>
      </p:sp>
    </p:spTree>
    <p:extLst>
      <p:ext uri="{BB962C8B-B14F-4D97-AF65-F5344CB8AC3E}">
        <p14:creationId xmlns:p14="http://schemas.microsoft.com/office/powerpoint/2010/main" val="1921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TAMU-CC STEM URM funding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09251"/>
              </p:ext>
            </p:extLst>
          </p:nvPr>
        </p:nvGraphicFramePr>
        <p:xfrm>
          <a:off x="228599" y="849401"/>
          <a:ext cx="8686800" cy="5779999"/>
        </p:xfrm>
        <a:graphic>
          <a:graphicData uri="http://schemas.openxmlformats.org/drawingml/2006/table">
            <a:tbl>
              <a:tblPr/>
              <a:tblGrid>
                <a:gridCol w="1964052">
                  <a:extLst>
                    <a:ext uri="{9D8B030D-6E8A-4147-A177-3AD203B41FA5}">
                      <a16:colId xmlns="" xmlns:a16="http://schemas.microsoft.com/office/drawing/2014/main" val="2984220062"/>
                    </a:ext>
                  </a:extLst>
                </a:gridCol>
                <a:gridCol w="2863478">
                  <a:extLst>
                    <a:ext uri="{9D8B030D-6E8A-4147-A177-3AD203B41FA5}">
                      <a16:colId xmlns="" xmlns:a16="http://schemas.microsoft.com/office/drawing/2014/main" val="2446272737"/>
                    </a:ext>
                  </a:extLst>
                </a:gridCol>
                <a:gridCol w="1693306">
                  <a:extLst>
                    <a:ext uri="{9D8B030D-6E8A-4147-A177-3AD203B41FA5}">
                      <a16:colId xmlns="" xmlns:a16="http://schemas.microsoft.com/office/drawing/2014/main" val="1296772668"/>
                    </a:ext>
                  </a:extLst>
                </a:gridCol>
                <a:gridCol w="2165964">
                  <a:extLst>
                    <a:ext uri="{9D8B030D-6E8A-4147-A177-3AD203B41FA5}">
                      <a16:colId xmlns="" xmlns:a16="http://schemas.microsoft.com/office/drawing/2014/main" val="3568744643"/>
                    </a:ext>
                  </a:extLst>
                </a:gridCol>
              </a:tblGrid>
              <a:tr h="490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PI Name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Sponsor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Total Amount Awarded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8654667"/>
                  </a:ext>
                </a:extLst>
              </a:tr>
              <a:tr h="1635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Open Projects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7174644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Spaniol-Mathews Patricia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TAMUCC McNair Scholars Program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U.S. Department of Education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              1,097,575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57940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Cifuentes Luis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RCN-SEES: Climate, Energy, Environment, and Engagement in Semi-Arid Regions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National Science Foundation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                 745,817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25737639"/>
                  </a:ext>
                </a:extLst>
              </a:tr>
              <a:tr h="5295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Mahdy Ahmed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BPC-AE: Computing Alliance of Hispanic-Serving Institutions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University of Texas El Paso/National Science Foundation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               291,210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34706872"/>
                  </a:ext>
                </a:extLst>
              </a:tr>
              <a:tr h="5295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Canales Joann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Cultivar Project: Connecting Underrepresented Latinos to Integrate Values and Academic Resources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USDA-National Institute of Food and Agriculture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               336,968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90361242"/>
                  </a:ext>
                </a:extLst>
              </a:tr>
              <a:tr h="397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Schauer Leslee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Project GRAD: Graduation and Retention through Academic Diversity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Department of Education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                 524,876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3765420"/>
                  </a:ext>
                </a:extLst>
              </a:tr>
              <a:tr h="1635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Pending Projects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6783541"/>
                  </a:ext>
                </a:extLst>
              </a:tr>
              <a:tr h="747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Lea Der Chen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CREST Center for Innovations in Geospatial Computing Science and Autonomous Systems (iGEO COMPASS)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National Science Foundation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~ $  5,000,000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8735757"/>
                  </a:ext>
                </a:extLst>
              </a:tr>
              <a:tr h="40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Leslee Schauer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Project TRAC: Transfer Resources for Academic Completion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Department of Education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              4,936,502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7127317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Jennifer Pollack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Connecting Youth to Coastal Habitat Restoration in Texas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National Fish and Wildlife Foundation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                 249,293.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4572411"/>
                  </a:ext>
                </a:extLst>
              </a:tr>
              <a:tr h="802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Richard </a:t>
                      </a:r>
                      <a:r>
                        <a:rPr lang="en-US" sz="1100" b="0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Mcglaughlin</a:t>
                      </a:r>
                      <a:endParaRPr lang="en-US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CAREER: Broadening Participation in STEM: A Qualitative Analysis of Retention Experiences and Retention Strategies of Latina STEM Majors in Higher Education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National Oceanic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and Atmospheric Administration</a:t>
                      </a:r>
                      <a:endParaRPr lang="en-US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                 </a:t>
                      </a:r>
                      <a:r>
                        <a:rPr lang="en-US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3,500,000</a:t>
                      </a:r>
                      <a:endParaRPr lang="en-US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1833209"/>
                  </a:ext>
                </a:extLst>
              </a:tr>
              <a:tr h="537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Joe Fox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Experiential Training In Use Of Unmanned Aerial Systems (UAS) Technology For Agriculture Applications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USDA-National Institute of Food And Agriculture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                 995,829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814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78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Recruitment of URM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" y="3276600"/>
            <a:ext cx="9013072" cy="10772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026" y="2432755"/>
            <a:ext cx="8229600" cy="671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2"/>
                </a:solidFill>
              </a:rPr>
              <a:t>OVERVIEW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3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Recruitment of URM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8" y="1757106"/>
            <a:ext cx="8576782" cy="1381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3505200"/>
            <a:ext cx="6306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Family members, peers</a:t>
            </a:r>
            <a:r>
              <a:rPr lang="en-US" b="1" i="1" dirty="0">
                <a:solidFill>
                  <a:schemeClr val="tx2"/>
                </a:solidFill>
              </a:rPr>
              <a:t> and </a:t>
            </a:r>
            <a:r>
              <a:rPr lang="en-US" b="1" dirty="0">
                <a:solidFill>
                  <a:schemeClr val="tx2"/>
                </a:solidFill>
              </a:rPr>
              <a:t>trustworthy external guidance </a:t>
            </a:r>
            <a:r>
              <a:rPr lang="en-US" dirty="0">
                <a:solidFill>
                  <a:schemeClr val="tx2"/>
                </a:solidFill>
              </a:rPr>
              <a:t>are key to reach and sustain positive attitude toward college.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Social capital </a:t>
            </a:r>
            <a:r>
              <a:rPr lang="en-US" dirty="0">
                <a:solidFill>
                  <a:schemeClr val="tx2"/>
                </a:solidFill>
              </a:rPr>
              <a:t>ranks among the top three factors in recruitment determination for 4-year colleges. </a:t>
            </a:r>
            <a:r>
              <a:rPr lang="en-US" b="1" dirty="0">
                <a:solidFill>
                  <a:schemeClr val="tx2"/>
                </a:solidFill>
              </a:rPr>
              <a:t>Lack of reliable and trustworthy </a:t>
            </a:r>
            <a:r>
              <a:rPr lang="en-US" dirty="0">
                <a:solidFill>
                  <a:schemeClr val="tx2"/>
                </a:solidFill>
              </a:rPr>
              <a:t>social capital can make or break a student getting out of the gate.</a:t>
            </a:r>
          </a:p>
        </p:txBody>
      </p:sp>
    </p:spTree>
    <p:extLst>
      <p:ext uri="{BB962C8B-B14F-4D97-AF65-F5344CB8AC3E}">
        <p14:creationId xmlns:p14="http://schemas.microsoft.com/office/powerpoint/2010/main" val="183128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Recruitment of URM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8" y="1757106"/>
            <a:ext cx="8576781" cy="1381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505200"/>
            <a:ext cx="6168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Parents </a:t>
            </a:r>
            <a:r>
              <a:rPr lang="en-US" dirty="0">
                <a:solidFill>
                  <a:schemeClr val="tx2"/>
                </a:solidFill>
              </a:rPr>
              <a:t>and students have consistently reported difficulty locating proper and accurate information in a </a:t>
            </a:r>
            <a:r>
              <a:rPr lang="en-US" b="1" dirty="0">
                <a:solidFill>
                  <a:schemeClr val="tx2"/>
                </a:solidFill>
              </a:rPr>
              <a:t>direct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b="1" dirty="0">
                <a:solidFill>
                  <a:schemeClr val="tx2"/>
                </a:solidFill>
              </a:rPr>
              <a:t>easily accessible </a:t>
            </a:r>
            <a:r>
              <a:rPr lang="en-US" dirty="0">
                <a:solidFill>
                  <a:schemeClr val="tx2"/>
                </a:solidFill>
              </a:rPr>
              <a:t>way.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Misconceptions</a:t>
            </a:r>
            <a:r>
              <a:rPr lang="en-US" dirty="0">
                <a:solidFill>
                  <a:schemeClr val="tx2"/>
                </a:solidFill>
              </a:rPr>
              <a:t> about </a:t>
            </a:r>
            <a:r>
              <a:rPr lang="en-US">
                <a:solidFill>
                  <a:schemeClr val="tx2"/>
                </a:solidFill>
              </a:rPr>
              <a:t>what this means </a:t>
            </a:r>
            <a:r>
              <a:rPr lang="en-US" dirty="0">
                <a:solidFill>
                  <a:schemeClr val="tx2"/>
                </a:solidFill>
              </a:rPr>
              <a:t>for URM students and their parents often create additional barriers </a:t>
            </a:r>
            <a:r>
              <a:rPr lang="en-US" b="1" dirty="0">
                <a:solidFill>
                  <a:schemeClr val="tx2"/>
                </a:solidFill>
              </a:rPr>
              <a:t>unintentionally.</a:t>
            </a:r>
          </a:p>
        </p:txBody>
      </p:sp>
    </p:spTree>
    <p:extLst>
      <p:ext uri="{BB962C8B-B14F-4D97-AF65-F5344CB8AC3E}">
        <p14:creationId xmlns:p14="http://schemas.microsoft.com/office/powerpoint/2010/main" val="183505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Recruitment of URM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8" y="1757106"/>
            <a:ext cx="8576781" cy="1381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9077" y="3657600"/>
            <a:ext cx="63658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Maternal </a:t>
            </a:r>
            <a:r>
              <a:rPr lang="en-US" dirty="0">
                <a:solidFill>
                  <a:schemeClr val="tx2"/>
                </a:solidFill>
              </a:rPr>
              <a:t>support is shown as key factor in student</a:t>
            </a:r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attitude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>
                <a:solidFill>
                  <a:schemeClr val="tx2"/>
                </a:solidFill>
              </a:rPr>
              <a:t>follow through during college enrollment.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Parental involvement—especially from the mother—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is very important </a:t>
            </a:r>
            <a:r>
              <a:rPr lang="en-US" b="1" dirty="0">
                <a:solidFill>
                  <a:schemeClr val="tx2"/>
                </a:solidFill>
              </a:rPr>
              <a:t>early on </a:t>
            </a:r>
            <a:r>
              <a:rPr lang="en-US" dirty="0">
                <a:solidFill>
                  <a:schemeClr val="tx2"/>
                </a:solidFill>
              </a:rPr>
              <a:t>in order to </a:t>
            </a:r>
            <a:r>
              <a:rPr lang="en-US" b="1" dirty="0">
                <a:solidFill>
                  <a:schemeClr val="tx2"/>
                </a:solidFill>
              </a:rPr>
              <a:t>motivate, encourage,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and</a:t>
            </a:r>
            <a:r>
              <a:rPr lang="en-US" b="1" dirty="0">
                <a:solidFill>
                  <a:schemeClr val="tx2"/>
                </a:solidFill>
              </a:rPr>
              <a:t> support </a:t>
            </a:r>
            <a:r>
              <a:rPr lang="en-US" dirty="0">
                <a:solidFill>
                  <a:schemeClr val="tx2"/>
                </a:solidFill>
              </a:rPr>
              <a:t>students throughout the recruitment process.</a:t>
            </a:r>
          </a:p>
        </p:txBody>
      </p:sp>
    </p:spTree>
    <p:extLst>
      <p:ext uri="{BB962C8B-B14F-4D97-AF65-F5344CB8AC3E}">
        <p14:creationId xmlns:p14="http://schemas.microsoft.com/office/powerpoint/2010/main" val="961824137"/>
      </p:ext>
    </p:extLst>
  </p:cSld>
  <p:clrMapOvr>
    <a:masterClrMapping/>
  </p:clrMapOvr>
</p:sld>
</file>

<file path=ppt/theme/theme1.xml><?xml version="1.0" encoding="utf-8"?>
<a:theme xmlns:a="http://schemas.openxmlformats.org/drawingml/2006/main" name="RCO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806</Words>
  <Application>Microsoft Office PowerPoint</Application>
  <PresentationFormat>On-screen Show (4:3)</PresentationFormat>
  <Paragraphs>144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RCO Presentation Template</vt:lpstr>
      <vt:lpstr>Making STEM URM Funding Work for TAMUS Universities</vt:lpstr>
      <vt:lpstr>TAMUS Opportunity</vt:lpstr>
      <vt:lpstr>TAMU-CC Recruitment of URM</vt:lpstr>
      <vt:lpstr>TAMU-CC STEM URM funding</vt:lpstr>
      <vt:lpstr>TAMU-CC STEM URM funding</vt:lpstr>
      <vt:lpstr>Recruitment of URM</vt:lpstr>
      <vt:lpstr>Recruitment of URM</vt:lpstr>
      <vt:lpstr>Recruitment of URM</vt:lpstr>
      <vt:lpstr>Recruitment of URM</vt:lpstr>
      <vt:lpstr>Recruitment of URM</vt:lpstr>
      <vt:lpstr>Recruitment of URM</vt:lpstr>
      <vt:lpstr>Retention of URM</vt:lpstr>
      <vt:lpstr>Keeping $$ in the System: NIFA Grant Example</vt:lpstr>
      <vt:lpstr>Keep $$ in the System: Flow Chart</vt:lpstr>
      <vt:lpstr>Leverage RCN CE3SAR</vt:lpstr>
    </vt:vector>
  </TitlesOfParts>
  <Company>Texas A&amp;M University-Corpus Christi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 Meeting</dc:title>
  <dc:creator>Ahmed, Sharmeen</dc:creator>
  <cp:lastModifiedBy>cpollard</cp:lastModifiedBy>
  <cp:revision>143</cp:revision>
  <cp:lastPrinted>2016-08-29T12:58:53Z</cp:lastPrinted>
  <dcterms:created xsi:type="dcterms:W3CDTF">2015-10-26T18:56:30Z</dcterms:created>
  <dcterms:modified xsi:type="dcterms:W3CDTF">2016-09-07T13:18:14Z</dcterms:modified>
</cp:coreProperties>
</file>