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126987407" r:id="rId2"/>
    <p:sldId id="2126987411" r:id="rId3"/>
    <p:sldId id="2126987408" r:id="rId4"/>
    <p:sldId id="2126987409" r:id="rId5"/>
    <p:sldId id="2126987410" r:id="rId6"/>
    <p:sldId id="303" r:id="rId7"/>
    <p:sldId id="299" r:id="rId8"/>
    <p:sldId id="302" r:id="rId9"/>
    <p:sldId id="301" r:id="rId10"/>
    <p:sldId id="325" r:id="rId11"/>
    <p:sldId id="2126987406" r:id="rId12"/>
    <p:sldId id="314" r:id="rId13"/>
    <p:sldId id="265" r:id="rId14"/>
    <p:sldId id="258" r:id="rId15"/>
    <p:sldId id="312" r:id="rId16"/>
    <p:sldId id="322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716"/>
  </p:normalViewPr>
  <p:slideViewPr>
    <p:cSldViewPr snapToGrid="0">
      <p:cViewPr varScale="1">
        <p:scale>
          <a:sx n="60" d="100"/>
          <a:sy n="60" d="100"/>
        </p:scale>
        <p:origin x="10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B34DC-00FA-4F45-98EE-615CDD47E701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6DD34-B5C4-B04A-9821-49B0EAD80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39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C1A85-5EF0-2FE6-0BDE-E298B0AAE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5E4737-AEA2-2362-70E6-1C7DD5C4E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09243-EDE3-3CDC-BC30-8A6E044A3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E85DC-A118-7363-AF93-1DBC04915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73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D1BC2-F6E5-A232-0B7E-1C3F22596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253933-70A6-94D6-2DE5-13DCC6CCB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2F2480-8E94-6D35-064D-FF718267B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1548C-D79D-8F68-9E0A-35C1FD89A8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6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BCC46-662B-1356-EC0A-2FC81AD80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FF5636-59AF-7368-F31A-B88FC9E00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8A983E-9862-1A80-47FF-070D6EE62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8D551-8BEF-5382-CBE9-A2358B96C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1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59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87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9F2E8-A0D9-199E-A6F5-DB1AF43DD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A68A7C-A058-E8E6-F49D-3EBA9D75C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3C0FDA-CED5-D3F3-1172-C682CEDE7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90E7-7A05-8151-FBE1-82F07A106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34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A4025-B77E-9035-C6A2-7DC50CEE5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FD0B01-19BF-AB9E-73C5-76FED9664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8495C4-5271-8E82-BAB0-B67410166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50783-AD4A-8BE8-78BB-600A37041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11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0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F39C9-9C75-2E8F-FB9C-F0A0A9ADC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A79F72-9F7D-E98C-48D3-AD86CCAFC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1D183-1162-CE6A-101D-805398218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560A2-44A7-0E5B-F3BF-639C9207D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3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F9885-3431-5C32-8F79-5BD3924FC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7933BF-48ED-19C5-5330-627ACE714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CE6DC-A60A-09B2-408D-954778313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20216-7C39-22FB-9953-296C51612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2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28604-7769-2A2A-6FF0-E5EE6EE9D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7F55B4-4797-673C-EFAC-F0685D362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801480-01A5-9ECE-F297-28255FDBB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B4A48-10F5-DE82-106E-AC3434096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4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AB8EE-9AC5-9156-D2CA-CE3EB1086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C2B36-C666-1AF7-6BCA-98CB8610A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57DBF0-4C25-CC32-0917-5DD273DBE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54EC0-D261-A641-DFA4-6902376D5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52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AE692-2A49-D4F1-58B3-A1C365C2F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728488-3E9E-B01F-BE0A-DBFCAEAE8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FAC0D-F57F-92F0-C19A-CB051F015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EF8D1-4555-5F30-D8FE-CD05B9070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52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32927-A679-1E0F-2D4A-5B9A6798F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5400B6-4B0E-9160-39E4-C177D81D6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9058D4-201B-ED09-2931-D466E9E17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A0055-CDFD-29D4-0A12-FA69AA788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7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C7E57-A396-4AC4-9A0D-30F5D8029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12968-0F49-10A8-DA7A-48A330BFB3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72677-DD2E-248E-CFC7-E3498C9A1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39910-6A2C-5BFD-2F13-F3879BC9D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72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0A48D-4309-1E9F-5BB8-3042BB765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283ED-70DF-7713-EED0-2E4184EB5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8FD956-15C8-AC35-E072-B651DB711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adding in your logo to the placeholder, you may need to adjust the crop to best fit your logo’s dimensions.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2E622-70CA-25C8-255D-0BF9119D2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DD34-B5C4-B04A-9821-49B0EAD803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8D4E-00DE-EEE4-2382-D7AF9CC4E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93E24-D491-AD3D-D552-0B2EFB873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B3C09-55AA-C79C-85BD-6F039B35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B98-4D88-A144-B708-257F25386F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07FB7-3759-EF79-4069-92BE7A46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BED0F-5283-9F57-2FBF-3FDB20F9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B78F-FD4B-4E49-B043-B96A768548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FC746A-778F-53BF-44A0-314B015EF1A8}"/>
              </a:ext>
            </a:extLst>
          </p:cNvPr>
          <p:cNvSpPr/>
          <p:nvPr userDrawn="1"/>
        </p:nvSpPr>
        <p:spPr>
          <a:xfrm>
            <a:off x="0" y="0"/>
            <a:ext cx="12192000" cy="235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675FC7-3064-0C0E-C5DE-21852CEF9A85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sign with red text&#10;&#10;Description automatically generated">
            <a:extLst>
              <a:ext uri="{FF2B5EF4-FFF2-40B4-BE49-F238E27FC236}">
                <a16:creationId xmlns:a16="http://schemas.microsoft.com/office/drawing/2014/main" id="{16D2EE04-B889-895F-B446-D08109B7A6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200" y="4961405"/>
            <a:ext cx="1849817" cy="1125035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0E5FCD-D69F-B1AA-BF4A-1667EB29A9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0250" y="4973638"/>
            <a:ext cx="2743200" cy="15123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356451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CD1E-987D-A06A-9BD6-FD838097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43A50-05CD-C6CE-BC86-174F9E43B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</a:t>
            </a:r>
          </a:p>
          <a:p>
            <a:r>
              <a:rPr lang="en-US" dirty="0"/>
              <a:t>to add</a:t>
            </a:r>
          </a:p>
          <a:p>
            <a:r>
              <a:rPr lang="en-US" dirty="0"/>
              <a:t>a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097A5-5E48-9326-E6F2-B7833B353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A987D-DA43-2030-F9A0-DDC2D9B2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B98-4D88-A144-B708-257F25386F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67F7D-31BB-1D6F-51C3-9D22931E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9C5F1-273B-1FE2-38D9-799C37E8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B78F-FD4B-4E49-B043-B96A768548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sign with red text&#10;&#10;Description automatically generated">
            <a:extLst>
              <a:ext uri="{FF2B5EF4-FFF2-40B4-BE49-F238E27FC236}">
                <a16:creationId xmlns:a16="http://schemas.microsoft.com/office/drawing/2014/main" id="{29286903-7536-04DE-0FA7-EB15A04C7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5555673"/>
            <a:ext cx="1321121" cy="803489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B0F97925-D9D7-7B9E-D736-0EB69D6E88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78649" y="5476258"/>
            <a:ext cx="1983423" cy="11250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277423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6FED-AB93-73B8-34D0-1A4A6B29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6F38A-FEE5-781F-4810-9E64C186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00E10-0892-331D-7756-8FF9E589E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7E54A-D595-0C92-47A0-E4F4DAC7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B98-4D88-A144-B708-257F25386F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18E9C-9217-9D17-4126-7204E619F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39295-B422-C3D7-8778-884E6708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B78F-FD4B-4E49-B043-B96A768548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F56553-35FF-F70F-3881-03CA34E26316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sign with red text&#10;&#10;Description automatically generated">
            <a:extLst>
              <a:ext uri="{FF2B5EF4-FFF2-40B4-BE49-F238E27FC236}">
                <a16:creationId xmlns:a16="http://schemas.microsoft.com/office/drawing/2014/main" id="{DABE2B84-C856-4F91-793E-70715B8EB0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0896" y="5555673"/>
            <a:ext cx="1321121" cy="803489"/>
          </a:xfrm>
          <a:prstGeom prst="rect">
            <a:avLst/>
          </a:prstGeom>
        </p:spPr>
      </p:pic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C2F5AA85-F7F7-AD62-5708-7BB45D44A9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98873" y="5476258"/>
            <a:ext cx="1983423" cy="11250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59302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37BF9-B241-497A-9FE8-4F95E092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B98-4D88-A144-B708-257F25386F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734AB5-D0E0-47F4-82CA-1728153B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A857F-FA7A-71B4-5F74-080AD806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B78F-FD4B-4E49-B043-B96A76854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9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5A28-A0EC-16EB-81EE-467D2E92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19AA-71F5-C292-12FF-3D3C79F17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65CC4-748E-BB16-36E4-9CCE8367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B98-4D88-A144-B708-257F25386F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3795B-35BC-2A0E-DF5F-FE172BFD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5C37E-BFC7-6887-C3CA-16DB408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B78F-FD4B-4E49-B043-B96A768548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805C35-8336-E695-D751-06C6D7D3BD1C}"/>
              </a:ext>
            </a:extLst>
          </p:cNvPr>
          <p:cNvSpPr/>
          <p:nvPr userDrawn="1"/>
        </p:nvSpPr>
        <p:spPr>
          <a:xfrm>
            <a:off x="0" y="0"/>
            <a:ext cx="12192000" cy="235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B93182-6747-28E3-9186-6B30D8D33267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sign with red text&#10;&#10;Description automatically generated">
            <a:extLst>
              <a:ext uri="{FF2B5EF4-FFF2-40B4-BE49-F238E27FC236}">
                <a16:creationId xmlns:a16="http://schemas.microsoft.com/office/drawing/2014/main" id="{3E950D1E-5D19-9419-FA29-5C9D852575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0896" y="5555673"/>
            <a:ext cx="1321121" cy="803489"/>
          </a:xfrm>
          <a:prstGeom prst="rect">
            <a:avLst/>
          </a:prstGeom>
        </p:spPr>
      </p:pic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8F96D99-ECF4-A560-9F0A-AC17B5D15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98873" y="5476258"/>
            <a:ext cx="1983423" cy="11250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309406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5A28-A0EC-16EB-81EE-467D2E92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19AA-71F5-C292-12FF-3D3C79F17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65CC4-748E-BB16-36E4-9CCE8367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B98-4D88-A144-B708-257F25386F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3795B-35BC-2A0E-DF5F-FE172BFD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5C37E-BFC7-6887-C3CA-16DB408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B78F-FD4B-4E49-B043-B96A768548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805C35-8336-E695-D751-06C6D7D3BD1C}"/>
              </a:ext>
            </a:extLst>
          </p:cNvPr>
          <p:cNvSpPr/>
          <p:nvPr userDrawn="1"/>
        </p:nvSpPr>
        <p:spPr>
          <a:xfrm>
            <a:off x="0" y="0"/>
            <a:ext cx="12192000" cy="235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B93182-6747-28E3-9186-6B30D8D33267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sign with red text&#10;&#10;Description automatically generated">
            <a:extLst>
              <a:ext uri="{FF2B5EF4-FFF2-40B4-BE49-F238E27FC236}">
                <a16:creationId xmlns:a16="http://schemas.microsoft.com/office/drawing/2014/main" id="{3E950D1E-5D19-9419-FA29-5C9D85257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0896" y="5555673"/>
            <a:ext cx="1321121" cy="803489"/>
          </a:xfrm>
          <a:prstGeom prst="rect">
            <a:avLst/>
          </a:prstGeom>
        </p:spPr>
      </p:pic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8F96D99-ECF4-A560-9F0A-AC17B5D15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98873" y="5476258"/>
            <a:ext cx="1983423" cy="11250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95387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82A79-C616-6476-731F-D6DE9803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359" y="2384623"/>
            <a:ext cx="9171132" cy="117359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2EC17-6E32-23CF-42F8-DACF3CCF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6359" y="3585207"/>
            <a:ext cx="9171132" cy="65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3A9A4-7BF1-A201-8076-FE0FEEF7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B98-4D88-A144-B708-257F25386F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1637F-D192-BBA6-7612-5BAC6804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ED571-B2E7-468F-359B-499FC7D2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B78F-FD4B-4E49-B043-B96A768548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880E0F-30DB-5AC8-41B9-EC7DB035A727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sign with red text&#10;&#10;Description automatically generated">
            <a:extLst>
              <a:ext uri="{FF2B5EF4-FFF2-40B4-BE49-F238E27FC236}">
                <a16:creationId xmlns:a16="http://schemas.microsoft.com/office/drawing/2014/main" id="{39C9AD74-DD2C-5EEC-6641-0E4EBDC9E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200" y="4961405"/>
            <a:ext cx="1849817" cy="1125035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FA709D8-3F8F-86FD-3453-643465D06C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0250" y="4973638"/>
            <a:ext cx="2743200" cy="15123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242417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oon Left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82A79-C616-6476-731F-D6DE9803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96" y="1370636"/>
            <a:ext cx="5375222" cy="18367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2EC17-6E32-23CF-42F8-DACF3CCF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6794" y="3404370"/>
            <a:ext cx="5375221" cy="5443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3A9A4-7BF1-A201-8076-FE0FEEF7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B98-4D88-A144-B708-257F25386F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1637F-D192-BBA6-7612-5BAC6804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ED571-B2E7-468F-359B-499FC7D2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B78F-FD4B-4E49-B043-B96A768548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sign with red text&#10;&#10;Description automatically generated">
            <a:extLst>
              <a:ext uri="{FF2B5EF4-FFF2-40B4-BE49-F238E27FC236}">
                <a16:creationId xmlns:a16="http://schemas.microsoft.com/office/drawing/2014/main" id="{39C9AD74-DD2C-5EEC-6641-0E4EBDC9E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200" y="5231315"/>
            <a:ext cx="1849817" cy="1125035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FA709D8-3F8F-86FD-3453-643465D06C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0250" y="5243548"/>
            <a:ext cx="2743200" cy="15123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56410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oon Right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82A79-C616-6476-731F-D6DE9803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87" y="1370636"/>
            <a:ext cx="5375222" cy="18367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2EC17-6E32-23CF-42F8-DACF3CCF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085" y="3404370"/>
            <a:ext cx="5375221" cy="5443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3A9A4-7BF1-A201-8076-FE0FEEF7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B98-4D88-A144-B708-257F25386F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1637F-D192-BBA6-7612-5BAC6804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ED571-B2E7-468F-359B-499FC7D2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B78F-FD4B-4E49-B043-B96A768548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sign with red text&#10;&#10;Description automatically generated">
            <a:extLst>
              <a:ext uri="{FF2B5EF4-FFF2-40B4-BE49-F238E27FC236}">
                <a16:creationId xmlns:a16="http://schemas.microsoft.com/office/drawing/2014/main" id="{39C9AD74-DD2C-5EEC-6641-0E4EBDC9E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085" y="5231315"/>
            <a:ext cx="1849817" cy="1125035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FA709D8-3F8F-86FD-3453-643465D06C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40102" y="5243548"/>
            <a:ext cx="2743200" cy="15123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157347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2D52-514C-21E7-3C7D-8F4782BF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EE92F-F96C-635D-F0A2-1A43B9A94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02B4B-030B-625B-E66B-88F44372D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5C0A7-08D0-55E3-5A94-80B8FB9E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B98-4D88-A144-B708-257F25386F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4874C-42D1-62E5-1646-5D6EF8CE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6C7BD-F64E-882E-A7D7-2A7B89A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B78F-FD4B-4E49-B043-B96A768548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82FC8F-F807-7A15-EC99-238E158CAA6E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sign with red text&#10;&#10;Description automatically generated">
            <a:extLst>
              <a:ext uri="{FF2B5EF4-FFF2-40B4-BE49-F238E27FC236}">
                <a16:creationId xmlns:a16="http://schemas.microsoft.com/office/drawing/2014/main" id="{B2E51999-A211-A421-E3B1-CA9A058AE8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0896" y="5555673"/>
            <a:ext cx="1321121" cy="803489"/>
          </a:xfrm>
          <a:prstGeom prst="rect">
            <a:avLst/>
          </a:prstGeom>
        </p:spPr>
      </p:pic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0A6D2AA-7DAF-E990-BA08-3C1E0F81A9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98873" y="5476258"/>
            <a:ext cx="1983423" cy="11250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336937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465A-4BB0-0766-1AB3-D07E8F35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147E3-79A9-266C-966C-81337A4C8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676A8-D0C4-C4F2-E76B-3B214D0A9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99781-C1AF-4320-EC51-9D5939E0E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F86276-0308-DEDC-6CC6-7FDF74FD5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53954-246D-B603-D2D2-5E66A778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B98-4D88-A144-B708-257F25386F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0B39B-2520-4E57-A42C-0A8136DB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46216-D2BF-058F-C8E9-AA2E345C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B78F-FD4B-4E49-B043-B96A768548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4D22F0-DA91-7EA2-D5E1-0D33BDB7269C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sign with red text&#10;&#10;Description automatically generated">
            <a:extLst>
              <a:ext uri="{FF2B5EF4-FFF2-40B4-BE49-F238E27FC236}">
                <a16:creationId xmlns:a16="http://schemas.microsoft.com/office/drawing/2014/main" id="{0D9D333D-7BE9-7886-063B-3D863F9B0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0896" y="5555673"/>
            <a:ext cx="1321121" cy="803489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95A665-2345-E732-B914-3232350298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98873" y="5476258"/>
            <a:ext cx="1983423" cy="11250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16678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Capti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CD1E-987D-A06A-9BD6-FD838097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43A50-05CD-C6CE-BC86-174F9E43B94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8200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a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097A5-5E48-9326-E6F2-B7833B353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A987D-DA43-2030-F9A0-DDC2D9B2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B98-4D88-A144-B708-257F25386F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67F7D-31BB-1D6F-51C3-9D22931E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9C5F1-273B-1FE2-38D9-799C37E8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B78F-FD4B-4E49-B043-B96A768548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sign with red text&#10;&#10;Description automatically generated">
            <a:extLst>
              <a:ext uri="{FF2B5EF4-FFF2-40B4-BE49-F238E27FC236}">
                <a16:creationId xmlns:a16="http://schemas.microsoft.com/office/drawing/2014/main" id="{29286903-7536-04DE-0FA7-EB15A04C7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9879" y="5555673"/>
            <a:ext cx="1321121" cy="803489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B0F97925-D9D7-7B9E-D736-0EB69D6E88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07542" y="5476258"/>
            <a:ext cx="1983423" cy="11250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12673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7D98C7-701F-BDE9-903C-CED37CFE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AF5B5-37BF-5732-9BF1-BBDF17A7D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1AC3D-E7E7-6121-2EA6-FFB91882E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FB98-4D88-A144-B708-257F25386F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0B967-D3EE-1B00-18DC-10185F4BC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573D-A7B7-37BE-770B-43FA8D438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0B78F-FD4B-4E49-B043-B96A76854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2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2" r:id="rId5"/>
    <p:sldLayoutId id="2147483663" r:id="rId6"/>
    <p:sldLayoutId id="2147483652" r:id="rId7"/>
    <p:sldLayoutId id="2147483653" r:id="rId8"/>
    <p:sldLayoutId id="2147483661" r:id="rId9"/>
    <p:sldLayoutId id="2147483657" r:id="rId10"/>
    <p:sldLayoutId id="2147483656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xsmartbuy.gov/esbd/SSC-RFQ-AE-26-71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xsmartbuy.gov/esbd?agencyNumber=710&amp;page=1&amp;status=1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www.txsmartbuy.gov/esbd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lutions.sciquest.com/apps/Router/SupplierLogin?CustOrg=TAM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mus.edu/business/hub-procurement/hub-programs-3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O-HUBProgram@tamus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hyperlink" Target="https://signup.e2ma.net/signup/2010817/198046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gnup.e2ma.net/signup/2010817/1980469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mus.edu/business/facilities-planning-construc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mus.edu/finance/treasury-services/capital-plan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mus.edu/business/facilities-planning-construction/master-agreemen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C43E-D5BD-9978-8FC1-69FC4EA03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65386"/>
          </a:xfrm>
        </p:spPr>
        <p:txBody>
          <a:bodyPr>
            <a:normAutofit/>
          </a:bodyPr>
          <a:lstStyle/>
          <a:p>
            <a:r>
              <a:rPr lang="en-US" sz="4800" dirty="0"/>
              <a:t>Working with the Texas A&amp;M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ECC45-62CB-F8D6-3968-22BDA8B24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0849"/>
            <a:ext cx="9144000" cy="1655762"/>
          </a:xfrm>
        </p:spPr>
        <p:txBody>
          <a:bodyPr/>
          <a:lstStyle/>
          <a:p>
            <a:r>
              <a:rPr lang="en-US" dirty="0"/>
              <a:t>The Texas A&amp;M University System HUB Program</a:t>
            </a:r>
          </a:p>
          <a:p>
            <a:r>
              <a:rPr lang="en-US" dirty="0"/>
              <a:t>in collaboration with the TAMIU SBDC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905A4C-8A8F-1DAA-28DB-1C34985B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81" y="5182745"/>
            <a:ext cx="31432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98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00168-BE5B-2439-CBED-87A1E8422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E25DB-09D4-E3C3-4D50-17DC6F60A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977656"/>
          </a:xfrm>
        </p:spPr>
        <p:txBody>
          <a:bodyPr>
            <a:noAutofit/>
          </a:bodyPr>
          <a:lstStyle/>
          <a:p>
            <a:r>
              <a:rPr lang="en-US" sz="3800" dirty="0"/>
              <a:t>Building &amp; Grounds Maintenance, Custodial Services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E5D63C6-0D49-F6B6-24FE-DAD9C97D7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4856"/>
            <a:ext cx="3932237" cy="3434131"/>
          </a:xfrm>
        </p:spPr>
        <p:txBody>
          <a:bodyPr>
            <a:normAutofit/>
          </a:bodyPr>
          <a:lstStyle/>
          <a:p>
            <a:r>
              <a:rPr lang="en-US" sz="2400" dirty="0"/>
              <a:t>| Construction Under $10M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19D2211-F9CA-E525-AA03-6841F27CD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91" y="5688418"/>
            <a:ext cx="2491562" cy="5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37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4DB5E-F0C7-26FC-1AB1-360CDD65D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FAA8-7044-EBC6-C866-3F0F8AE8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075" y="811412"/>
            <a:ext cx="9171132" cy="11735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00" dirty="0"/>
              <a:t>Current Opportunities | </a:t>
            </a:r>
            <a:r>
              <a:rPr lang="en-US" sz="4200" dirty="0"/>
              <a:t>Under $10M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81506-1D3F-7857-B0CB-7845192C8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8783" y="2139179"/>
            <a:ext cx="8099108" cy="3029208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b="1" dirty="0">
                <a:solidFill>
                  <a:srgbClr val="0070C0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SSC - A/E Indefinite Delivery Indefinite Quantity Agreement Pool</a:t>
            </a:r>
            <a:endParaRPr lang="en-US" sz="2200" dirty="0">
              <a:solidFill>
                <a:srgbClr val="0070C0"/>
              </a:solidFill>
              <a:effectLst/>
              <a:latin typeface="Montserr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93DBE-10D6-C0D4-E8FB-759138679593}"/>
              </a:ext>
            </a:extLst>
          </p:cNvPr>
          <p:cNvSpPr txBox="1"/>
          <p:nvPr/>
        </p:nvSpPr>
        <p:spPr>
          <a:xfrm>
            <a:off x="2006452" y="3759887"/>
            <a:ext cx="81790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Email </a:t>
            </a:r>
            <a:r>
              <a:rPr lang="en-US" sz="2000" b="1" dirty="0"/>
              <a:t>Lisa Gray</a:t>
            </a:r>
            <a:r>
              <a:rPr lang="en-US" sz="2000" dirty="0"/>
              <a:t> to get added to the email distribution list for information on future opportunities.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Lisa Gray | </a:t>
            </a:r>
            <a:r>
              <a:rPr lang="en-US" sz="2000" b="1" u="sng" dirty="0"/>
              <a:t>lisa.gray@sscserv.com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A7E3977-E17A-72B0-1E36-22B2DE010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81" y="5182745"/>
            <a:ext cx="31432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9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EF23F-DBBF-D968-F789-E79522B6E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E4B339-D974-B681-9EFD-0A283C4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Building &amp; Grounds Maintenance, Custodial Services|</a:t>
            </a:r>
            <a:r>
              <a:rPr lang="en-US" sz="3400" dirty="0"/>
              <a:t> </a:t>
            </a:r>
            <a:r>
              <a:rPr lang="en-US" sz="2800" dirty="0"/>
              <a:t>Contacts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C481BB-7E32-6D62-657D-0617A55C4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43613"/>
          <a:stretch/>
        </p:blipFill>
        <p:spPr>
          <a:xfrm>
            <a:off x="604433" y="1560403"/>
            <a:ext cx="5477540" cy="4403517"/>
          </a:xfrm>
        </p:spPr>
      </p:pic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A5FB6087-68C7-25A1-2EAF-59EA81FB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099"/>
          <a:stretch/>
        </p:blipFill>
        <p:spPr>
          <a:xfrm>
            <a:off x="6081973" y="1779151"/>
            <a:ext cx="5271827" cy="3299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48E409-E058-782C-9483-15E9955E6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88" y="5688418"/>
            <a:ext cx="2491562" cy="5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85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0099-8588-DD98-6501-DD599FC7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/>
              <a:t>Other Procurement Opportunities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6FEE20-599F-0A59-E783-3B6B1AA42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91" y="5688418"/>
            <a:ext cx="2491562" cy="5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13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A57A-274D-2539-8CAC-DED2596F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Opportunities | ESBD</a:t>
            </a:r>
          </a:p>
        </p:txBody>
      </p:sp>
      <p:pic>
        <p:nvPicPr>
          <p:cNvPr id="8" name="Content Placeholder 7">
            <a:hlinkClick r:id="rId3"/>
            <a:extLst>
              <a:ext uri="{FF2B5EF4-FFF2-40B4-BE49-F238E27FC236}">
                <a16:creationId xmlns:a16="http://schemas.microsoft.com/office/drawing/2014/main" id="{252AD003-AE87-93BB-B5A5-9452F01BA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644836"/>
            <a:ext cx="8305800" cy="342336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3A2D7A-B38F-05C5-813F-A3466EB53B35}"/>
              </a:ext>
            </a:extLst>
          </p:cNvPr>
          <p:cNvSpPr txBox="1"/>
          <p:nvPr/>
        </p:nvSpPr>
        <p:spPr>
          <a:xfrm>
            <a:off x="838200" y="542400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https://www.txsmartbuy.gov/esbd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" name="Picture 13" descr="A qr code with a dinosaur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FA6C54CA-0898-54BE-AF08-3ED9A4B31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456" y="1690688"/>
            <a:ext cx="1659344" cy="1659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18E2FD-3352-00FB-5E0D-F989FC98E702}"/>
              </a:ext>
            </a:extLst>
          </p:cNvPr>
          <p:cNvSpPr txBox="1"/>
          <p:nvPr/>
        </p:nvSpPr>
        <p:spPr>
          <a:xfrm>
            <a:off x="9152971" y="3314904"/>
            <a:ext cx="274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Scan to View Webpage.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ED8E19-D192-9E2C-047B-FA2C9ABFD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88" y="5688418"/>
            <a:ext cx="2491562" cy="5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494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0A2BE-15D2-7950-90D7-0981E229D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/>
            <a:extLst>
              <a:ext uri="{FF2B5EF4-FFF2-40B4-BE49-F238E27FC236}">
                <a16:creationId xmlns:a16="http://schemas.microsoft.com/office/drawing/2014/main" id="{D5EC3909-706B-64EC-FAAC-65036E04F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824997"/>
            <a:ext cx="8699205" cy="3499738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6F67E2-470C-1EAC-032C-8CB0CBFF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Procurement Opportunities| AggieBid</a:t>
            </a:r>
          </a:p>
        </p:txBody>
      </p:sp>
      <p:pic>
        <p:nvPicPr>
          <p:cNvPr id="7" name="Picture 6" descr="A qr code with a dinosau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1808CED-E488-6D57-EA8E-895E34493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9884" y="1824997"/>
            <a:ext cx="1821970" cy="18219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77CD07-8392-7FDD-04AA-9E2C73B5D39A}"/>
              </a:ext>
            </a:extLst>
          </p:cNvPr>
          <p:cNvSpPr txBox="1"/>
          <p:nvPr/>
        </p:nvSpPr>
        <p:spPr>
          <a:xfrm>
            <a:off x="838200" y="5583092"/>
            <a:ext cx="7775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https://solutions.sciquest.com/apps/Router/SupplierLogin?CustOrg=TAMU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BB6D04-B065-7CF9-209D-E091D54D2833}"/>
              </a:ext>
            </a:extLst>
          </p:cNvPr>
          <p:cNvSpPr txBox="1"/>
          <p:nvPr/>
        </p:nvSpPr>
        <p:spPr>
          <a:xfrm>
            <a:off x="9449686" y="3646967"/>
            <a:ext cx="274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Scan to View Webpage.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CC76AA2-30FB-FB09-2FF2-4C4A8DBA5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88" y="5688418"/>
            <a:ext cx="2491562" cy="5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06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A6830-B8C9-228A-111C-43B0ADF33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DC5C-6FC2-56BE-D43E-FCB9D539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Resources on our Webpage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20AB807-584D-2FFA-92D7-7B687CD43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1472609"/>
          </a:xfrm>
        </p:spPr>
        <p:txBody>
          <a:bodyPr>
            <a:normAutofit/>
          </a:bodyPr>
          <a:lstStyle/>
          <a:p>
            <a:r>
              <a:rPr lang="en-US" sz="2000" dirty="0"/>
              <a:t>| HUB Certification Portal Training</a:t>
            </a:r>
          </a:p>
          <a:p>
            <a:r>
              <a:rPr lang="en-US" sz="2000" dirty="0"/>
              <a:t>| Vendor Lists</a:t>
            </a:r>
          </a:p>
          <a:p>
            <a:r>
              <a:rPr lang="en-US" sz="2000" dirty="0"/>
              <a:t>| Current HUB Goals &amp; Documents</a:t>
            </a:r>
          </a:p>
        </p:txBody>
      </p:sp>
      <p:pic>
        <p:nvPicPr>
          <p:cNvPr id="5" name="Picture 4" descr="A qr code with a dinosau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4C7CD5CB-1958-5204-9249-CC8FD9F6A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090" y="2166476"/>
            <a:ext cx="2525048" cy="2525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41792C-B9CB-050F-A721-300C405FCDC3}"/>
              </a:ext>
            </a:extLst>
          </p:cNvPr>
          <p:cNvSpPr txBox="1"/>
          <p:nvPr/>
        </p:nvSpPr>
        <p:spPr>
          <a:xfrm>
            <a:off x="839788" y="4477435"/>
            <a:ext cx="4487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https://www.tamus.edu/business/hub-procurement/hub-programs-3/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54A4B6-AC16-4477-0B59-BD46C4F3B8A3}"/>
              </a:ext>
            </a:extLst>
          </p:cNvPr>
          <p:cNvSpPr txBox="1"/>
          <p:nvPr/>
        </p:nvSpPr>
        <p:spPr>
          <a:xfrm>
            <a:off x="6756457" y="4800600"/>
            <a:ext cx="274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Scan to View Webpage.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77956B8-2BF6-21A5-4126-4D067075B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91" y="5688418"/>
            <a:ext cx="2491562" cy="5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55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3652-841A-3B87-48F0-5C20D504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you, TAMIU SBDC!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BBB5C-16BF-E37E-337B-736D86734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Email us: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SO-HUBProgram@tamus.edu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3644F10C-E3C7-3654-766E-03530D4FE8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03487" y="2073903"/>
            <a:ext cx="2027884" cy="2027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5C44D0-F99B-02EE-BBBF-7C0BC1BB95D2}"/>
              </a:ext>
            </a:extLst>
          </p:cNvPr>
          <p:cNvSpPr txBox="1"/>
          <p:nvPr/>
        </p:nvSpPr>
        <p:spPr>
          <a:xfrm>
            <a:off x="2920490" y="4118795"/>
            <a:ext cx="2393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Scan to subscribe to the HUB Newsletter.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2856169-80E3-B66D-3C52-5BA3E0F86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49" y="5487364"/>
            <a:ext cx="31432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34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06602-FF71-0966-3083-C6A645583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3DBD-BED3-75C5-879C-FCB4C312B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8247"/>
            <a:ext cx="9144000" cy="1865386"/>
          </a:xfrm>
        </p:spPr>
        <p:txBody>
          <a:bodyPr/>
          <a:lstStyle/>
          <a:p>
            <a:r>
              <a:rPr lang="en-US" sz="4800" dirty="0"/>
              <a:t>A&amp;M System</a:t>
            </a:r>
            <a:br>
              <a:rPr lang="en-US" dirty="0"/>
            </a:br>
            <a:r>
              <a:rPr lang="en-US" dirty="0"/>
              <a:t>Weekly HUB Newsletter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F87C7711-440D-4DB9-FF96-97275D0D35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81144" y="2573633"/>
            <a:ext cx="1865386" cy="1865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08104B-EB88-B584-E75B-48CD690D7072}"/>
              </a:ext>
            </a:extLst>
          </p:cNvPr>
          <p:cNvSpPr txBox="1"/>
          <p:nvPr/>
        </p:nvSpPr>
        <p:spPr>
          <a:xfrm>
            <a:off x="2814527" y="4439019"/>
            <a:ext cx="6562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Scan to subscribe.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F7D520-D731-4B81-524E-9BB9DEAB5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81" y="5182745"/>
            <a:ext cx="31432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11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39745-390E-4F5B-0EC2-1A00AE436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253B-6AB3-2D6D-82BF-E1CA9D61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Texas A&amp;M University System (A&amp;M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B6BE2-F3FA-CA3F-ED55-159C8505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6226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</a:rPr>
              <a:t>Public institution of higher education </a:t>
            </a:r>
          </a:p>
          <a:p>
            <a:r>
              <a:rPr lang="en-US" dirty="0"/>
              <a:t>Created in 1948 by the Texas Legislature </a:t>
            </a:r>
          </a:p>
          <a:p>
            <a:r>
              <a:rPr lang="en-US" dirty="0"/>
              <a:t>Governed by the Texas Administrative Code &amp; Texas Government Code standard regarding the </a:t>
            </a:r>
            <a:r>
              <a:rPr lang="en-US" b="1" dirty="0"/>
              <a:t>Historically Underutilized Business (HUB) Program</a:t>
            </a:r>
          </a:p>
          <a:p>
            <a:r>
              <a:rPr lang="en-US" b="0" i="0" dirty="0">
                <a:effectLst/>
              </a:rPr>
              <a:t>Sets HUB goals in six procurement cat</a:t>
            </a:r>
            <a:r>
              <a:rPr lang="en-US" dirty="0"/>
              <a:t>egories, reviewed annually</a:t>
            </a:r>
          </a:p>
          <a:p>
            <a:r>
              <a:rPr lang="en-US" b="0" i="0" dirty="0">
                <a:effectLst/>
              </a:rPr>
              <a:t>Reports HUB expenditures semi-annually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D7EF542-7981-A6C3-3367-B600A5081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88" y="5688418"/>
            <a:ext cx="2491562" cy="5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99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18D99-EBED-0A9E-82CF-6D91A64DC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5E6D0-D8CB-E79B-E7A7-5DD9330B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A&amp;M System Map</a:t>
            </a:r>
          </a:p>
        </p:txBody>
      </p:sp>
      <p:pic>
        <p:nvPicPr>
          <p:cNvPr id="8" name="Content Placeholder 7" descr="A map of the state of texas&#10;&#10;Description automatically generated">
            <a:extLst>
              <a:ext uri="{FF2B5EF4-FFF2-40B4-BE49-F238E27FC236}">
                <a16:creationId xmlns:a16="http://schemas.microsoft.com/office/drawing/2014/main" id="{D0B7560F-6A4A-427C-297B-2C612FC50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627667"/>
            <a:ext cx="6806609" cy="4607140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BA1C23-87C3-5F79-F19C-BF8A3DCAB5B4}"/>
              </a:ext>
            </a:extLst>
          </p:cNvPr>
          <p:cNvSpPr txBox="1">
            <a:spLocks/>
          </p:cNvSpPr>
          <p:nvPr/>
        </p:nvSpPr>
        <p:spPr>
          <a:xfrm>
            <a:off x="7644808" y="1627667"/>
            <a:ext cx="3912782" cy="29590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r>
              <a:rPr lang="en-US" dirty="0"/>
              <a:t>Includes:</a:t>
            </a:r>
          </a:p>
          <a:p>
            <a:pPr marL="228600" lvl="1" indent="0">
              <a:buNone/>
            </a:pPr>
            <a:endParaRPr lang="en-US" dirty="0"/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dirty="0"/>
              <a:t>11 universities (soon to be 12),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dirty="0"/>
              <a:t>A comprehensive health science center,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dirty="0"/>
              <a:t>Eight state agencies, and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dirty="0"/>
              <a:t>Texas A&amp;M-RELLIS.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40CBC3A-81F7-CE2D-E16A-AC90845D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88" y="5688418"/>
            <a:ext cx="2491562" cy="5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41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67CD1-0313-73E7-F7E2-77DBF741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67B4-14F7-7B62-463D-F3398580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Goals &amp;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F53FE-F4BD-0A0A-17D8-93B33EB2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79828" cy="3416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dirty="0">
                <a:effectLst/>
              </a:rPr>
              <a:t>FY25 HUB Goals|</a:t>
            </a:r>
          </a:p>
          <a:p>
            <a:pPr marL="0" indent="0">
              <a:buNone/>
            </a:pPr>
            <a:endParaRPr lang="en-US" b="0" i="0" dirty="0">
              <a:effectLst/>
            </a:endParaRPr>
          </a:p>
          <a:p>
            <a:pPr lvl="1"/>
            <a:r>
              <a:rPr lang="en-US" dirty="0"/>
              <a:t>HEAVY CONSTRUCTION: 10%</a:t>
            </a:r>
          </a:p>
          <a:p>
            <a:pPr lvl="1"/>
            <a:r>
              <a:rPr lang="en-US" b="0" i="0" dirty="0">
                <a:effectLst/>
              </a:rPr>
              <a:t>BUILDING CONSRUCTION: 30%</a:t>
            </a:r>
          </a:p>
          <a:p>
            <a:pPr lvl="1"/>
            <a:r>
              <a:rPr lang="en-US" dirty="0"/>
              <a:t>PROFESSIONAL SERVICES: 35%</a:t>
            </a:r>
          </a:p>
          <a:p>
            <a:pPr lvl="1"/>
            <a:r>
              <a:rPr lang="en-US" b="0" i="0" dirty="0">
                <a:effectLst/>
              </a:rPr>
              <a:t>COMMODITY PURCHASING: 45%</a:t>
            </a:r>
          </a:p>
          <a:p>
            <a:pPr lvl="1"/>
            <a:r>
              <a:rPr lang="en-US" dirty="0"/>
              <a:t>SPECIAL TRADE: 10%</a:t>
            </a:r>
          </a:p>
          <a:p>
            <a:pPr lvl="1"/>
            <a:r>
              <a:rPr lang="en-US" b="0" i="0" dirty="0">
                <a:effectLst/>
              </a:rPr>
              <a:t>OTHER SERVICES: 11%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4A6F9B8-1671-B456-546B-7771B3A75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88" y="5688418"/>
            <a:ext cx="2491562" cy="5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94E86F-7E63-5971-8056-AAF177446748}"/>
              </a:ext>
            </a:extLst>
          </p:cNvPr>
          <p:cNvSpPr txBox="1">
            <a:spLocks/>
          </p:cNvSpPr>
          <p:nvPr/>
        </p:nvSpPr>
        <p:spPr>
          <a:xfrm>
            <a:off x="6624084" y="1825625"/>
            <a:ext cx="4729716" cy="3416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HUB Expenditure Over Time |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2600" dirty="0"/>
              <a:t>Spent over $183 million with HUBs in FY24</a:t>
            </a:r>
          </a:p>
          <a:p>
            <a:r>
              <a:rPr lang="en-US" sz="2600" dirty="0"/>
              <a:t>Spent over $544 million with HUBs in the past five fiscal years</a:t>
            </a:r>
          </a:p>
          <a:p>
            <a:r>
              <a:rPr lang="en-US" sz="2600" dirty="0"/>
              <a:t>Majority of expenditure is through capital projects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5C613F-24A0-25D0-7C7D-6C5AC057E2DB}"/>
              </a:ext>
            </a:extLst>
          </p:cNvPr>
          <p:cNvCxnSpPr/>
          <p:nvPr/>
        </p:nvCxnSpPr>
        <p:spPr>
          <a:xfrm>
            <a:off x="6198781" y="1499191"/>
            <a:ext cx="0" cy="4019107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90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81381-615B-B85B-A9E6-FC57E28F2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25F8-8025-5CF0-9CFE-23F8B1C3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Construction Opportunities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2B30D20-7DAF-5431-EE55-5D94B9101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3200" dirty="0"/>
              <a:t>| Capital Projects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1AB4594-F498-4B7E-AFA8-F29F6EFA4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91" y="5688418"/>
            <a:ext cx="2491562" cy="5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04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3CF33-6E5C-705F-B86E-C9A6660E9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D4F7-3422-B697-90DB-912F28BE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Opportunities | FP&amp;C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5DBF4FF-E90B-7EED-02A8-301CC3C48B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13"/>
          <a:stretch/>
        </p:blipFill>
        <p:spPr>
          <a:xfrm>
            <a:off x="838200" y="1644836"/>
            <a:ext cx="7859233" cy="3602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C409AA-2A78-BA18-A5BD-7495DFDFBCC0}"/>
              </a:ext>
            </a:extLst>
          </p:cNvPr>
          <p:cNvSpPr txBox="1"/>
          <p:nvPr/>
        </p:nvSpPr>
        <p:spPr>
          <a:xfrm>
            <a:off x="838200" y="5465135"/>
            <a:ext cx="655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929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https://www.tamus.edu/business/</a:t>
            </a:r>
            <a:r>
              <a:rPr lang="en-US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facilities-planning-construction/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2" name="Picture 11" descr="A qr code with a dinosau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0F9D4FB-FC13-5BD5-DB71-8F3DDDD8C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038" y="1567638"/>
            <a:ext cx="1632762" cy="1632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EBB2FF-DE9E-09B7-E09F-7B3D60FD8299}"/>
              </a:ext>
            </a:extLst>
          </p:cNvPr>
          <p:cNvSpPr txBox="1"/>
          <p:nvPr/>
        </p:nvSpPr>
        <p:spPr>
          <a:xfrm>
            <a:off x="9166262" y="3200400"/>
            <a:ext cx="274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Scan to View Webpage.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028EF41-B60E-6715-41B8-C0C94F615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88" y="5688418"/>
            <a:ext cx="2491562" cy="5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12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BE7B0-993C-35CB-801E-F8BBBD467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D998-8207-40B5-E770-389E7D56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Opportunities | </a:t>
            </a:r>
            <a:r>
              <a:rPr lang="en-US" sz="4000" dirty="0"/>
              <a:t>Capital Plan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796A0216-CC45-6A1E-8B01-904B37983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2925726" cy="3733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12686F-6B2D-24E6-F9DF-9FEBC74599E1}"/>
              </a:ext>
            </a:extLst>
          </p:cNvPr>
          <p:cNvSpPr txBox="1"/>
          <p:nvPr/>
        </p:nvSpPr>
        <p:spPr>
          <a:xfrm>
            <a:off x="838200" y="560967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https://www.tamus.edu/</a:t>
            </a:r>
            <a:r>
              <a:rPr lang="en-US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finance/treasury-services/capital-plan/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3AC580E4-805E-912C-627F-4FE5B5278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343" y="1690687"/>
            <a:ext cx="2831857" cy="3733543"/>
          </a:xfrm>
          <a:prstGeom prst="rect">
            <a:avLst/>
          </a:prstGeom>
        </p:spPr>
      </p:pic>
      <p:pic>
        <p:nvPicPr>
          <p:cNvPr id="13" name="Picture 12" descr="A qr code with a dinosau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1E72A02B-F67B-3FEF-DF4E-5C856AAC7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438" y="2318570"/>
            <a:ext cx="2220859" cy="2220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5F62A-DEC3-2FC6-7F5F-1320F2D5E1D4}"/>
              </a:ext>
            </a:extLst>
          </p:cNvPr>
          <p:cNvSpPr txBox="1"/>
          <p:nvPr/>
        </p:nvSpPr>
        <p:spPr>
          <a:xfrm>
            <a:off x="8131710" y="4539429"/>
            <a:ext cx="274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Scan to View Webpage.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FE74E7-3934-B909-371B-5A83E5D36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88" y="5688418"/>
            <a:ext cx="2491562" cy="5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3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6E7EE-259E-3D8E-9201-3FD08A1B5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F783-A0E4-8D29-53A0-337C8E36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Opportunities | </a:t>
            </a:r>
            <a:r>
              <a:rPr lang="en-US" sz="4000" dirty="0"/>
              <a:t>Construction MSAs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46BEA3F-340F-62AD-C519-58D7A79CBF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83"/>
          <a:stretch/>
        </p:blipFill>
        <p:spPr>
          <a:xfrm>
            <a:off x="838200" y="1690688"/>
            <a:ext cx="8041554" cy="3774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58895-5876-26DB-CFB5-C09B2440BA98}"/>
              </a:ext>
            </a:extLst>
          </p:cNvPr>
          <p:cNvSpPr txBox="1"/>
          <p:nvPr/>
        </p:nvSpPr>
        <p:spPr>
          <a:xfrm>
            <a:off x="838200" y="5689547"/>
            <a:ext cx="8179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https://www.tamus.edu/business/facilities-planning-construction</a:t>
            </a:r>
            <a:r>
              <a:rPr lang="en-US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</a:p>
          <a:p>
            <a:r>
              <a:rPr lang="en-US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master-agreements/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" name="Picture 8" descr="A qr code with a dinosau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4C45411-BFE4-891A-126B-D8D8081D2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7568" y="1690688"/>
            <a:ext cx="1516082" cy="1516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0DC0C0-EDC5-9D13-9623-2053D7023F26}"/>
              </a:ext>
            </a:extLst>
          </p:cNvPr>
          <p:cNvSpPr txBox="1"/>
          <p:nvPr/>
        </p:nvSpPr>
        <p:spPr>
          <a:xfrm>
            <a:off x="9224452" y="3208579"/>
            <a:ext cx="274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Scan to View Webpage.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276C1B-6B7D-585E-99D0-FC03F6576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88" y="5688418"/>
            <a:ext cx="2491562" cy="5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33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MU System">
      <a:dk1>
        <a:srgbClr val="000000"/>
      </a:dk1>
      <a:lt1>
        <a:srgbClr val="FFFFFF"/>
      </a:lt1>
      <a:dk2>
        <a:srgbClr val="212121"/>
      </a:dk2>
      <a:lt2>
        <a:srgbClr val="D5D5D5"/>
      </a:lt2>
      <a:accent1>
        <a:srgbClr val="500000"/>
      </a:accent1>
      <a:accent2>
        <a:srgbClr val="C0C0C0"/>
      </a:accent2>
      <a:accent3>
        <a:srgbClr val="FFC000"/>
      </a:accent3>
      <a:accent4>
        <a:srgbClr val="7E7E7E"/>
      </a:accent4>
      <a:accent5>
        <a:srgbClr val="1C6095"/>
      </a:accent5>
      <a:accent6>
        <a:srgbClr val="BBBBBB"/>
      </a:accent6>
      <a:hlink>
        <a:srgbClr val="929292"/>
      </a:hlink>
      <a:folHlink>
        <a:srgbClr val="50000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853</Words>
  <Application>Microsoft Office PowerPoint</Application>
  <PresentationFormat>Widescreen</PresentationFormat>
  <Paragraphs>102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Montserrat</vt:lpstr>
      <vt:lpstr>Tw Cen MT</vt:lpstr>
      <vt:lpstr>Wingdings</vt:lpstr>
      <vt:lpstr>Office Theme</vt:lpstr>
      <vt:lpstr>Working with the Texas A&amp;M System</vt:lpstr>
      <vt:lpstr>A&amp;M System Weekly HUB Newsletter</vt:lpstr>
      <vt:lpstr>About the Texas A&amp;M University System (A&amp;M System)</vt:lpstr>
      <vt:lpstr>A&amp;M System Map</vt:lpstr>
      <vt:lpstr>HUB Goals &amp; Expenditures</vt:lpstr>
      <vt:lpstr>Construction Opportunities</vt:lpstr>
      <vt:lpstr>Construction Opportunities | FP&amp;C</vt:lpstr>
      <vt:lpstr>Construction Opportunities | Capital Plan</vt:lpstr>
      <vt:lpstr>Construction Opportunities | Construction MSAs</vt:lpstr>
      <vt:lpstr>Building &amp; Grounds Maintenance, Custodial Services</vt:lpstr>
      <vt:lpstr>Current Opportunities | Under $10M</vt:lpstr>
      <vt:lpstr>Building &amp; Grounds Maintenance, Custodial Services| Contacts</vt:lpstr>
      <vt:lpstr>Other Procurement Opportunities</vt:lpstr>
      <vt:lpstr>Procurement Opportunities | ESBD</vt:lpstr>
      <vt:lpstr>Procurement Opportunities| AggieBid</vt:lpstr>
      <vt:lpstr>Resources on our Webpage</vt:lpstr>
      <vt:lpstr>Thank you, TAMIU SBDC!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Mayor, Rachel</dc:creator>
  <cp:lastModifiedBy>Dixon, Porschia</cp:lastModifiedBy>
  <cp:revision>38</cp:revision>
  <dcterms:created xsi:type="dcterms:W3CDTF">2023-10-04T14:38:40Z</dcterms:created>
  <dcterms:modified xsi:type="dcterms:W3CDTF">2025-08-15T15:55:55Z</dcterms:modified>
</cp:coreProperties>
</file>