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2"/>
  </p:notesMasterIdLst>
  <p:sldIdLst>
    <p:sldId id="838840334" r:id="rId5"/>
    <p:sldId id="838840349" r:id="rId6"/>
    <p:sldId id="838840361" r:id="rId7"/>
    <p:sldId id="838840364" r:id="rId8"/>
    <p:sldId id="838840365" r:id="rId9"/>
    <p:sldId id="838840363" r:id="rId10"/>
    <p:sldId id="83884035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F188BC-9B02-4179-844E-81A52AEBD675}">
          <p14:sldIdLst>
            <p14:sldId id="838840334"/>
            <p14:sldId id="838840349"/>
            <p14:sldId id="838840361"/>
            <p14:sldId id="838840364"/>
            <p14:sldId id="838840365"/>
            <p14:sldId id="838840363"/>
            <p14:sldId id="83884035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, Minh Thu P." initials="NMTP" lastIdx="2" clrIdx="0">
    <p:extLst>
      <p:ext uri="{19B8F6BF-5375-455C-9EA6-DF929625EA0E}">
        <p15:presenceInfo xmlns:p15="http://schemas.microsoft.com/office/powerpoint/2012/main" userId="S::minh.thu.p.nguyen@accenture.com::eda0a876-ec53-4363-9eb1-afb41b01ec5e" providerId="AD"/>
      </p:ext>
    </p:extLst>
  </p:cmAuthor>
  <p:cmAuthor id="2" name="Maheshwari, Sameer A." initials="MSA" lastIdx="4" clrIdx="1">
    <p:extLst>
      <p:ext uri="{19B8F6BF-5375-455C-9EA6-DF929625EA0E}">
        <p15:presenceInfo xmlns:p15="http://schemas.microsoft.com/office/powerpoint/2012/main" userId="S::sameer.a.maheshwari@accenture.com::8fc7dbd7-897e-45de-8e1f-3309a68147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ECD1"/>
    <a:srgbClr val="F9E7E2"/>
    <a:srgbClr val="F6FBF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3B7F3-EF52-4E48-99A1-16352FB3B435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3273-9B62-4369-B703-559140DE3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2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33C3-087E-4CD5-BD23-22E324E09C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6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C233C3-087E-4CD5-BD23-22E324E09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85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3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39756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4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51698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735383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6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67792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" y="1136323"/>
            <a:ext cx="12192000" cy="85669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00216"/>
            <a:ext cx="9144000" cy="492167"/>
          </a:xfrm>
        </p:spPr>
        <p:txBody>
          <a:bodyPr anchor="b"/>
          <a:lstStyle>
            <a:lvl1pPr marL="0" indent="0" algn="ctr">
              <a:buNone/>
              <a:defRPr sz="24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subtitle or delete if not needed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44" y="4511795"/>
            <a:ext cx="5181600" cy="436562"/>
          </a:xfrm>
        </p:spPr>
        <p:txBody>
          <a:bodyPr>
            <a:normAutofit/>
          </a:bodyPr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n-US" dirty="0"/>
              <a:t>Click to enter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054100" y="4868424"/>
            <a:ext cx="5264150" cy="346075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Click to enter 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371545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4574" y="1583856"/>
            <a:ext cx="10967826" cy="3902543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Arial" panose="020B0604020202020204" pitchFamily="34" charset="0"/>
              <a:buChar char="•"/>
              <a:defRPr sz="2400"/>
            </a:lvl1pPr>
            <a:lvl2pPr marL="685800" indent="-228600" algn="l">
              <a:buClrTx/>
              <a:buSzPct val="100000"/>
              <a:buFont typeface="Arial" panose="020B0604020202020204" pitchFamily="34" charset="0"/>
              <a:buChar char="–"/>
              <a:defRPr sz="2000"/>
            </a:lvl2pPr>
            <a:lvl3pPr marL="1143000" indent="-228600" algn="l">
              <a:buFont typeface="Courier New" panose="02070309020205020404" pitchFamily="49" charset="0"/>
              <a:buChar char="o"/>
              <a:defRPr sz="1800"/>
            </a:lvl3pPr>
            <a:lvl4pPr marL="1600200" indent="-228600" algn="l">
              <a:buFont typeface="Wingdings" panose="05000000000000000000" pitchFamily="2" charset="2"/>
              <a:buChar char="§"/>
              <a:defRPr sz="1600"/>
            </a:lvl4pPr>
            <a:lvl5pPr algn="l">
              <a:defRPr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619633"/>
            <a:ext cx="10515600" cy="95430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8200" y="3642111"/>
            <a:ext cx="10515600" cy="443857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enter subtitle or delete if not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4574" y="1576442"/>
            <a:ext cx="5181600" cy="3909958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03028" y="1576442"/>
            <a:ext cx="5181600" cy="3906839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7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184" y="1579348"/>
            <a:ext cx="5157787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09596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4150" y="1579348"/>
            <a:ext cx="5183188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94150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baseline="0"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no foo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3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82308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580" y="1567029"/>
            <a:ext cx="10967820" cy="39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631" y="5992427"/>
            <a:ext cx="12192000" cy="409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8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768">
          <p15:clr>
            <a:srgbClr val="F26B43"/>
          </p15:clr>
        </p15:guide>
        <p15:guide id="6" pos="3840">
          <p15:clr>
            <a:srgbClr val="F26B43"/>
          </p15:clr>
        </p15:guide>
        <p15:guide id="7" orient="horz" pos="3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9834" y="717755"/>
            <a:ext cx="12192000" cy="1412914"/>
          </a:xfrm>
        </p:spPr>
        <p:txBody>
          <a:bodyPr>
            <a:normAutofit fontScale="90000"/>
          </a:bodyPr>
          <a:lstStyle/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RFP Number: CIO-21-103 </a:t>
            </a:r>
            <a:r>
              <a:rPr lang="en-US" b="0" dirty="0"/>
              <a:t/>
            </a:r>
            <a:br>
              <a:rPr lang="en-US" b="0" dirty="0"/>
            </a:br>
            <a:r>
              <a:rPr lang="en-US" dirty="0"/>
              <a:t>AFR Software Solution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14166" y="1963522"/>
            <a:ext cx="9144000" cy="96281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Pre-proposal Conference</a:t>
            </a:r>
            <a:br>
              <a:rPr lang="en-US" dirty="0"/>
            </a:br>
            <a:r>
              <a:rPr lang="en-US" dirty="0"/>
              <a:t>March 12, 2021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Mark Schulz 	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Deputy CIO</a:t>
            </a:r>
          </a:p>
        </p:txBody>
      </p:sp>
    </p:spTree>
    <p:extLst>
      <p:ext uri="{BB962C8B-B14F-4D97-AF65-F5344CB8AC3E}">
        <p14:creationId xmlns:p14="http://schemas.microsoft.com/office/powerpoint/2010/main" val="79664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Introductions</a:t>
            </a:r>
          </a:p>
          <a:p>
            <a:r>
              <a:rPr lang="en-US" sz="2600" dirty="0"/>
              <a:t>Scope of Project</a:t>
            </a:r>
          </a:p>
          <a:p>
            <a:r>
              <a:rPr lang="en-US" sz="2600" dirty="0"/>
              <a:t>AFR Requirements</a:t>
            </a:r>
          </a:p>
          <a:p>
            <a:r>
              <a:rPr lang="en-US" sz="2600" dirty="0"/>
              <a:t>IFFM Requirements</a:t>
            </a:r>
          </a:p>
          <a:p>
            <a:r>
              <a:rPr lang="en-US" sz="2600" dirty="0"/>
              <a:t>Calendar of Events</a:t>
            </a:r>
          </a:p>
          <a:p>
            <a:r>
              <a:rPr lang="en-US" sz="2600" dirty="0"/>
              <a:t>Q&amp;A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C67C75-4938-4102-99FA-60C3610CF6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32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34885"/>
            <a:ext cx="10191306" cy="4064479"/>
          </a:xfrm>
        </p:spPr>
        <p:txBody>
          <a:bodyPr>
            <a:normAutofit fontScale="92500"/>
          </a:bodyPr>
          <a:lstStyle/>
          <a:p>
            <a:pPr marL="342900" indent="-342900">
              <a:spcBef>
                <a:spcPts val="1200"/>
              </a:spcBef>
            </a:pPr>
            <a:r>
              <a:rPr lang="en-US" dirty="0"/>
              <a:t>Phase I - Acquire and implement a software platform and solution to:</a:t>
            </a:r>
          </a:p>
          <a:p>
            <a:pPr marL="800100" lvl="1" indent="-342900">
              <a:spcBef>
                <a:spcPts val="1200"/>
              </a:spcBef>
            </a:pPr>
            <a:r>
              <a:rPr lang="en-US" dirty="0"/>
              <a:t>Manage and automate its financial close</a:t>
            </a:r>
          </a:p>
          <a:p>
            <a:pPr marL="800100" lvl="1" indent="-342900">
              <a:spcBef>
                <a:spcPts val="1200"/>
              </a:spcBef>
            </a:pPr>
            <a:r>
              <a:rPr lang="en-US" dirty="0"/>
              <a:t>Manage and automate consolidation process</a:t>
            </a:r>
          </a:p>
          <a:p>
            <a:pPr marL="800100" lvl="1" indent="-342900">
              <a:spcBef>
                <a:spcPts val="1200"/>
              </a:spcBef>
            </a:pPr>
            <a:r>
              <a:rPr lang="en-US" dirty="0"/>
              <a:t>Create the statutorily required Annual Financial Report (AFR)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Phase II - Update and re-implement its Institutional Financial Forecasting Module (IFFM)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Solution expected to produce publishable reports as specified by Governmental Accounting Standards Board (GASB), the State of Texas, and the A&amp;M System requirements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Professional services for the implementation of the solution are in scope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4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34885"/>
            <a:ext cx="10191306" cy="40644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of Journal / Transaction Detail </a:t>
            </a:r>
          </a:p>
          <a:p>
            <a:r>
              <a:rPr lang="en-US" dirty="0"/>
              <a:t>Report Development </a:t>
            </a:r>
          </a:p>
          <a:p>
            <a:r>
              <a:rPr lang="en-US" dirty="0"/>
              <a:t>Publication Ready reports</a:t>
            </a:r>
          </a:p>
          <a:p>
            <a:r>
              <a:rPr lang="en-US" dirty="0"/>
              <a:t>Supplemental Journals and Other Adjustments </a:t>
            </a:r>
          </a:p>
          <a:p>
            <a:r>
              <a:rPr lang="en-US" dirty="0"/>
              <a:t>Reclassification and Allocations </a:t>
            </a:r>
          </a:p>
          <a:p>
            <a:r>
              <a:rPr lang="en-US" dirty="0"/>
              <a:t>Reconciliation </a:t>
            </a:r>
          </a:p>
          <a:p>
            <a:r>
              <a:rPr lang="en-US" dirty="0"/>
              <a:t>Consolidation </a:t>
            </a:r>
          </a:p>
          <a:p>
            <a:r>
              <a:rPr lang="en-US" dirty="0"/>
              <a:t>Close Management and Workflow </a:t>
            </a:r>
          </a:p>
          <a:p>
            <a:r>
              <a:rPr lang="en-US" dirty="0"/>
              <a:t>A&amp;M System Member Access and Delegation </a:t>
            </a:r>
          </a:p>
          <a:p>
            <a:r>
              <a:rPr lang="en-US" dirty="0"/>
              <a:t>Quarterly Reports </a:t>
            </a:r>
          </a:p>
          <a:p>
            <a:r>
              <a:rPr lang="en-US" dirty="0"/>
              <a:t>Integrations with Financial Forecasting Software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2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IFFM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34885"/>
            <a:ext cx="10191306" cy="4064479"/>
          </a:xfrm>
        </p:spPr>
        <p:txBody>
          <a:bodyPr>
            <a:normAutofit/>
          </a:bodyPr>
          <a:lstStyle/>
          <a:p>
            <a:r>
              <a:rPr lang="en-US" dirty="0"/>
              <a:t>Current IFFM Will Serve as Requirements Base </a:t>
            </a:r>
          </a:p>
          <a:p>
            <a:r>
              <a:rPr lang="en-US" dirty="0"/>
              <a:t>Data Sourced from AFR Implementation and Other Sources </a:t>
            </a:r>
          </a:p>
          <a:p>
            <a:r>
              <a:rPr lang="en-US" dirty="0"/>
              <a:t>Improvements to Tuition Revenue Forecasting </a:t>
            </a:r>
          </a:p>
          <a:p>
            <a:r>
              <a:rPr lang="en-US" dirty="0"/>
              <a:t>What if Analysis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8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of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34885"/>
            <a:ext cx="10191306" cy="4064479"/>
          </a:xfrm>
        </p:spPr>
        <p:txBody>
          <a:bodyPr>
            <a:normAutofit/>
          </a:bodyPr>
          <a:lstStyle/>
          <a:p>
            <a:r>
              <a:rPr lang="en-US" dirty="0"/>
              <a:t>Release of Request for Proposal – February 26, 2021</a:t>
            </a:r>
          </a:p>
          <a:p>
            <a:r>
              <a:rPr lang="en-US" dirty="0"/>
              <a:t>Pre-proposal Conference - 10:00 a.m. CST, March 12, 2021</a:t>
            </a:r>
          </a:p>
          <a:p>
            <a:r>
              <a:rPr lang="en-US" dirty="0"/>
              <a:t>Deadline to Submit Questions - March 17, 2021</a:t>
            </a:r>
          </a:p>
          <a:p>
            <a:r>
              <a:rPr lang="en-US" dirty="0"/>
              <a:t>Release of Addendum (if applicable) - by March 23, 2021 </a:t>
            </a:r>
          </a:p>
          <a:p>
            <a:r>
              <a:rPr lang="en-US" dirty="0"/>
              <a:t>Responses Due - </a:t>
            </a:r>
            <a:r>
              <a:rPr lang="en-US" b="1" dirty="0"/>
              <a:t>April 6, 2021 by 2:00 p.m. CDT</a:t>
            </a:r>
          </a:p>
          <a:p>
            <a:r>
              <a:rPr lang="en-US" dirty="0"/>
              <a:t>Presentation/Demonstrations (at A&amp;M System’s option) - week of April 26 and/or May 3, 2021 </a:t>
            </a:r>
          </a:p>
          <a:p>
            <a:r>
              <a:rPr lang="en-US" dirty="0"/>
              <a:t>Selection of Respondent Anticipated - by June 1, 2021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8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2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IT Color Palette">
      <a:dk1>
        <a:srgbClr val="1C3B6A"/>
      </a:dk1>
      <a:lt1>
        <a:srgbClr val="FFFFFF"/>
      </a:lt1>
      <a:dk2>
        <a:srgbClr val="0056A5"/>
      </a:dk2>
      <a:lt2>
        <a:srgbClr val="BDD8F0"/>
      </a:lt2>
      <a:accent1>
        <a:srgbClr val="500000"/>
      </a:accent1>
      <a:accent2>
        <a:srgbClr val="7140B5"/>
      </a:accent2>
      <a:accent3>
        <a:srgbClr val="23B355"/>
      </a:accent3>
      <a:accent4>
        <a:srgbClr val="C14E01"/>
      </a:accent4>
      <a:accent5>
        <a:srgbClr val="57565A"/>
      </a:accent5>
      <a:accent6>
        <a:srgbClr val="AE1F24"/>
      </a:accent6>
      <a:hlink>
        <a:srgbClr val="2838A9"/>
      </a:hlink>
      <a:folHlink>
        <a:srgbClr val="2B2B2D"/>
      </a:folHlink>
    </a:clrScheme>
    <a:fontScheme name="OIT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14BE2CCBBEF4AA1BDED2E94D4EC40" ma:contentTypeVersion="6" ma:contentTypeDescription="Create a new document." ma:contentTypeScope="" ma:versionID="7c4e3813678fc092e2f9f04c05b214c6">
  <xsd:schema xmlns:xsd="http://www.w3.org/2001/XMLSchema" xmlns:xs="http://www.w3.org/2001/XMLSchema" xmlns:p="http://schemas.microsoft.com/office/2006/metadata/properties" xmlns:ns2="24c0c854-d45d-42c7-8939-3cdcdfc68741" xmlns:ns3="6e109763-d4a4-4ee7-b904-ed60db3c0e00" targetNamespace="http://schemas.microsoft.com/office/2006/metadata/properties" ma:root="true" ma:fieldsID="15a082f3e1329c24ab1532e457e39dc4" ns2:_="" ns3:_="">
    <xsd:import namespace="24c0c854-d45d-42c7-8939-3cdcdfc68741"/>
    <xsd:import namespace="6e109763-d4a4-4ee7-b904-ed60db3c0e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0c854-d45d-42c7-8939-3cdcdfc687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09763-d4a4-4ee7-b904-ed60db3c0e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D59046-942B-4F5B-9AA8-9D222D3BA7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c0c854-d45d-42c7-8939-3cdcdfc68741"/>
    <ds:schemaRef ds:uri="6e109763-d4a4-4ee7-b904-ed60db3c0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CBDB89-FFE1-417D-96EF-B13D7FBE276F}">
  <ds:schemaRefs>
    <ds:schemaRef ds:uri="http://purl.org/dc/elements/1.1/"/>
    <ds:schemaRef ds:uri="http://schemas.microsoft.com/office/2006/metadata/properties"/>
    <ds:schemaRef ds:uri="24c0c854-d45d-42c7-8939-3cdcdfc687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e109763-d4a4-4ee7-b904-ed60db3c0e0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5ADF36B-B35D-45A8-ACD2-E8FA848E68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3626</TotalTime>
  <Words>287</Words>
  <Application>Microsoft Office PowerPoint</Application>
  <PresentationFormat>Widescreen</PresentationFormat>
  <Paragraphs>59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Tahoma</vt:lpstr>
      <vt:lpstr>Wingdings</vt:lpstr>
      <vt:lpstr>Office Theme</vt:lpstr>
      <vt:lpstr>  RFP Number: CIO-21-103  AFR Software Solution </vt:lpstr>
      <vt:lpstr>Agenda</vt:lpstr>
      <vt:lpstr>Scope</vt:lpstr>
      <vt:lpstr>AFR Requirements</vt:lpstr>
      <vt:lpstr>IFFM Requirements</vt:lpstr>
      <vt:lpstr>Calendar of Events</vt:lpstr>
      <vt:lpstr>Questions and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Maheshwari, Sameer A.</dc:creator>
  <cp:lastModifiedBy>Howard, Lallah</cp:lastModifiedBy>
  <cp:revision>71</cp:revision>
  <dcterms:created xsi:type="dcterms:W3CDTF">2020-07-21T23:03:21Z</dcterms:created>
  <dcterms:modified xsi:type="dcterms:W3CDTF">2021-03-12T16:49:52Z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0x0101007FA14BE2CCBBEF4AA1BDED2E94D4EC40</vt:lpwstr>
  </property>
</Properties>
</file>