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4" r:id="rId7"/>
    <p:sldId id="262" r:id="rId8"/>
    <p:sldId id="265" r:id="rId9"/>
    <p:sldId id="263" r:id="rId10"/>
    <p:sldId id="266"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FF"/>
    <a:srgbClr val="FF9933"/>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864" y="-7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838200"/>
            <a:ext cx="7010400" cy="917575"/>
          </a:xfrm>
        </p:spPr>
        <p:txBody>
          <a:bodyPr/>
          <a:lstStyle>
            <a:lvl1pPr>
              <a:defRPr>
                <a:solidFill>
                  <a:schemeClr val="tx2"/>
                </a:solidFill>
                <a:effectLst>
                  <a:outerShdw blurRad="38100" dist="38100" dir="2700000" algn="tl">
                    <a:srgbClr val="000000"/>
                  </a:outerShdw>
                </a:effectLst>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457200" y="1676400"/>
            <a:ext cx="6400800" cy="533400"/>
          </a:xfrm>
        </p:spPr>
        <p:txBody>
          <a:bodyPr/>
          <a:lstStyle>
            <a:lvl1pPr marL="0" indent="0">
              <a:buFontTx/>
              <a:buNone/>
              <a:defRPr sz="2800">
                <a:solidFill>
                  <a:schemeClr val="tx1"/>
                </a:solidFill>
                <a:effectLst>
                  <a:outerShdw blurRad="38100" dist="38100" dir="2700000" algn="tl">
                    <a:srgbClr val="000000"/>
                  </a:outerShdw>
                </a:effectLst>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a:xfrm>
            <a:off x="457200" y="6324600"/>
            <a:ext cx="2133600" cy="457200"/>
          </a:xfrm>
        </p:spPr>
        <p:txBody>
          <a:bodyPr/>
          <a:lstStyle>
            <a:lvl1pPr>
              <a:defRPr/>
            </a:lvl1pPr>
          </a:lstStyle>
          <a:p>
            <a:endParaRPr lang="en-US"/>
          </a:p>
        </p:txBody>
      </p:sp>
      <p:sp>
        <p:nvSpPr>
          <p:cNvPr id="3077" name="Rectangle 5"/>
          <p:cNvSpPr>
            <a:spLocks noGrp="1" noChangeArrowheads="1"/>
          </p:cNvSpPr>
          <p:nvPr>
            <p:ph type="ftr" sz="quarter" idx="3"/>
          </p:nvPr>
        </p:nvSpPr>
        <p:spPr>
          <a:xfrm>
            <a:off x="3124200" y="6324600"/>
            <a:ext cx="2895600" cy="45720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24600"/>
            <a:ext cx="2133600" cy="457200"/>
          </a:xfrm>
        </p:spPr>
        <p:txBody>
          <a:bodyPr/>
          <a:lstStyle>
            <a:lvl1pPr>
              <a:defRPr/>
            </a:lvl1pPr>
          </a:lstStyle>
          <a:p>
            <a:fld id="{B5678690-256B-428A-959F-FDB939020BA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BFEEECF-D8A7-40BF-B580-348EE474FA8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72150" y="76200"/>
            <a:ext cx="177165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516255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A6C44C-AFE9-4B66-801F-5B1A4BA7B56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0B55EBC-8D58-4F49-8722-2DAA104FC24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024187"/>
            <a:ext cx="6745287"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1524000"/>
            <a:ext cx="67452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F04B65-BB04-4F34-BA5F-91322945AA8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4671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76700" y="1600200"/>
            <a:ext cx="34671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B641042-DBE1-47A1-B424-187455A1643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086600" cy="1371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3505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505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038600" y="1535113"/>
            <a:ext cx="35083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038600" y="2174875"/>
            <a:ext cx="35083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B7AA325-EB2D-4712-9AA9-D859E4CCFB0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37841BF-B4EB-4FB4-8B0E-229C0FE47AA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D4C0FDD-7020-4AE0-B2E5-EBCF4800D23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3968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B50A42D-CF37-4B07-B92D-A126306E8D6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A22D63E-152A-49ED-8DED-8F261FE8434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76200"/>
            <a:ext cx="7086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7086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endParaRPr lang="en-US"/>
          </a:p>
        </p:txBody>
      </p:sp>
      <p:sp>
        <p:nvSpPr>
          <p:cNvPr id="1029" name="Rectangle 5"/>
          <p:cNvSpPr>
            <a:spLocks noGrp="1" noChangeArrowheads="1"/>
          </p:cNvSpPr>
          <p:nvPr>
            <p:ph type="ftr" sz="quarter" idx="3"/>
          </p:nvPr>
        </p:nvSpPr>
        <p:spPr bwMode="auto">
          <a:xfrm>
            <a:off x="2971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defRPr>
            </a:lvl1pPr>
          </a:lstStyle>
          <a:p>
            <a:endParaRPr lang="en-US"/>
          </a:p>
        </p:txBody>
      </p:sp>
      <p:sp>
        <p:nvSpPr>
          <p:cNvPr id="1030" name="Rectangle 6"/>
          <p:cNvSpPr>
            <a:spLocks noGrp="1" noChangeArrowheads="1"/>
          </p:cNvSpPr>
          <p:nvPr>
            <p:ph type="sldNum" sz="quarter" idx="4"/>
          </p:nvPr>
        </p:nvSpPr>
        <p:spPr bwMode="auto">
          <a:xfrm>
            <a:off x="6248400" y="6248400"/>
            <a:ext cx="1143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fld id="{398D8B1D-E8BE-4A35-B87E-B5CC05CD3A86}"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b="1">
          <a:solidFill>
            <a:srgbClr val="FFFFFF"/>
          </a:solidFill>
          <a:latin typeface="+mj-lt"/>
          <a:ea typeface="+mj-ea"/>
          <a:cs typeface="+mj-cs"/>
        </a:defRPr>
      </a:lvl1pPr>
      <a:lvl2pPr algn="l" rtl="0" eaLnBrk="1" fontAlgn="base" hangingPunct="1">
        <a:spcBef>
          <a:spcPct val="0"/>
        </a:spcBef>
        <a:spcAft>
          <a:spcPct val="0"/>
        </a:spcAft>
        <a:defRPr sz="4400" b="1">
          <a:solidFill>
            <a:srgbClr val="FFFFFF"/>
          </a:solidFill>
          <a:latin typeface="Arial" charset="0"/>
        </a:defRPr>
      </a:lvl2pPr>
      <a:lvl3pPr algn="l" rtl="0" eaLnBrk="1" fontAlgn="base" hangingPunct="1">
        <a:spcBef>
          <a:spcPct val="0"/>
        </a:spcBef>
        <a:spcAft>
          <a:spcPct val="0"/>
        </a:spcAft>
        <a:defRPr sz="4400" b="1">
          <a:solidFill>
            <a:srgbClr val="FFFFFF"/>
          </a:solidFill>
          <a:latin typeface="Arial" charset="0"/>
        </a:defRPr>
      </a:lvl3pPr>
      <a:lvl4pPr algn="l" rtl="0" eaLnBrk="1" fontAlgn="base" hangingPunct="1">
        <a:spcBef>
          <a:spcPct val="0"/>
        </a:spcBef>
        <a:spcAft>
          <a:spcPct val="0"/>
        </a:spcAft>
        <a:defRPr sz="4400" b="1">
          <a:solidFill>
            <a:srgbClr val="FFFFFF"/>
          </a:solidFill>
          <a:latin typeface="Arial" charset="0"/>
        </a:defRPr>
      </a:lvl4pPr>
      <a:lvl5pPr algn="l" rtl="0" eaLnBrk="1" fontAlgn="base" hangingPunct="1">
        <a:spcBef>
          <a:spcPct val="0"/>
        </a:spcBef>
        <a:spcAft>
          <a:spcPct val="0"/>
        </a:spcAft>
        <a:defRPr sz="4400" b="1">
          <a:solidFill>
            <a:srgbClr val="FFFFFF"/>
          </a:solidFill>
          <a:latin typeface="Arial" charset="0"/>
        </a:defRPr>
      </a:lvl5pPr>
      <a:lvl6pPr marL="457200" algn="l" rtl="0" eaLnBrk="1" fontAlgn="base" hangingPunct="1">
        <a:spcBef>
          <a:spcPct val="0"/>
        </a:spcBef>
        <a:spcAft>
          <a:spcPct val="0"/>
        </a:spcAft>
        <a:defRPr sz="4400" b="1">
          <a:solidFill>
            <a:srgbClr val="FFFFFF"/>
          </a:solidFill>
          <a:latin typeface="Arial" charset="0"/>
        </a:defRPr>
      </a:lvl6pPr>
      <a:lvl7pPr marL="914400" algn="l" rtl="0" eaLnBrk="1" fontAlgn="base" hangingPunct="1">
        <a:spcBef>
          <a:spcPct val="0"/>
        </a:spcBef>
        <a:spcAft>
          <a:spcPct val="0"/>
        </a:spcAft>
        <a:defRPr sz="4400" b="1">
          <a:solidFill>
            <a:srgbClr val="FFFFFF"/>
          </a:solidFill>
          <a:latin typeface="Arial" charset="0"/>
        </a:defRPr>
      </a:lvl7pPr>
      <a:lvl8pPr marL="1371600" algn="l" rtl="0" eaLnBrk="1" fontAlgn="base" hangingPunct="1">
        <a:spcBef>
          <a:spcPct val="0"/>
        </a:spcBef>
        <a:spcAft>
          <a:spcPct val="0"/>
        </a:spcAft>
        <a:defRPr sz="4400" b="1">
          <a:solidFill>
            <a:srgbClr val="FFFFFF"/>
          </a:solidFill>
          <a:latin typeface="Arial" charset="0"/>
        </a:defRPr>
      </a:lvl8pPr>
      <a:lvl9pPr marL="1828800" algn="l" rtl="0" eaLnBrk="1" fontAlgn="base" hangingPunct="1">
        <a:spcBef>
          <a:spcPct val="0"/>
        </a:spcBef>
        <a:spcAft>
          <a:spcPct val="0"/>
        </a:spcAft>
        <a:defRPr sz="4400" b="1">
          <a:solidFill>
            <a:srgbClr val="FFFFFF"/>
          </a:solidFill>
          <a:latin typeface="Arial" charset="0"/>
        </a:defRPr>
      </a:lvl9pPr>
    </p:titleStyle>
    <p:bodyStyle>
      <a:lvl1pPr marL="342900" indent="-342900" algn="l" rtl="0" eaLnBrk="1" fontAlgn="base" hangingPunct="1">
        <a:spcBef>
          <a:spcPct val="20000"/>
        </a:spcBef>
        <a:spcAft>
          <a:spcPct val="0"/>
        </a:spcAft>
        <a:buChar char="•"/>
        <a:defRPr sz="3200">
          <a:solidFill>
            <a:srgbClr val="FFFFFF"/>
          </a:solidFill>
          <a:latin typeface="+mn-lt"/>
          <a:ea typeface="+mn-ea"/>
          <a:cs typeface="+mn-cs"/>
        </a:defRPr>
      </a:lvl1pPr>
      <a:lvl2pPr marL="742950" indent="-285750" algn="l" rtl="0" eaLnBrk="1" fontAlgn="base" hangingPunct="1">
        <a:spcBef>
          <a:spcPct val="20000"/>
        </a:spcBef>
        <a:spcAft>
          <a:spcPct val="0"/>
        </a:spcAft>
        <a:buChar char="–"/>
        <a:defRPr sz="2800">
          <a:solidFill>
            <a:srgbClr val="FFFFFF"/>
          </a:solidFill>
          <a:latin typeface="+mn-lt"/>
        </a:defRPr>
      </a:lvl2pPr>
      <a:lvl3pPr marL="1143000" indent="-228600" algn="l" rtl="0" eaLnBrk="1" fontAlgn="base" hangingPunct="1">
        <a:spcBef>
          <a:spcPct val="20000"/>
        </a:spcBef>
        <a:spcAft>
          <a:spcPct val="0"/>
        </a:spcAft>
        <a:buChar char="•"/>
        <a:defRPr sz="2400">
          <a:solidFill>
            <a:srgbClr val="FFFFFF"/>
          </a:solidFill>
          <a:latin typeface="+mn-lt"/>
        </a:defRPr>
      </a:lvl3pPr>
      <a:lvl4pPr marL="1600200" indent="-228600" algn="l" rtl="0" eaLnBrk="1" fontAlgn="base" hangingPunct="1">
        <a:spcBef>
          <a:spcPct val="20000"/>
        </a:spcBef>
        <a:spcAft>
          <a:spcPct val="0"/>
        </a:spcAft>
        <a:buChar char="–"/>
        <a:defRPr sz="2000">
          <a:solidFill>
            <a:srgbClr val="FFFFFF"/>
          </a:solidFill>
          <a:latin typeface="+mn-lt"/>
        </a:defRPr>
      </a:lvl4pPr>
      <a:lvl5pPr marL="2057400" indent="-228600" algn="l" rtl="0" eaLnBrk="1" fontAlgn="base" hangingPunct="1">
        <a:spcBef>
          <a:spcPct val="20000"/>
        </a:spcBef>
        <a:spcAft>
          <a:spcPct val="0"/>
        </a:spcAft>
        <a:buChar char="»"/>
        <a:defRPr sz="2000">
          <a:solidFill>
            <a:srgbClr val="FFFFFF"/>
          </a:solidFill>
          <a:latin typeface="+mn-lt"/>
        </a:defRPr>
      </a:lvl5pPr>
      <a:lvl6pPr marL="2514600" indent="-228600" algn="l" rtl="0" eaLnBrk="1" fontAlgn="base" hangingPunct="1">
        <a:spcBef>
          <a:spcPct val="20000"/>
        </a:spcBef>
        <a:spcAft>
          <a:spcPct val="0"/>
        </a:spcAft>
        <a:buChar char="»"/>
        <a:defRPr sz="2000">
          <a:solidFill>
            <a:srgbClr val="FFFFFF"/>
          </a:solidFill>
          <a:latin typeface="+mn-lt"/>
        </a:defRPr>
      </a:lvl6pPr>
      <a:lvl7pPr marL="2971800" indent="-228600" algn="l" rtl="0" eaLnBrk="1" fontAlgn="base" hangingPunct="1">
        <a:spcBef>
          <a:spcPct val="20000"/>
        </a:spcBef>
        <a:spcAft>
          <a:spcPct val="0"/>
        </a:spcAft>
        <a:buChar char="»"/>
        <a:defRPr sz="2000">
          <a:solidFill>
            <a:srgbClr val="FFFFFF"/>
          </a:solidFill>
          <a:latin typeface="+mn-lt"/>
        </a:defRPr>
      </a:lvl7pPr>
      <a:lvl8pPr marL="3429000" indent="-228600" algn="l" rtl="0" eaLnBrk="1" fontAlgn="base" hangingPunct="1">
        <a:spcBef>
          <a:spcPct val="20000"/>
        </a:spcBef>
        <a:spcAft>
          <a:spcPct val="0"/>
        </a:spcAft>
        <a:buChar char="»"/>
        <a:defRPr sz="2000">
          <a:solidFill>
            <a:srgbClr val="FFFFFF"/>
          </a:solidFill>
          <a:latin typeface="+mn-lt"/>
        </a:defRPr>
      </a:lvl8pPr>
      <a:lvl9pPr marL="3886200" indent="-228600" algn="l" rtl="0" eaLnBrk="1" fontAlgn="base" hangingPunct="1">
        <a:spcBef>
          <a:spcPct val="20000"/>
        </a:spcBef>
        <a:spcAft>
          <a:spcPct val="0"/>
        </a:spcAft>
        <a:buChar char="»"/>
        <a:defRPr sz="2000">
          <a:solidFill>
            <a:srgbClr val="FFFF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76200" y="609600"/>
            <a:ext cx="7010400" cy="917575"/>
          </a:xfrm>
        </p:spPr>
        <p:txBody>
          <a:bodyPr/>
          <a:lstStyle/>
          <a:p>
            <a:r>
              <a:rPr lang="en-US" dirty="0" smtClean="0"/>
              <a:t>Competency Based</a:t>
            </a:r>
            <a:br>
              <a:rPr lang="en-US" dirty="0" smtClean="0"/>
            </a:br>
            <a:r>
              <a:rPr lang="en-US" dirty="0" smtClean="0"/>
              <a:t>Education </a:t>
            </a:r>
            <a:endParaRPr lang="en-US" dirty="0"/>
          </a:p>
        </p:txBody>
      </p:sp>
      <p:sp>
        <p:nvSpPr>
          <p:cNvPr id="24579" name="Rectangle 3"/>
          <p:cNvSpPr>
            <a:spLocks noGrp="1" noChangeArrowheads="1"/>
          </p:cNvSpPr>
          <p:nvPr>
            <p:ph type="subTitle" idx="1"/>
          </p:nvPr>
        </p:nvSpPr>
        <p:spPr>
          <a:xfrm>
            <a:off x="228600" y="4724400"/>
            <a:ext cx="6400800" cy="533400"/>
          </a:xfrm>
        </p:spPr>
        <p:txBody>
          <a:bodyPr/>
          <a:lstStyle/>
          <a:p>
            <a:r>
              <a:rPr lang="en-US" dirty="0" smtClean="0"/>
              <a:t>August 4, 2015</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Approval by the Accrediting Agency</a:t>
            </a:r>
            <a:endParaRPr lang="en-US" sz="3200" b="0" dirty="0"/>
          </a:p>
        </p:txBody>
      </p:sp>
      <p:sp>
        <p:nvSpPr>
          <p:cNvPr id="3" name="Content Placeholder 2"/>
          <p:cNvSpPr>
            <a:spLocks noGrp="1"/>
          </p:cNvSpPr>
          <p:nvPr>
            <p:ph idx="1"/>
          </p:nvPr>
        </p:nvSpPr>
        <p:spPr/>
        <p:txBody>
          <a:bodyPr/>
          <a:lstStyle/>
          <a:p>
            <a:pPr marL="0" indent="0">
              <a:buNone/>
            </a:pPr>
            <a:r>
              <a:rPr lang="en-US" sz="2800" dirty="0"/>
              <a:t>When an institution proposes to offer a program 50% or more of </a:t>
            </a:r>
            <a:r>
              <a:rPr lang="en-US" sz="2800" dirty="0" smtClean="0"/>
              <a:t>which can </a:t>
            </a:r>
            <a:r>
              <a:rPr lang="en-US" sz="2800" dirty="0"/>
              <a:t>be completed via direct assessment (as defined above), it must submit its plans </a:t>
            </a:r>
            <a:r>
              <a:rPr lang="en-US" sz="2800" dirty="0" smtClean="0"/>
              <a:t>for approval </a:t>
            </a:r>
            <a:r>
              <a:rPr lang="en-US" sz="2800" dirty="0"/>
              <a:t>as a substantive change prior to implementation</a:t>
            </a:r>
            <a:r>
              <a:rPr lang="en-US" sz="2800" dirty="0" smtClean="0"/>
              <a:t>.</a:t>
            </a:r>
            <a:endParaRPr lang="en-US" sz="2800" dirty="0"/>
          </a:p>
        </p:txBody>
      </p:sp>
    </p:spTree>
    <p:extLst>
      <p:ext uri="{BB962C8B-B14F-4D97-AF65-F5344CB8AC3E}">
        <p14:creationId xmlns:p14="http://schemas.microsoft.com/office/powerpoint/2010/main" val="3768655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7467600" cy="1371600"/>
          </a:xfrm>
        </p:spPr>
        <p:txBody>
          <a:bodyPr/>
          <a:lstStyle/>
          <a:p>
            <a:r>
              <a:rPr lang="en-US" sz="3600" dirty="0" smtClean="0"/>
              <a:t>Definition</a:t>
            </a:r>
            <a:endParaRPr lang="en-US" sz="3600" dirty="0"/>
          </a:p>
        </p:txBody>
      </p:sp>
      <p:sp>
        <p:nvSpPr>
          <p:cNvPr id="3" name="Content Placeholder 2"/>
          <p:cNvSpPr>
            <a:spLocks noGrp="1"/>
          </p:cNvSpPr>
          <p:nvPr>
            <p:ph idx="1"/>
          </p:nvPr>
        </p:nvSpPr>
        <p:spPr>
          <a:xfrm>
            <a:off x="304800" y="1524000"/>
            <a:ext cx="7086600" cy="4495800"/>
          </a:xfrm>
        </p:spPr>
        <p:txBody>
          <a:bodyPr/>
          <a:lstStyle/>
          <a:p>
            <a:pPr marL="0" indent="0">
              <a:buNone/>
            </a:pPr>
            <a:r>
              <a:rPr lang="en-US" sz="2800" dirty="0"/>
              <a:t>In general, competency-based education (CBE) is an outcomes-based approach </a:t>
            </a:r>
            <a:r>
              <a:rPr lang="en-US" sz="2800" dirty="0" smtClean="0"/>
              <a:t>to earning </a:t>
            </a:r>
            <a:r>
              <a:rPr lang="en-US" sz="2800" dirty="0"/>
              <a:t>a college degree or other credential. </a:t>
            </a:r>
            <a:endParaRPr lang="en-US" sz="2800" dirty="0" smtClean="0"/>
          </a:p>
        </p:txBody>
      </p:sp>
    </p:spTree>
    <p:extLst>
      <p:ext uri="{BB962C8B-B14F-4D97-AF65-F5344CB8AC3E}">
        <p14:creationId xmlns:p14="http://schemas.microsoft.com/office/powerpoint/2010/main" val="2885404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Competencies</a:t>
            </a:r>
            <a:endParaRPr lang="en-US" dirty="0"/>
          </a:p>
        </p:txBody>
      </p:sp>
      <p:sp>
        <p:nvSpPr>
          <p:cNvPr id="3" name="Content Placeholder 2"/>
          <p:cNvSpPr>
            <a:spLocks noGrp="1"/>
          </p:cNvSpPr>
          <p:nvPr>
            <p:ph idx="1"/>
          </p:nvPr>
        </p:nvSpPr>
        <p:spPr>
          <a:xfrm>
            <a:off x="228600" y="1371600"/>
            <a:ext cx="7315200" cy="4495800"/>
          </a:xfrm>
        </p:spPr>
        <p:txBody>
          <a:bodyPr/>
          <a:lstStyle/>
          <a:p>
            <a:pPr marL="0" indent="0">
              <a:buNone/>
            </a:pPr>
            <a:r>
              <a:rPr lang="en-US" sz="2000" dirty="0"/>
              <a:t>Competencies are statements of what students can do as a result of their learning  at an institution of higher education. </a:t>
            </a:r>
            <a:endParaRPr lang="en-US" sz="2000" dirty="0" smtClean="0"/>
          </a:p>
          <a:p>
            <a:pPr marL="0" indent="0">
              <a:buNone/>
            </a:pPr>
            <a:r>
              <a:rPr lang="en-US" sz="2000" dirty="0" smtClean="0"/>
              <a:t>While </a:t>
            </a:r>
            <a:r>
              <a:rPr lang="en-US" sz="2000" dirty="0"/>
              <a:t>competencies can include knowledge or understanding, they </a:t>
            </a:r>
            <a:r>
              <a:rPr lang="en-US" sz="2000" u="sng" dirty="0"/>
              <a:t>primarily emphasize what students can do with their knowledge. </a:t>
            </a:r>
            <a:endParaRPr lang="en-US" sz="2000" u="sng" dirty="0" smtClean="0"/>
          </a:p>
          <a:p>
            <a:pPr marL="0" indent="0">
              <a:buNone/>
            </a:pPr>
            <a:r>
              <a:rPr lang="en-US" sz="2000" dirty="0" smtClean="0"/>
              <a:t>Students </a:t>
            </a:r>
            <a:r>
              <a:rPr lang="en-US" sz="2000" dirty="0"/>
              <a:t>progress through degree or credential programs by demonstrating competencies specified at the course and/or program level. </a:t>
            </a:r>
            <a:endParaRPr lang="en-US" sz="2000" dirty="0" smtClean="0"/>
          </a:p>
          <a:p>
            <a:pPr marL="0" indent="0">
              <a:buNone/>
            </a:pPr>
            <a:r>
              <a:rPr lang="en-US" sz="2000" dirty="0" smtClean="0"/>
              <a:t>The </a:t>
            </a:r>
            <a:r>
              <a:rPr lang="en-US" sz="2000" dirty="0"/>
              <a:t>curriculum is structured around these specified competencies, and satisfactory academic progress is expressed as the attainment or mastery of the identified competencies. Because competencies are often anchored to external expectations, such as those of employers, to pass a competency students must generally perform at a level considered to be very good or excellent.</a:t>
            </a:r>
          </a:p>
          <a:p>
            <a:endParaRPr lang="en-US" dirty="0"/>
          </a:p>
        </p:txBody>
      </p:sp>
    </p:spTree>
    <p:extLst>
      <p:ext uri="{BB962C8B-B14F-4D97-AF65-F5344CB8AC3E}">
        <p14:creationId xmlns:p14="http://schemas.microsoft.com/office/powerpoint/2010/main" val="1991411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a:t>
            </a:r>
          </a:p>
        </p:txBody>
      </p:sp>
      <p:sp>
        <p:nvSpPr>
          <p:cNvPr id="3" name="Content Placeholder 2"/>
          <p:cNvSpPr>
            <a:spLocks noGrp="1"/>
          </p:cNvSpPr>
          <p:nvPr>
            <p:ph idx="1"/>
          </p:nvPr>
        </p:nvSpPr>
        <p:spPr/>
        <p:txBody>
          <a:bodyPr/>
          <a:lstStyle/>
          <a:p>
            <a:pPr marL="0" indent="0">
              <a:buNone/>
            </a:pPr>
            <a:r>
              <a:rPr lang="en-US" dirty="0"/>
              <a:t>Competency-based education has two principal approaches</a:t>
            </a:r>
            <a:r>
              <a:rPr lang="en-US" dirty="0" smtClean="0"/>
              <a:t>:</a:t>
            </a:r>
          </a:p>
          <a:p>
            <a:pPr marL="400050" lvl="1" indent="0">
              <a:buNone/>
            </a:pPr>
            <a:r>
              <a:rPr lang="en-US" dirty="0" smtClean="0"/>
              <a:t>1</a:t>
            </a:r>
            <a:r>
              <a:rPr lang="en-US" dirty="0"/>
              <a:t>. A course/credit-based approach, and</a:t>
            </a:r>
          </a:p>
          <a:p>
            <a:pPr marL="400050" lvl="1" indent="0">
              <a:buNone/>
            </a:pPr>
            <a:r>
              <a:rPr lang="en-US" dirty="0"/>
              <a:t>2. A direct assessment approach.</a:t>
            </a:r>
          </a:p>
        </p:txBody>
      </p:sp>
    </p:spTree>
    <p:extLst>
      <p:ext uri="{BB962C8B-B14F-4D97-AF65-F5344CB8AC3E}">
        <p14:creationId xmlns:p14="http://schemas.microsoft.com/office/powerpoint/2010/main" val="3289359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0" dirty="0" smtClean="0"/>
              <a:t>Course/Credit-based </a:t>
            </a:r>
            <a:r>
              <a:rPr lang="en-US" sz="3600" b="0" dirty="0"/>
              <a:t>A</a:t>
            </a:r>
            <a:r>
              <a:rPr lang="en-US" sz="3600" b="0" dirty="0" smtClean="0"/>
              <a:t>pproach</a:t>
            </a:r>
            <a:endParaRPr lang="en-US" sz="3600" dirty="0"/>
          </a:p>
        </p:txBody>
      </p:sp>
      <p:sp>
        <p:nvSpPr>
          <p:cNvPr id="3" name="Content Placeholder 2"/>
          <p:cNvSpPr>
            <a:spLocks noGrp="1"/>
          </p:cNvSpPr>
          <p:nvPr>
            <p:ph idx="1"/>
          </p:nvPr>
        </p:nvSpPr>
        <p:spPr/>
        <p:txBody>
          <a:bodyPr/>
          <a:lstStyle/>
          <a:p>
            <a:pPr marL="0" indent="0">
              <a:buNone/>
            </a:pPr>
            <a:r>
              <a:rPr lang="en-US" sz="2000" dirty="0"/>
              <a:t>In a course/credit-based approach, the demonstration of competencies is embedded </a:t>
            </a:r>
            <a:r>
              <a:rPr lang="en-US" sz="2000" dirty="0" smtClean="0"/>
              <a:t>into a </a:t>
            </a:r>
            <a:r>
              <a:rPr lang="en-US" sz="2000" dirty="0"/>
              <a:t>conventional curriculum comprised of courses to be completed to earn credits toward </a:t>
            </a:r>
            <a:r>
              <a:rPr lang="en-US" sz="2000" dirty="0" smtClean="0"/>
              <a:t>a degree </a:t>
            </a:r>
            <a:r>
              <a:rPr lang="en-US" sz="2000" dirty="0"/>
              <a:t>or credential. </a:t>
            </a:r>
            <a:endParaRPr lang="en-US" sz="2000" dirty="0" smtClean="0"/>
          </a:p>
          <a:p>
            <a:pPr marL="0" indent="0">
              <a:buNone/>
            </a:pPr>
            <a:endParaRPr lang="en-US" sz="2000" dirty="0"/>
          </a:p>
          <a:p>
            <a:pPr marL="0" indent="0">
              <a:buNone/>
            </a:pPr>
            <a:r>
              <a:rPr lang="en-US" sz="2000" dirty="0" smtClean="0"/>
              <a:t>Course</a:t>
            </a:r>
            <a:r>
              <a:rPr lang="en-US" sz="2000" dirty="0"/>
              <a:t>/ credit-based programs generally enroll students </a:t>
            </a:r>
            <a:r>
              <a:rPr lang="en-US" sz="2000" dirty="0" smtClean="0"/>
              <a:t>in traditional </a:t>
            </a:r>
            <a:r>
              <a:rPr lang="en-US" sz="2000" dirty="0"/>
              <a:t>academic terms </a:t>
            </a:r>
            <a:r>
              <a:rPr lang="en-US" sz="2000" dirty="0" smtClean="0"/>
              <a:t>and award </a:t>
            </a:r>
            <a:r>
              <a:rPr lang="en-US" sz="2000" dirty="0"/>
              <a:t>credits for </a:t>
            </a:r>
            <a:r>
              <a:rPr lang="en-US" sz="2000" dirty="0" smtClean="0"/>
              <a:t>course successfully </a:t>
            </a:r>
            <a:r>
              <a:rPr lang="en-US" sz="2000" dirty="0"/>
              <a:t>completed.</a:t>
            </a:r>
          </a:p>
          <a:p>
            <a:pPr marL="0" indent="0">
              <a:buNone/>
            </a:pPr>
            <a:r>
              <a:rPr lang="en-US" sz="2000" dirty="0" smtClean="0"/>
              <a:t>Students </a:t>
            </a:r>
            <a:r>
              <a:rPr lang="en-US" sz="2000" dirty="0"/>
              <a:t>may accelerate their learning and they receive credit for the course when </a:t>
            </a:r>
            <a:r>
              <a:rPr lang="en-US" sz="2000" dirty="0" smtClean="0"/>
              <a:t>they have </a:t>
            </a:r>
            <a:r>
              <a:rPr lang="en-US" sz="2000" dirty="0"/>
              <a:t>demonstrated mastery of the competencies by passing a summative </a:t>
            </a:r>
            <a:r>
              <a:rPr lang="en-US" sz="2000" dirty="0" smtClean="0"/>
              <a:t>assessment. </a:t>
            </a:r>
            <a:endParaRPr lang="en-US" dirty="0"/>
          </a:p>
        </p:txBody>
      </p:sp>
    </p:spTree>
    <p:extLst>
      <p:ext uri="{BB962C8B-B14F-4D97-AF65-F5344CB8AC3E}">
        <p14:creationId xmlns:p14="http://schemas.microsoft.com/office/powerpoint/2010/main" val="3908072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Approval </a:t>
            </a:r>
            <a:r>
              <a:rPr lang="en-US" sz="3600" dirty="0" smtClean="0"/>
              <a:t>by </a:t>
            </a:r>
            <a:r>
              <a:rPr lang="en-US" sz="3600" dirty="0"/>
              <a:t>the Accrediting Agency</a:t>
            </a:r>
          </a:p>
        </p:txBody>
      </p:sp>
      <p:sp>
        <p:nvSpPr>
          <p:cNvPr id="3" name="Content Placeholder 2"/>
          <p:cNvSpPr>
            <a:spLocks noGrp="1"/>
          </p:cNvSpPr>
          <p:nvPr>
            <p:ph idx="1"/>
          </p:nvPr>
        </p:nvSpPr>
        <p:spPr/>
        <p:txBody>
          <a:bodyPr/>
          <a:lstStyle/>
          <a:p>
            <a:pPr marL="0" indent="0">
              <a:buNone/>
            </a:pPr>
            <a:r>
              <a:rPr lang="en-US" sz="2000" dirty="0"/>
              <a:t>The first time an institution offers a credit-based </a:t>
            </a:r>
            <a:r>
              <a:rPr lang="en-US" sz="2000" dirty="0" smtClean="0"/>
              <a:t>CBE program</a:t>
            </a:r>
            <a:r>
              <a:rPr lang="en-US" sz="2000" dirty="0"/>
              <a:t>, it must be approved by its regional accreditor as a substantive </a:t>
            </a:r>
            <a:r>
              <a:rPr lang="en-US" sz="2000" dirty="0" smtClean="0"/>
              <a:t>change.</a:t>
            </a:r>
          </a:p>
          <a:p>
            <a:pPr marL="0" indent="0">
              <a:buNone/>
            </a:pPr>
            <a:r>
              <a:rPr lang="en-US" sz="2000" dirty="0"/>
              <a:t>T</a:t>
            </a:r>
            <a:r>
              <a:rPr lang="en-US" sz="2000" dirty="0" smtClean="0"/>
              <a:t>he accreditor </a:t>
            </a:r>
            <a:r>
              <a:rPr lang="en-US" sz="2000" dirty="0"/>
              <a:t>will then provide guidance about the submission of future CBE programs </a:t>
            </a:r>
            <a:r>
              <a:rPr lang="en-US" sz="2000" dirty="0" smtClean="0"/>
              <a:t>for approval</a:t>
            </a:r>
            <a:r>
              <a:rPr lang="en-US" sz="2000" dirty="0"/>
              <a:t>. </a:t>
            </a:r>
            <a:endParaRPr lang="en-US" sz="2000" dirty="0" smtClean="0"/>
          </a:p>
          <a:p>
            <a:pPr marL="0" indent="0">
              <a:buNone/>
            </a:pPr>
            <a:r>
              <a:rPr lang="en-US" sz="2000" dirty="0" smtClean="0"/>
              <a:t>An </a:t>
            </a:r>
            <a:r>
              <a:rPr lang="en-US" sz="2000" dirty="0"/>
              <a:t>accreditor will consider a program to be competency-based when all of </a:t>
            </a:r>
            <a:r>
              <a:rPr lang="en-US" sz="2000" dirty="0" smtClean="0"/>
              <a:t>the courses </a:t>
            </a:r>
            <a:r>
              <a:rPr lang="en-US" sz="2000" dirty="0"/>
              <a:t>(for the program, for general education, for the major) have learning </a:t>
            </a:r>
            <a:r>
              <a:rPr lang="en-US" sz="2000" dirty="0" smtClean="0"/>
              <a:t>goals expressed </a:t>
            </a:r>
            <a:r>
              <a:rPr lang="en-US" sz="2000" dirty="0"/>
              <a:t>as competencies approved at the program level (i.e., any instructor </a:t>
            </a:r>
            <a:r>
              <a:rPr lang="en-US" sz="2000" dirty="0" smtClean="0"/>
              <a:t>teaching a </a:t>
            </a:r>
            <a:r>
              <a:rPr lang="en-US" sz="2000" dirty="0"/>
              <a:t>course will teach it as a competency-based course) and each student is required </a:t>
            </a:r>
            <a:r>
              <a:rPr lang="en-US" sz="2000" dirty="0" smtClean="0"/>
              <a:t>to demonstrate </a:t>
            </a:r>
            <a:r>
              <a:rPr lang="en-US" sz="2000" dirty="0"/>
              <a:t>mastery of every competency in a course to earn credit for such course.</a:t>
            </a:r>
          </a:p>
        </p:txBody>
      </p:sp>
    </p:spTree>
    <p:extLst>
      <p:ext uri="{BB962C8B-B14F-4D97-AF65-F5344CB8AC3E}">
        <p14:creationId xmlns:p14="http://schemas.microsoft.com/office/powerpoint/2010/main" val="388839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D</a:t>
            </a:r>
            <a:r>
              <a:rPr lang="en-US" b="0" dirty="0" smtClean="0"/>
              <a:t>irect </a:t>
            </a:r>
            <a:r>
              <a:rPr lang="en-US" b="0" dirty="0"/>
              <a:t>A</a:t>
            </a:r>
            <a:r>
              <a:rPr lang="en-US" b="0" dirty="0" smtClean="0"/>
              <a:t>ssessment Approach</a:t>
            </a:r>
            <a:endParaRPr lang="en-US" dirty="0"/>
          </a:p>
        </p:txBody>
      </p:sp>
      <p:sp>
        <p:nvSpPr>
          <p:cNvPr id="3" name="Content Placeholder 2"/>
          <p:cNvSpPr>
            <a:spLocks noGrp="1"/>
          </p:cNvSpPr>
          <p:nvPr>
            <p:ph idx="1"/>
          </p:nvPr>
        </p:nvSpPr>
        <p:spPr/>
        <p:txBody>
          <a:bodyPr/>
          <a:lstStyle/>
          <a:p>
            <a:pPr marL="0" indent="0">
              <a:buNone/>
            </a:pPr>
            <a:r>
              <a:rPr lang="en-US" sz="1800" dirty="0"/>
              <a:t>Direct </a:t>
            </a:r>
            <a:r>
              <a:rPr lang="en-US" sz="1800" dirty="0" smtClean="0"/>
              <a:t>assessment represents a subset </a:t>
            </a:r>
            <a:r>
              <a:rPr lang="en-US" sz="1800" dirty="0"/>
              <a:t>of competency-based education, one that is not based on semesters (</a:t>
            </a:r>
            <a:r>
              <a:rPr lang="en-US" sz="1800" dirty="0" smtClean="0"/>
              <a:t>or academic </a:t>
            </a:r>
            <a:r>
              <a:rPr lang="en-US" sz="1800" dirty="0"/>
              <a:t>terms) or credits. The direct assessment approach thus </a:t>
            </a:r>
            <a:r>
              <a:rPr lang="en-US" sz="1800" dirty="0" smtClean="0"/>
              <a:t>disregards conventional </a:t>
            </a:r>
            <a:r>
              <a:rPr lang="en-US" sz="1800" dirty="0"/>
              <a:t>courses and bases both the evaluation of student achievement and </a:t>
            </a:r>
            <a:r>
              <a:rPr lang="en-US" sz="1800" dirty="0" smtClean="0"/>
              <a:t>the award </a:t>
            </a:r>
            <a:r>
              <a:rPr lang="en-US" sz="1800" dirty="0"/>
              <a:t>of a degree or credential solely on the demonstration of competencies. </a:t>
            </a:r>
            <a:endParaRPr lang="en-US" sz="1800" dirty="0" smtClean="0"/>
          </a:p>
          <a:p>
            <a:pPr marL="0" indent="0">
              <a:buNone/>
            </a:pPr>
            <a:r>
              <a:rPr lang="en-US" sz="1800" dirty="0" smtClean="0"/>
              <a:t>Direct assessment </a:t>
            </a:r>
            <a:r>
              <a:rPr lang="en-US" sz="1800" dirty="0"/>
              <a:t>programs allow students to proceed at their own pace rather than </a:t>
            </a:r>
            <a:r>
              <a:rPr lang="en-US" sz="1800" dirty="0" smtClean="0"/>
              <a:t>to progress </a:t>
            </a:r>
            <a:r>
              <a:rPr lang="en-US" sz="1800" dirty="0"/>
              <a:t>through courses offered in a traditional academic term. </a:t>
            </a:r>
            <a:r>
              <a:rPr lang="en-US" sz="1800" dirty="0" smtClean="0"/>
              <a:t>As </a:t>
            </a:r>
            <a:r>
              <a:rPr lang="en-US" sz="1800" dirty="0"/>
              <a:t>with </a:t>
            </a:r>
            <a:r>
              <a:rPr lang="en-US" sz="1800" dirty="0" smtClean="0"/>
              <a:t>all competency-based </a:t>
            </a:r>
            <a:r>
              <a:rPr lang="en-US" sz="1800" dirty="0"/>
              <a:t>education, students are expected to demonstrate the competency </a:t>
            </a:r>
            <a:r>
              <a:rPr lang="en-US" sz="1800" dirty="0" smtClean="0"/>
              <a:t>at a </a:t>
            </a:r>
            <a:r>
              <a:rPr lang="en-US" sz="1800" dirty="0"/>
              <a:t>high level of achievement. </a:t>
            </a:r>
            <a:endParaRPr lang="en-US" sz="1800" dirty="0" smtClean="0"/>
          </a:p>
        </p:txBody>
      </p:sp>
    </p:spTree>
    <p:extLst>
      <p:ext uri="{BB962C8B-B14F-4D97-AF65-F5344CB8AC3E}">
        <p14:creationId xmlns:p14="http://schemas.microsoft.com/office/powerpoint/2010/main" val="1804449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086600" cy="1371600"/>
          </a:xfrm>
        </p:spPr>
        <p:txBody>
          <a:bodyPr/>
          <a:lstStyle/>
          <a:p>
            <a:r>
              <a:rPr lang="en-US" sz="3600" dirty="0"/>
              <a:t>Approval by the Accrediting Agency</a:t>
            </a:r>
          </a:p>
        </p:txBody>
      </p:sp>
      <p:sp>
        <p:nvSpPr>
          <p:cNvPr id="3" name="Content Placeholder 2"/>
          <p:cNvSpPr>
            <a:spLocks noGrp="1"/>
          </p:cNvSpPr>
          <p:nvPr>
            <p:ph idx="1"/>
          </p:nvPr>
        </p:nvSpPr>
        <p:spPr>
          <a:xfrm>
            <a:off x="304800" y="1295400"/>
            <a:ext cx="7086600" cy="4495800"/>
          </a:xfrm>
        </p:spPr>
        <p:txBody>
          <a:bodyPr/>
          <a:lstStyle/>
          <a:p>
            <a:pPr marL="0" indent="0">
              <a:buNone/>
            </a:pPr>
            <a:r>
              <a:rPr lang="en-US" sz="2000" dirty="0"/>
              <a:t>Because a degree/credential is awarded only on the </a:t>
            </a:r>
            <a:r>
              <a:rPr lang="en-US" sz="2000" dirty="0" smtClean="0"/>
              <a:t>basis of </a:t>
            </a:r>
            <a:r>
              <a:rPr lang="en-US" sz="2000" dirty="0"/>
              <a:t>the attainment of competencies and not on the award of credit, per federal </a:t>
            </a:r>
            <a:r>
              <a:rPr lang="en-US" sz="2000" dirty="0" smtClean="0"/>
              <a:t>regulations, direct </a:t>
            </a:r>
            <a:r>
              <a:rPr lang="en-US" sz="2000" dirty="0"/>
              <a:t>assessment programs must be approved by the accreditor. </a:t>
            </a:r>
            <a:endParaRPr lang="en-US" sz="2000" dirty="0" smtClean="0"/>
          </a:p>
          <a:p>
            <a:pPr marL="0" indent="0">
              <a:buNone/>
            </a:pPr>
            <a:r>
              <a:rPr lang="en-US" sz="2000" dirty="0" smtClean="0"/>
              <a:t>Therefore</a:t>
            </a:r>
            <a:r>
              <a:rPr lang="en-US" sz="2000" dirty="0"/>
              <a:t>, </a:t>
            </a:r>
            <a:r>
              <a:rPr lang="en-US" sz="2000" dirty="0" smtClean="0"/>
              <a:t>institutions proposing </a:t>
            </a:r>
            <a:r>
              <a:rPr lang="en-US" sz="2000" dirty="0"/>
              <a:t>to offer direct assessment programs must submit their plans to </a:t>
            </a:r>
            <a:r>
              <a:rPr lang="en-US" sz="2000" dirty="0" smtClean="0"/>
              <a:t>their accrediting </a:t>
            </a:r>
            <a:r>
              <a:rPr lang="en-US" sz="2000" dirty="0"/>
              <a:t>agency for approval prior to implementation. </a:t>
            </a:r>
            <a:endParaRPr lang="en-US" sz="2000" dirty="0" smtClean="0"/>
          </a:p>
          <a:p>
            <a:pPr marL="0" indent="0">
              <a:buNone/>
            </a:pPr>
            <a:r>
              <a:rPr lang="en-US" sz="2000" dirty="0" smtClean="0"/>
              <a:t>Federal </a:t>
            </a:r>
            <a:r>
              <a:rPr lang="en-US" sz="2000" dirty="0"/>
              <a:t>regulations </a:t>
            </a:r>
            <a:r>
              <a:rPr lang="en-US" sz="2000" dirty="0" smtClean="0"/>
              <a:t>require accreditors </a:t>
            </a:r>
            <a:r>
              <a:rPr lang="en-US" sz="2000" dirty="0"/>
              <a:t>to incorporate into their substantive change review an assessment of </a:t>
            </a:r>
            <a:r>
              <a:rPr lang="en-US" sz="2000" dirty="0" smtClean="0"/>
              <a:t>the sufficiency </a:t>
            </a:r>
            <a:r>
              <a:rPr lang="en-US" sz="2000" dirty="0"/>
              <a:t>of faculty resources to support the program, including the qualifications </a:t>
            </a:r>
            <a:r>
              <a:rPr lang="en-US" sz="2000" dirty="0" smtClean="0"/>
              <a:t>of instructional staff. </a:t>
            </a:r>
          </a:p>
          <a:p>
            <a:pPr marL="0" indent="0">
              <a:buNone/>
            </a:pPr>
            <a:r>
              <a:rPr lang="en-US" sz="2000" dirty="0" smtClean="0"/>
              <a:t>In </a:t>
            </a:r>
            <a:r>
              <a:rPr lang="en-US" sz="2000" dirty="0"/>
              <a:t>addition, the federal regulations require accreditors to </a:t>
            </a:r>
            <a:r>
              <a:rPr lang="en-US" sz="2000" dirty="0" smtClean="0"/>
              <a:t>evaluate and </a:t>
            </a:r>
            <a:r>
              <a:rPr lang="en-US" sz="2000" dirty="0"/>
              <a:t>approve the institution’s methodology for determining the credit hour equivalence </a:t>
            </a:r>
            <a:r>
              <a:rPr lang="en-US" sz="2000" dirty="0" smtClean="0"/>
              <a:t>of the </a:t>
            </a:r>
            <a:r>
              <a:rPr lang="en-US" sz="2000" dirty="0"/>
              <a:t>direct assessment measures.</a:t>
            </a:r>
          </a:p>
        </p:txBody>
      </p:sp>
    </p:spTree>
    <p:extLst>
      <p:ext uri="{BB962C8B-B14F-4D97-AF65-F5344CB8AC3E}">
        <p14:creationId xmlns:p14="http://schemas.microsoft.com/office/powerpoint/2010/main" val="3103989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H</a:t>
            </a:r>
            <a:r>
              <a:rPr lang="en-US" b="0" dirty="0" smtClean="0"/>
              <a:t>ybrid Approach</a:t>
            </a:r>
            <a:endParaRPr lang="en-US" dirty="0"/>
          </a:p>
        </p:txBody>
      </p:sp>
      <p:sp>
        <p:nvSpPr>
          <p:cNvPr id="3" name="Content Placeholder 2"/>
          <p:cNvSpPr>
            <a:spLocks noGrp="1"/>
          </p:cNvSpPr>
          <p:nvPr>
            <p:ph idx="1"/>
          </p:nvPr>
        </p:nvSpPr>
        <p:spPr/>
        <p:txBody>
          <a:bodyPr/>
          <a:lstStyle/>
          <a:p>
            <a:pPr marL="0" indent="0">
              <a:buNone/>
            </a:pPr>
            <a:r>
              <a:rPr lang="en-US" dirty="0" smtClean="0"/>
              <a:t>The hybrid </a:t>
            </a:r>
            <a:r>
              <a:rPr lang="en-US" dirty="0"/>
              <a:t>approach, combines the course-based approach and the </a:t>
            </a:r>
            <a:r>
              <a:rPr lang="en-US" dirty="0" smtClean="0"/>
              <a:t>direct assessment </a:t>
            </a:r>
            <a:r>
              <a:rPr lang="en-US" dirty="0"/>
              <a:t>approach. </a:t>
            </a:r>
            <a:endParaRPr lang="en-US" dirty="0" smtClean="0"/>
          </a:p>
          <a:p>
            <a:pPr marL="0" indent="0">
              <a:buNone/>
            </a:pPr>
            <a:r>
              <a:rPr lang="en-US" dirty="0" smtClean="0"/>
              <a:t>Hybrid programs </a:t>
            </a:r>
            <a:r>
              <a:rPr lang="en-US" dirty="0"/>
              <a:t>allow students to complete a degree </a:t>
            </a:r>
            <a:r>
              <a:rPr lang="en-US" dirty="0" smtClean="0"/>
              <a:t>or credential </a:t>
            </a:r>
            <a:r>
              <a:rPr lang="en-US" dirty="0"/>
              <a:t>through a combination of direct assessment of competencies and credit hours.</a:t>
            </a:r>
          </a:p>
        </p:txBody>
      </p:sp>
    </p:spTree>
    <p:extLst>
      <p:ext uri="{BB962C8B-B14F-4D97-AF65-F5344CB8AC3E}">
        <p14:creationId xmlns:p14="http://schemas.microsoft.com/office/powerpoint/2010/main" val="1377784259"/>
      </p:ext>
    </p:extLst>
  </p:cSld>
  <p:clrMapOvr>
    <a:masterClrMapping/>
  </p:clrMapOvr>
</p:sld>
</file>

<file path=ppt/theme/theme1.xml><?xml version="1.0" encoding="utf-8"?>
<a:theme xmlns:a="http://schemas.openxmlformats.org/drawingml/2006/main" name="Graduation_Education_Powerpoint_Template_1110">
  <a:themeElements>
    <a:clrScheme name="Graduation_Education_Powerpoint_Template_111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Graduation_Education_Powerpoint_Template_11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raduation_Education_Powerpoint_Template_11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aduation_Education_Powerpoint_Template_111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aduation_Education_Powerpoint_Template_111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aduation_Education_Powerpoint_Template_111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aduation_Education_Powerpoint_Template_111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aduation_Education_Powerpoint_Template_111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aduation_Education_Powerpoint_Template_111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aduation_Education_Powerpoint_Template_111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aduation_Education_Powerpoint_Template_111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aduation_Education_Powerpoint_Template_111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aduation_Education_Powerpoint_Template_111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aduation_Education_Powerpoint_Template_111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Graduation_Education_Powerpoint_Template_1110</Template>
  <TotalTime>3089</TotalTime>
  <Words>672</Words>
  <Application>Microsoft Office PowerPoint</Application>
  <PresentationFormat>On-screen Show (4:3)</PresentationFormat>
  <Paragraphs>35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Graduation_Education_Powerpoint_Template_1110</vt:lpstr>
      <vt:lpstr>Competency Based Education </vt:lpstr>
      <vt:lpstr>Definition</vt:lpstr>
      <vt:lpstr>Competencies</vt:lpstr>
      <vt:lpstr>Structure</vt:lpstr>
      <vt:lpstr>Course/Credit-based Approach</vt:lpstr>
      <vt:lpstr>Approval by the Accrediting Agency</vt:lpstr>
      <vt:lpstr>Direct Assessment Approach</vt:lpstr>
      <vt:lpstr>Approval by the Accrediting Agency</vt:lpstr>
      <vt:lpstr>Hybrid Approach</vt:lpstr>
      <vt:lpstr>Approval by the Accrediting Agency</vt:lpstr>
    </vt:vector>
  </TitlesOfParts>
  <Company>TAMUS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Competency Based Education</dc:title>
  <dc:creator>Harper, Irma</dc:creator>
  <cp:lastModifiedBy>Pappas, Sheri A.</cp:lastModifiedBy>
  <cp:revision>3</cp:revision>
  <dcterms:created xsi:type="dcterms:W3CDTF">2015-07-31T20:10:50Z</dcterms:created>
  <dcterms:modified xsi:type="dcterms:W3CDTF">2016-02-29T20:10:24Z</dcterms:modified>
</cp:coreProperties>
</file>