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618" r:id="rId2"/>
    <p:sldId id="603" r:id="rId3"/>
    <p:sldId id="579" r:id="rId4"/>
    <p:sldId id="578" r:id="rId5"/>
    <p:sldId id="605" r:id="rId6"/>
    <p:sldId id="621" r:id="rId7"/>
    <p:sldId id="584" r:id="rId8"/>
    <p:sldId id="585" r:id="rId9"/>
    <p:sldId id="601" r:id="rId10"/>
    <p:sldId id="619" r:id="rId11"/>
    <p:sldId id="587" r:id="rId12"/>
    <p:sldId id="523" r:id="rId13"/>
    <p:sldId id="612" r:id="rId14"/>
    <p:sldId id="558" r:id="rId15"/>
    <p:sldId id="613" r:id="rId16"/>
    <p:sldId id="614" r:id="rId17"/>
    <p:sldId id="615" r:id="rId18"/>
    <p:sldId id="616" r:id="rId19"/>
    <p:sldId id="617" r:id="rId20"/>
    <p:sldId id="591" r:id="rId21"/>
    <p:sldId id="620" r:id="rId22"/>
    <p:sldId id="607" r:id="rId23"/>
    <p:sldId id="593" r:id="rId24"/>
    <p:sldId id="595" r:id="rId25"/>
    <p:sldId id="599" r:id="rId26"/>
    <p:sldId id="600" r:id="rId27"/>
  </p:sldIdLst>
  <p:sldSz cx="9144000" cy="6858000" type="screen4x3"/>
  <p:notesSz cx="7010400" cy="9296400"/>
  <p:embeddedFontLst>
    <p:embeddedFont>
      <p:font typeface="Tahoma" panose="020B0604030504040204" pitchFamily="34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F81BD"/>
    <a:srgbClr val="4478B6"/>
    <a:srgbClr val="EB6715"/>
    <a:srgbClr val="C00000"/>
    <a:srgbClr val="4F6228"/>
    <a:srgbClr val="800000"/>
    <a:srgbClr val="86855D"/>
    <a:srgbClr val="9D8645"/>
    <a:srgbClr val="756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2" autoAdjust="0"/>
    <p:restoredTop sz="99499" autoAdjust="0"/>
  </p:normalViewPr>
  <p:slideViewPr>
    <p:cSldViewPr>
      <p:cViewPr varScale="1">
        <p:scale>
          <a:sx n="94" d="100"/>
          <a:sy n="94" d="100"/>
        </p:scale>
        <p:origin x="-103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1"/>
          </a:xfrm>
          <a:prstGeom prst="rect">
            <a:avLst/>
          </a:prstGeom>
        </p:spPr>
        <p:txBody>
          <a:bodyPr vert="horz" lIns="92102" tIns="46051" rIns="92102" bIns="460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1"/>
          </a:xfrm>
          <a:prstGeom prst="rect">
            <a:avLst/>
          </a:prstGeom>
        </p:spPr>
        <p:txBody>
          <a:bodyPr vert="horz" lIns="92102" tIns="46051" rIns="92102" bIns="46051" rtlCol="0"/>
          <a:lstStyle>
            <a:lvl1pPr algn="r">
              <a:defRPr sz="1200"/>
            </a:lvl1pPr>
          </a:lstStyle>
          <a:p>
            <a:fld id="{3649C4A7-F7E0-4FB8-8F05-6ADADEF3AE08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1"/>
          </a:xfrm>
          <a:prstGeom prst="rect">
            <a:avLst/>
          </a:prstGeom>
        </p:spPr>
        <p:txBody>
          <a:bodyPr vert="horz" lIns="92102" tIns="46051" rIns="92102" bIns="460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1"/>
          </a:xfrm>
          <a:prstGeom prst="rect">
            <a:avLst/>
          </a:prstGeom>
        </p:spPr>
        <p:txBody>
          <a:bodyPr vert="horz" lIns="92102" tIns="46051" rIns="92102" bIns="46051" rtlCol="0" anchor="b"/>
          <a:lstStyle>
            <a:lvl1pPr algn="r">
              <a:defRPr sz="1200"/>
            </a:lvl1pPr>
          </a:lstStyle>
          <a:p>
            <a:fld id="{59404932-F5F8-4459-9026-AEF2B7B1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1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2" tIns="46051" rIns="92102" bIns="460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72" y="1"/>
            <a:ext cx="3037627" cy="4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2" tIns="46051" rIns="92102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1" y="4416510"/>
            <a:ext cx="5607680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2" tIns="46051" rIns="92102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7627" cy="4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2" tIns="46051" rIns="92102" bIns="460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72" y="8829823"/>
            <a:ext cx="3037627" cy="4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2" tIns="46051" rIns="92102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D50CD6-17C6-42DD-9DCE-6855B2EB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6973B-C8B6-4583-8B22-86FB157FD25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Modifier order fixed…changes in ALL CAPS</a:t>
            </a: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29729-0F5D-4CE8-8214-74FD806E741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Modifier order fixed…changes in ALL CAPS</a:t>
            </a: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29729-0F5D-4CE8-8214-74FD806E741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Modifier order fixed…changes in ALL CAPS</a:t>
            </a: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29729-0F5D-4CE8-8214-74FD806E741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55931-DD93-49F1-A7A2-8039D6F9515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55931-DD93-49F1-A7A2-8039D6F9515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" descr="20%"/>
          <p:cNvSpPr>
            <a:spLocks noChangeArrowheads="1"/>
          </p:cNvSpPr>
          <p:nvPr userDrawn="1"/>
        </p:nvSpPr>
        <p:spPr bwMode="auto">
          <a:xfrm>
            <a:off x="19050" y="838200"/>
            <a:ext cx="9124950" cy="48006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2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411" t="6494" r="6915" b="5937"/>
          <a:stretch>
            <a:fillRect/>
          </a:stretch>
        </p:blipFill>
        <p:spPr bwMode="auto">
          <a:xfrm rot="5400000">
            <a:off x="1131093" y="-1131093"/>
            <a:ext cx="68818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1"/>
          <p:cNvSpPr>
            <a:spLocks noChangeShapeType="1"/>
          </p:cNvSpPr>
          <p:nvPr userDrawn="1"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427D-8F79-4C6F-87D3-EBD21E8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25" descr="20%"/>
          <p:cNvSpPr>
            <a:spLocks noChangeArrowheads="1"/>
          </p:cNvSpPr>
          <p:nvPr userDrawn="1"/>
        </p:nvSpPr>
        <p:spPr bwMode="auto">
          <a:xfrm>
            <a:off x="0" y="838200"/>
            <a:ext cx="9144000" cy="45720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770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E97B8-4532-408E-A5F7-ACF05B64D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9845-206E-4D43-9E5F-DD43C0647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F7B5-9D7B-436A-A6D4-49B4434E5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BEDA-3B93-4B7E-AD18-2612E61E1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411" t="6494" r="71910" b="6660"/>
          <a:stretch>
            <a:fillRect/>
          </a:stretch>
        </p:blipFill>
        <p:spPr bwMode="auto">
          <a:xfrm rot="5400000">
            <a:off x="4026693" y="-4050506"/>
            <a:ext cx="10906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3D5C5-EF64-4F77-BCD6-10AECA57B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324600"/>
            <a:ext cx="6705600" cy="0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6" name="Picture 14" descr="Name and Titl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80"/>
          <a:stretch>
            <a:fillRect/>
          </a:stretch>
        </p:blipFill>
        <p:spPr bwMode="auto">
          <a:xfrm>
            <a:off x="5181600" y="6354763"/>
            <a:ext cx="2590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22" y="5829599"/>
            <a:ext cx="950978" cy="9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3968" r:id="rId3"/>
    <p:sldLayoutId id="2147483964" r:id="rId4"/>
    <p:sldLayoutId id="214748396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source=images&amp;cd=&amp;cad=rja&amp;uact=8&amp;ved=0ahUKEwiRnNXU9eHPAhVB4SYKHctaCJ8QjRwIBw&amp;url=http://southland.org/index.aspx?path=wsoc&amp;psig=AFQjCNHR7Y4fuLBsyRvnQhsF9vOHPhs5LQ&amp;ust=1476796428858919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0ahUKEwjlo8bp9eHPAhXMQSYKHS6gDc4QjRwIBw&amp;url=https://4windsofliger.com/2014/11/27/lone-star-conference-expansion-candidates/&amp;psig=AFQjCNEYgyCOdK9lekWdVO3vITQqnLHTVQ&amp;ust=147679650239307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52061" y="1752600"/>
            <a:ext cx="76299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en-US" sz="2400" b="1" dirty="0" smtClean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Strategic Opportunity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for Texas A&amp;M-Corpus Christi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 Texas A&amp;M-Kingsville</a:t>
            </a:r>
            <a:endParaRPr lang="en-US" sz="24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80808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96111" y="3352800"/>
            <a:ext cx="7181089" cy="13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glea\OneDrive\Documents\MarComm\System_Seals\Maroon_RGB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1103378" cy="110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77650"/>
            <a:ext cx="1371600" cy="1344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685771"/>
            <a:ext cx="1879138" cy="1176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492181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Funds for “Emerging Research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8305800" cy="4525963"/>
          </a:xfrm>
        </p:spPr>
        <p:txBody>
          <a:bodyPr/>
          <a:lstStyle/>
          <a:p>
            <a:r>
              <a:rPr lang="en-US" sz="2400" b="1" dirty="0"/>
              <a:t>Texas Research Incentive Program (TRIP)</a:t>
            </a:r>
          </a:p>
          <a:p>
            <a:pPr lvl="1"/>
            <a:r>
              <a:rPr lang="en-US" sz="2000" i="1" dirty="0"/>
              <a:t>Current biennium funding:</a:t>
            </a:r>
            <a:r>
              <a:rPr lang="en-US" sz="2000" dirty="0"/>
              <a:t> $138,097,074</a:t>
            </a:r>
          </a:p>
          <a:p>
            <a:pPr lvl="1"/>
            <a:r>
              <a:rPr lang="en-US" sz="2000" i="1" dirty="0"/>
              <a:t>Eligible institutions: </a:t>
            </a:r>
            <a:r>
              <a:rPr lang="en-US" sz="2000" dirty="0"/>
              <a:t>Emerging research universities</a:t>
            </a:r>
          </a:p>
          <a:p>
            <a:r>
              <a:rPr lang="en-US" sz="2400" b="1" dirty="0"/>
              <a:t>Core Research Support Fund (CRS)</a:t>
            </a:r>
          </a:p>
          <a:p>
            <a:pPr lvl="1"/>
            <a:r>
              <a:rPr lang="en-US" sz="2000" i="1" dirty="0"/>
              <a:t>Current biennium funding: </a:t>
            </a:r>
            <a:r>
              <a:rPr lang="en-US" sz="2000" dirty="0"/>
              <a:t>$117,111,410</a:t>
            </a:r>
          </a:p>
          <a:p>
            <a:pPr lvl="1"/>
            <a:r>
              <a:rPr lang="en-US" sz="2000" i="1" dirty="0"/>
              <a:t>Eligible institutions: </a:t>
            </a:r>
            <a:r>
              <a:rPr lang="en-US" sz="2000" dirty="0"/>
              <a:t>Emerging research universities</a:t>
            </a:r>
            <a:endParaRPr lang="en-US" sz="2000" i="1" dirty="0"/>
          </a:p>
          <a:p>
            <a:r>
              <a:rPr lang="en-US" sz="2400" b="1" dirty="0"/>
              <a:t>National Research University Fund (NRUF)</a:t>
            </a:r>
          </a:p>
          <a:p>
            <a:pPr lvl="1"/>
            <a:r>
              <a:rPr lang="en-US" sz="2000" i="1" dirty="0"/>
              <a:t>Current biennium funding:</a:t>
            </a:r>
            <a:r>
              <a:rPr lang="en-US" sz="2000" dirty="0"/>
              <a:t> $37,817,288</a:t>
            </a:r>
          </a:p>
          <a:p>
            <a:pPr lvl="1"/>
            <a:r>
              <a:rPr lang="en-US" sz="2000" i="1" dirty="0"/>
              <a:t>Eligible institutions: </a:t>
            </a:r>
            <a:r>
              <a:rPr lang="en-US" sz="2000" dirty="0"/>
              <a:t>Emerging research universities that have expenditures of at least $45 million in restricted research and meet other criteria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39845-206E-4D43-9E5F-DD43C06478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Emerging Research Universities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5943600" cy="4787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7585" y="2283023"/>
            <a:ext cx="1131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C0000"/>
                </a:solidFill>
              </a:rPr>
              <a:t>Texas Tech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426023"/>
            <a:ext cx="1120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EB6715"/>
                </a:solidFill>
              </a:rPr>
              <a:t>UT-El Paso</a:t>
            </a:r>
            <a:endParaRPr lang="en-US" sz="1400" b="1" dirty="0">
              <a:solidFill>
                <a:srgbClr val="EB671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667000"/>
            <a:ext cx="1000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EB6715"/>
                </a:solidFill>
              </a:rPr>
              <a:t>UT-Dallas</a:t>
            </a:r>
            <a:endParaRPr lang="en-US" sz="1400" b="1" dirty="0">
              <a:solidFill>
                <a:srgbClr val="EB671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7961" y="3098358"/>
            <a:ext cx="1268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EB6715"/>
                </a:solidFill>
              </a:rPr>
              <a:t>UT-Arlington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8345" y="4111823"/>
            <a:ext cx="15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EB6715"/>
                </a:solidFill>
              </a:rPr>
              <a:t>UT-San Antonio</a:t>
            </a:r>
            <a:endParaRPr lang="en-US" sz="1400" b="1" dirty="0">
              <a:solidFill>
                <a:srgbClr val="EB67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258782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UNT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97996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UH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807023"/>
            <a:ext cx="11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Texas State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65266" y="4572000"/>
            <a:ext cx="2264134" cy="159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3000" y="4572000"/>
            <a:ext cx="78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?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Qualify for “Emerging Research”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Emerging Research Universities are expected to meet the following criteria for two consecutive years…</a:t>
            </a:r>
          </a:p>
          <a:p>
            <a:pPr lvl="1"/>
            <a:r>
              <a:rPr lang="en-US" sz="2400" dirty="0" smtClean="0"/>
              <a:t>Offer a comprehensive range of excellent undergraduate and graduate programs</a:t>
            </a:r>
          </a:p>
          <a:p>
            <a:pPr lvl="1"/>
            <a:r>
              <a:rPr lang="en-US" sz="2400" dirty="0" smtClean="0"/>
              <a:t>Award at least 30 PhD degrees annually </a:t>
            </a:r>
          </a:p>
          <a:p>
            <a:pPr lvl="1"/>
            <a:r>
              <a:rPr lang="en-US" sz="2400" dirty="0" smtClean="0"/>
              <a:t>Generate at least 20% of the research universities’ criteria for restricted research expenditures (20% of $150 million, adjusted for inflation)</a:t>
            </a:r>
          </a:p>
        </p:txBody>
      </p:sp>
      <p:sp>
        <p:nvSpPr>
          <p:cNvPr id="15565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46DA-691C-4507-81E5-3CCBE6A327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Range of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0960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PhDs &amp; Restricted Research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698522"/>
              </p:ext>
            </p:extLst>
          </p:nvPr>
        </p:nvGraphicFramePr>
        <p:xfrm>
          <a:off x="1219200" y="1295400"/>
          <a:ext cx="66294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797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Institution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Restricted Research Expenditures*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PhD Award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Count**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Houston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$64,394,171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 Tech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$48,774,414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UT-Dallas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$45,111,033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UT-El Paso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$46,821,190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UT-Arlington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$31,614,826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FF0000"/>
                          </a:solidFill>
                        </a:rPr>
                        <a:t>Emerging Research</a:t>
                      </a:r>
                      <a:r>
                        <a:rPr lang="en-US" sz="1400" i="1" baseline="0" dirty="0" smtClean="0">
                          <a:solidFill>
                            <a:srgbClr val="FF0000"/>
                          </a:solidFill>
                        </a:rPr>
                        <a:t> Criteria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$30,000,000+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TAMUCC &amp; TAMUK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$27,416,249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UT-San Antonio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$25,026,676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 State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$27,244,557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North Texas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$16,097,336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76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E7D5-407F-4318-B607-C6E8FD47CF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867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*Texas Higher Education Coordinating Board, FY 2015</a:t>
            </a:r>
          </a:p>
          <a:p>
            <a:r>
              <a:rPr lang="en-US" sz="1200" dirty="0" smtClean="0"/>
              <a:t>** Texas Higher Education Coordinating Board, FY 2014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Access to broader, more diverse programs of study for all students—increased access to academic courses and majors.</a:t>
            </a:r>
          </a:p>
          <a:p>
            <a:r>
              <a:rPr lang="en-US" sz="2400" dirty="0" smtClean="0"/>
              <a:t>Potential administrative cost savings that could be channeled into education and research.</a:t>
            </a:r>
          </a:p>
          <a:p>
            <a:r>
              <a:rPr lang="en-US" sz="2400" dirty="0" smtClean="0"/>
              <a:t>Access to grants &amp; student activities at both campuses will support and engage students.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for Teaching and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Access to laboratory equipment and lab space at both campus</a:t>
            </a:r>
          </a:p>
          <a:p>
            <a:r>
              <a:rPr lang="en-US" sz="2400" dirty="0" smtClean="0"/>
              <a:t>Access to classroom technology and distance learning at both campuses</a:t>
            </a:r>
          </a:p>
          <a:p>
            <a:r>
              <a:rPr lang="en-US" sz="2400" dirty="0" smtClean="0"/>
              <a:t>Greater ability to recruit professionals to the region</a:t>
            </a:r>
          </a:p>
          <a:p>
            <a:r>
              <a:rPr lang="en-US" sz="2400" dirty="0"/>
              <a:t>Provides a fast path to Emerging Research Institution designation and additional research funding (matching or formula)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2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for South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Stronger competitiveness in the expanded higher education market against larger, emerging research universities</a:t>
            </a:r>
          </a:p>
          <a:p>
            <a:r>
              <a:rPr lang="en-US" sz="2400" dirty="0" smtClean="0"/>
              <a:t>Enhanced image—making it easier to recruit and retain top scholars and professors</a:t>
            </a:r>
          </a:p>
          <a:p>
            <a:r>
              <a:rPr lang="en-US" sz="2400" dirty="0" smtClean="0"/>
              <a:t>Enhanced economic development: Leading the way in work force development, public service &amp; local spending.</a:t>
            </a:r>
          </a:p>
          <a:p>
            <a:r>
              <a:rPr lang="en-US" sz="2400" dirty="0" smtClean="0"/>
              <a:t>In FY13, the two campuses combined produced $751 million in economic benefits to the Coastal Bend region.* This will be increase with unification and Emerging Research Institution funding.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971401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*EMSI </a:t>
            </a:r>
            <a:r>
              <a:rPr lang="en-US" sz="1200" dirty="0"/>
              <a:t>Study Commissioned by </a:t>
            </a:r>
            <a:r>
              <a:rPr lang="en-US" sz="1200" dirty="0" smtClean="0"/>
              <a:t>CPUPC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70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Blending of two campus cultures/identities. It takes time to build trust and to identify with a new brand. </a:t>
            </a:r>
          </a:p>
          <a:p>
            <a:r>
              <a:rPr lang="en-US" sz="2400" dirty="0"/>
              <a:t>Short-term costs (advertising, signage, technology, etc.) </a:t>
            </a:r>
          </a:p>
          <a:p>
            <a:r>
              <a:rPr lang="en-US" sz="2400" dirty="0"/>
              <a:t>Resolving and combining administrative </a:t>
            </a:r>
            <a:r>
              <a:rPr lang="en-US" sz="2400" dirty="0" smtClean="0"/>
              <a:t>functions.</a:t>
            </a:r>
            <a:endParaRPr lang="en-US" sz="2400" dirty="0"/>
          </a:p>
          <a:p>
            <a:r>
              <a:rPr lang="en-US" sz="2400" dirty="0"/>
              <a:t>Decisions about athletic programs.</a:t>
            </a:r>
          </a:p>
          <a:p>
            <a:r>
              <a:rPr lang="en-US" sz="2400" dirty="0"/>
              <a:t>Providing an enhanced educational mix at both campuses.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9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How to address local concerns about future direction of the University</a:t>
            </a:r>
          </a:p>
          <a:p>
            <a:pPr lvl="0"/>
            <a:r>
              <a:rPr lang="en-US" sz="2400" dirty="0" smtClean="0"/>
              <a:t>How to engage and encourage alumni support</a:t>
            </a:r>
          </a:p>
          <a:p>
            <a:pPr lvl="0"/>
            <a:r>
              <a:rPr lang="en-US" sz="2400" dirty="0" smtClean="0"/>
              <a:t>How to establish a process to communicate effectively with faculty, staff and students and solicit their input</a:t>
            </a:r>
            <a:endParaRPr lang="en-US" sz="2400" dirty="0"/>
          </a:p>
          <a:p>
            <a:pPr lvl="0"/>
            <a:r>
              <a:rPr lang="en-US" sz="2400" dirty="0" smtClean="0"/>
              <a:t>How to resolve back office issues involving financial operations, student records, fund raising and other issues</a:t>
            </a:r>
            <a:endParaRPr lang="en-US" sz="2400" dirty="0"/>
          </a:p>
          <a:p>
            <a:pPr lvl="0"/>
            <a:r>
              <a:rPr lang="en-US" sz="2400" dirty="0"/>
              <a:t>Branding </a:t>
            </a:r>
            <a:r>
              <a:rPr lang="en-US" sz="2400" dirty="0" smtClean="0"/>
              <a:t>issues</a:t>
            </a:r>
          </a:p>
          <a:p>
            <a:pPr lvl="0"/>
            <a:r>
              <a:rPr lang="en-US" sz="2400" dirty="0" smtClean="0"/>
              <a:t>How to build on and enhance the University’s identity over time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University System of South Texas (1977-1989)</a:t>
            </a:r>
          </a:p>
          <a:p>
            <a:pPr lvl="1"/>
            <a:r>
              <a:rPr lang="en-US" sz="2400" dirty="0"/>
              <a:t>Upper-level campuses in Corpus Christi and Laredo</a:t>
            </a:r>
          </a:p>
          <a:p>
            <a:pPr lvl="1"/>
            <a:r>
              <a:rPr lang="en-US" sz="2400" dirty="0"/>
              <a:t>Flagship/headquarters in Kingsville</a:t>
            </a:r>
          </a:p>
          <a:p>
            <a:r>
              <a:rPr lang="en-US" sz="2400" dirty="0"/>
              <a:t>USST officials recognized the need to unify </a:t>
            </a:r>
          </a:p>
          <a:p>
            <a:pPr lvl="1"/>
            <a:r>
              <a:rPr lang="en-US" sz="2400" dirty="0"/>
              <a:t>Efforts were made to add schools &amp; strengthen USST’s presence in the Coastal Bend</a:t>
            </a:r>
          </a:p>
          <a:p>
            <a:pPr lvl="1"/>
            <a:r>
              <a:rPr lang="en-US" sz="2400" dirty="0"/>
              <a:t>Officials saw Pan American College and others as future competition</a:t>
            </a:r>
          </a:p>
          <a:p>
            <a:r>
              <a:rPr lang="en-US" sz="2400" dirty="0"/>
              <a:t>Since </a:t>
            </a:r>
            <a:r>
              <a:rPr lang="en-US" sz="2400" dirty="0" smtClean="0"/>
              <a:t>joining the Texas </a:t>
            </a:r>
            <a:r>
              <a:rPr lang="en-US" sz="2400" dirty="0"/>
              <a:t>A&amp;M University </a:t>
            </a:r>
            <a:r>
              <a:rPr lang="en-US" sz="2400" dirty="0" smtClean="0"/>
              <a:t>System in 1989, </a:t>
            </a:r>
            <a:r>
              <a:rPr lang="en-US" sz="2400" dirty="0"/>
              <a:t>all three USST schools have flourished</a:t>
            </a:r>
          </a:p>
        </p:txBody>
      </p:sp>
      <p:sp>
        <p:nvSpPr>
          <p:cNvPr id="15565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46DA-691C-4507-81E5-3CCBE6A327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 &amp;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39845-206E-4D43-9E5F-DD43C064786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1405" y="1371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2">
              <a:spcBef>
                <a:spcPts val="768"/>
              </a:spcBef>
            </a:pPr>
            <a:r>
              <a:rPr lang="en-US" sz="2400" b="1" u="sng" dirty="0"/>
              <a:t>Academics</a:t>
            </a:r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/>
              <a:t>How would academic programs be allocated between </a:t>
            </a:r>
            <a:r>
              <a:rPr lang="en-US" dirty="0" smtClean="0"/>
              <a:t>sites to successfully reflect a two-campus/one-university approach?</a:t>
            </a:r>
            <a:endParaRPr lang="en-US" dirty="0"/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/>
              <a:t>How would </a:t>
            </a:r>
            <a:r>
              <a:rPr lang="en-US" dirty="0" smtClean="0"/>
              <a:t>program offerings </a:t>
            </a:r>
            <a:r>
              <a:rPr lang="en-US" dirty="0"/>
              <a:t>be </a:t>
            </a:r>
            <a:r>
              <a:rPr lang="en-US" dirty="0" smtClean="0"/>
              <a:t>consolidated and distributed to meet student needs?</a:t>
            </a:r>
            <a:endParaRPr lang="en-US" dirty="0"/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How would consolidation affect </a:t>
            </a:r>
            <a:r>
              <a:rPr lang="en-US" dirty="0"/>
              <a:t>any current academic </a:t>
            </a:r>
            <a:r>
              <a:rPr lang="en-US" dirty="0" smtClean="0"/>
              <a:t>programs?</a:t>
            </a:r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How would consolidation affect any current research </a:t>
            </a:r>
            <a:r>
              <a:rPr lang="en-US" dirty="0"/>
              <a:t>activity?</a:t>
            </a:r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/>
              <a:t>How would </a:t>
            </a:r>
            <a:r>
              <a:rPr lang="en-US" dirty="0" smtClean="0"/>
              <a:t>consolidation be used to benefit in faculty recruitment?</a:t>
            </a:r>
            <a:endParaRPr lang="en-US" dirty="0"/>
          </a:p>
          <a:p>
            <a:pPr marL="400050" lvl="2">
              <a:spcBef>
                <a:spcPts val="768"/>
              </a:spcBef>
            </a:pPr>
            <a:r>
              <a:rPr lang="en-US" sz="2400" b="1" u="sng" dirty="0" smtClean="0"/>
              <a:t>Athletics</a:t>
            </a:r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How will athletic programs be coordinated?</a:t>
            </a:r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Would changes in conference affiliation affect any sport?</a:t>
            </a:r>
          </a:p>
          <a:p>
            <a:pPr marL="685800" lvl="2" indent="-28575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Would construction of new facilities be required?</a:t>
            </a:r>
          </a:p>
        </p:txBody>
      </p:sp>
    </p:spTree>
    <p:extLst>
      <p:ext uri="{BB962C8B-B14F-4D97-AF65-F5344CB8AC3E}">
        <p14:creationId xmlns:p14="http://schemas.microsoft.com/office/powerpoint/2010/main" val="4227072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9154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TAMUCC </a:t>
            </a:r>
            <a:r>
              <a:rPr lang="en-US" sz="2400" dirty="0" smtClean="0"/>
              <a:t>is in </a:t>
            </a:r>
            <a:r>
              <a:rPr lang="en-US" sz="2400" dirty="0"/>
              <a:t>the Southland Conference, NCAA Division 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Men: Baseball, Basketball, Cross Country, Track &amp; Field, Tennis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Women: Basketball, Beach Volleyball, Cross Country, Golf, Soccer, Softball, Tennis, Track &amp; Field, Volleyball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TAMUK </a:t>
            </a:r>
            <a:r>
              <a:rPr lang="en-US" sz="2400" dirty="0" smtClean="0"/>
              <a:t>is in </a:t>
            </a:r>
            <a:r>
              <a:rPr lang="en-US" sz="2400" dirty="0"/>
              <a:t>the Lone Star Conference, NCAA Division II </a:t>
            </a:r>
            <a:endParaRPr lang="en-US" sz="24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Men: Baseball, Basketball, Cross Country, Track &amp; Field, Football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Women: Basketball, Beach Volleyball, Cross Country, Golf, Softball, Tennis, Track &amp; Field, </a:t>
            </a:r>
            <a:r>
              <a:rPr lang="en-US" sz="2000" i="1" dirty="0" smtClean="0"/>
              <a:t>Volleyball</a:t>
            </a:r>
          </a:p>
          <a:p>
            <a:endParaRPr lang="en-US" dirty="0"/>
          </a:p>
        </p:txBody>
      </p:sp>
      <p:pic>
        <p:nvPicPr>
          <p:cNvPr id="6" name="Picture 4" descr="Image result for southland conferen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51" y="1170418"/>
            <a:ext cx="1599049" cy="10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39845-206E-4D43-9E5F-DD43C064786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 descr="Image result for Lone Star conferen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96" y="3886200"/>
            <a:ext cx="146813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 Would Be First Priority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/>
              <a:t>Forums to explain the idea and allay concerns will be necessary </a:t>
            </a:r>
            <a:endParaRPr lang="en-US" sz="2400" dirty="0" smtClean="0"/>
          </a:p>
          <a:p>
            <a:pPr marL="342900" lvl="1" indent="-342900">
              <a:buFontTx/>
              <a:buChar char="•"/>
            </a:pPr>
            <a:endParaRPr lang="en-US" sz="2400" dirty="0" smtClean="0"/>
          </a:p>
          <a:p>
            <a:r>
              <a:rPr lang="en-US" sz="2400" dirty="0" smtClean="0"/>
              <a:t>Will require input &amp; acceptance from:</a:t>
            </a:r>
          </a:p>
          <a:p>
            <a:pPr lvl="1"/>
            <a:r>
              <a:rPr lang="en-US" sz="2400" dirty="0" smtClean="0"/>
              <a:t>Public</a:t>
            </a:r>
          </a:p>
          <a:p>
            <a:pPr lvl="1"/>
            <a:r>
              <a:rPr lang="en-US" sz="2400" dirty="0" smtClean="0"/>
              <a:t>Faculty</a:t>
            </a:r>
          </a:p>
          <a:p>
            <a:pPr lvl="1"/>
            <a:r>
              <a:rPr lang="en-US" sz="2400" dirty="0" smtClean="0"/>
              <a:t>Current Students</a:t>
            </a:r>
          </a:p>
          <a:p>
            <a:pPr lvl="1"/>
            <a:r>
              <a:rPr lang="en-US" sz="2400" dirty="0" smtClean="0"/>
              <a:t>Alumni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Steps for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CC0000"/>
                </a:solidFill>
              </a:rPr>
              <a:t>If the Board approved consolidation, it would be a 3-5 year process requiring legislative approval . . .</a:t>
            </a:r>
          </a:p>
          <a:p>
            <a:r>
              <a:rPr lang="en-US" sz="2400" dirty="0" smtClean="0"/>
              <a:t>Texas A&amp;M University System Board of Regents approval </a:t>
            </a:r>
          </a:p>
          <a:p>
            <a:r>
              <a:rPr lang="en-US" sz="2400" dirty="0" smtClean="0"/>
              <a:t>Submission of higher education impact statement by THECB to Legislative </a:t>
            </a:r>
            <a:r>
              <a:rPr lang="en-US" sz="2400" dirty="0"/>
              <a:t>Budget Board, laying </a:t>
            </a:r>
            <a:r>
              <a:rPr lang="en-US" sz="2400" dirty="0" smtClean="0"/>
              <a:t>out pros, cons, and estimated costs</a:t>
            </a:r>
          </a:p>
          <a:p>
            <a:r>
              <a:rPr lang="en-US" sz="2400" dirty="0"/>
              <a:t>Passage of Senate or House </a:t>
            </a:r>
            <a:r>
              <a:rPr lang="en-US" sz="2400" dirty="0" smtClean="0"/>
              <a:t>Bill</a:t>
            </a:r>
            <a:endParaRPr lang="en-US" sz="2400" dirty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CE7D5-407F-4318-B607-C6E8FD47CFF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Steps with SACSCOC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Southern Association of Colleges and Schools Commission on Colleges approval is necessary for regional </a:t>
            </a:r>
            <a:r>
              <a:rPr lang="en-US" sz="2400" dirty="0" smtClean="0"/>
              <a:t>accreditation.</a:t>
            </a:r>
            <a:endParaRPr lang="en-US" sz="2400" dirty="0"/>
          </a:p>
          <a:p>
            <a:r>
              <a:rPr lang="en-US" sz="2400" dirty="0"/>
              <a:t>CEOs </a:t>
            </a:r>
            <a:r>
              <a:rPr lang="en-US" sz="2400" dirty="0" smtClean="0"/>
              <a:t>must provide </a:t>
            </a:r>
            <a:r>
              <a:rPr lang="en-US" sz="2400" dirty="0"/>
              <a:t>written notice of the change 6 months in advance of date of review of the change by SACSCOC </a:t>
            </a:r>
            <a:r>
              <a:rPr lang="en-US" sz="2400" dirty="0" smtClean="0"/>
              <a:t>Board.</a:t>
            </a:r>
            <a:endParaRPr lang="en-US" sz="2400" dirty="0"/>
          </a:p>
          <a:p>
            <a:r>
              <a:rPr lang="en-US" sz="2400" dirty="0"/>
              <a:t>Review and approval </a:t>
            </a:r>
            <a:r>
              <a:rPr lang="en-US" sz="2400" dirty="0" smtClean="0"/>
              <a:t>process requires a </a:t>
            </a:r>
            <a:r>
              <a:rPr lang="en-US" sz="2400" dirty="0"/>
              <a:t>minimum of </a:t>
            </a:r>
            <a:r>
              <a:rPr lang="en-US" sz="2400" dirty="0" smtClean="0"/>
              <a:t>2-3 </a:t>
            </a:r>
            <a:r>
              <a:rPr lang="en-US" sz="2400" dirty="0"/>
              <a:t>years before accreditation is granted.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64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Accreditations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Both institutions will need to research the requirements and implications for specific program accreditations:</a:t>
            </a:r>
          </a:p>
          <a:p>
            <a:pPr lvl="1"/>
            <a:r>
              <a:rPr lang="en-US" sz="2400" dirty="0" smtClean="0"/>
              <a:t>ABET (Engineering)</a:t>
            </a:r>
          </a:p>
          <a:p>
            <a:pPr lvl="1"/>
            <a:r>
              <a:rPr lang="en-US" sz="2400" dirty="0" smtClean="0"/>
              <a:t>AACSB (Business)</a:t>
            </a:r>
          </a:p>
          <a:p>
            <a:pPr lvl="1"/>
            <a:r>
              <a:rPr lang="en-US" sz="2400" dirty="0" smtClean="0"/>
              <a:t>NASM (Music)</a:t>
            </a:r>
          </a:p>
          <a:p>
            <a:pPr lvl="1"/>
            <a:r>
              <a:rPr lang="en-US" sz="2400" dirty="0" smtClean="0"/>
              <a:t>CACREP (Counseling)</a:t>
            </a:r>
          </a:p>
          <a:p>
            <a:pPr lvl="1"/>
            <a:r>
              <a:rPr lang="en-US" sz="2400" dirty="0" smtClean="0"/>
              <a:t>CCNE (Nursing)</a:t>
            </a:r>
          </a:p>
          <a:p>
            <a:pPr lvl="1"/>
            <a:r>
              <a:rPr lang="en-US" sz="2400" dirty="0" smtClean="0"/>
              <a:t>Other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52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13" y="2123726"/>
            <a:ext cx="2521928" cy="2471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86" y="2209800"/>
            <a:ext cx="389530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Consolidation?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 descr="Screen Shot 2016-10-16 at 4.30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564"/>
          <a:stretch>
            <a:fillRect/>
          </a:stretch>
        </p:blipFill>
        <p:spPr>
          <a:xfrm>
            <a:off x="1066800" y="1688086"/>
            <a:ext cx="7045066" cy="3874514"/>
          </a:xfrm>
        </p:spPr>
      </p:pic>
      <p:sp>
        <p:nvSpPr>
          <p:cNvPr id="3" name="Rectangle 2"/>
          <p:cNvSpPr/>
          <p:nvPr/>
        </p:nvSpPr>
        <p:spPr>
          <a:xfrm>
            <a:off x="1066800" y="5814554"/>
            <a:ext cx="708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Two Campuses, One Mission</a:t>
            </a:r>
          </a:p>
        </p:txBody>
      </p:sp>
    </p:spTree>
    <p:extLst>
      <p:ext uri="{BB962C8B-B14F-4D97-AF65-F5344CB8AC3E}">
        <p14:creationId xmlns:p14="http://schemas.microsoft.com/office/powerpoint/2010/main" val="21202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Could Consolidation Make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One large university to serve South Texas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most university research activity south </a:t>
            </a:r>
            <a:r>
              <a:rPr lang="en-US" sz="2400" dirty="0"/>
              <a:t>of San Antonio</a:t>
            </a:r>
          </a:p>
          <a:p>
            <a:r>
              <a:rPr lang="en-US" sz="2400" dirty="0"/>
              <a:t>Texas A&amp;M University System’s first “emerging research university”</a:t>
            </a:r>
          </a:p>
          <a:p>
            <a:pPr lvl="0"/>
            <a:r>
              <a:rPr lang="en-US" sz="2400" dirty="0" smtClean="0"/>
              <a:t>Increased </a:t>
            </a:r>
            <a:r>
              <a:rPr lang="en-US" sz="2400" dirty="0"/>
              <a:t>opportunities for students and </a:t>
            </a:r>
            <a:r>
              <a:rPr lang="en-US" sz="2400" dirty="0" smtClean="0"/>
              <a:t>faculty</a:t>
            </a:r>
          </a:p>
          <a:p>
            <a:pPr lvl="0"/>
            <a:r>
              <a:rPr lang="en-US" sz="2400" dirty="0" smtClean="0"/>
              <a:t>Cost savings over time</a:t>
            </a:r>
            <a:endParaRPr lang="en-US" sz="2400" dirty="0"/>
          </a:p>
          <a:p>
            <a:r>
              <a:rPr lang="en-US" sz="2400" dirty="0"/>
              <a:t>A wealth of natural resources on land, at </a:t>
            </a:r>
            <a:r>
              <a:rPr lang="en-US" sz="2400" dirty="0" smtClean="0"/>
              <a:t>sea, </a:t>
            </a:r>
            <a:r>
              <a:rPr lang="en-US" sz="2400" dirty="0"/>
              <a:t>and in the </a:t>
            </a:r>
            <a:r>
              <a:rPr lang="en-US" sz="2400" dirty="0" smtClean="0"/>
              <a:t>air</a:t>
            </a:r>
            <a:endParaRPr lang="en-US" sz="24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24" y="1219200"/>
            <a:ext cx="829976" cy="81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219200"/>
            <a:ext cx="1299355" cy="813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1295400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53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Time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CC0000"/>
                </a:solidFill>
              </a:rPr>
              <a:t>The issue hinges on local and System interest, and there are reasons for that interest now . . .</a:t>
            </a:r>
          </a:p>
          <a:p>
            <a:r>
              <a:rPr lang="en-US" sz="2400" dirty="0"/>
              <a:t>Presidential vacancy at TAMUCC provides opportunity</a:t>
            </a:r>
          </a:p>
          <a:p>
            <a:r>
              <a:rPr lang="en-US" sz="2400" dirty="0"/>
              <a:t>Legislative climate requires efficiencies</a:t>
            </a:r>
          </a:p>
          <a:p>
            <a:r>
              <a:rPr lang="en-US" sz="2400" dirty="0"/>
              <a:t>Coastal Bend Region primed for economic development</a:t>
            </a:r>
          </a:p>
          <a:p>
            <a:r>
              <a:rPr lang="en-US" sz="2400" dirty="0"/>
              <a:t>Competition is increasing from UT-RGV, Texas State University, UT-San </a:t>
            </a:r>
            <a:r>
              <a:rPr lang="en-US" sz="2400" dirty="0" smtClean="0"/>
              <a:t>Antonio, Texas A&amp;M-San Antonio</a:t>
            </a:r>
            <a:endParaRPr lang="en-US" sz="2400" dirty="0"/>
          </a:p>
          <a:p>
            <a:r>
              <a:rPr lang="en-US" sz="2400" dirty="0"/>
              <a:t>Timing is crucial to get ahead of competitors</a:t>
            </a:r>
          </a:p>
          <a:p>
            <a:pPr lvl="1"/>
            <a:r>
              <a:rPr lang="en-US" sz="2400" dirty="0"/>
              <a:t>Enrollment</a:t>
            </a:r>
          </a:p>
          <a:p>
            <a:pPr lvl="1"/>
            <a:r>
              <a:rPr lang="en-US" sz="2400" dirty="0"/>
              <a:t>Student Success</a:t>
            </a:r>
          </a:p>
          <a:p>
            <a:pPr lvl="1"/>
            <a:r>
              <a:rPr lang="en-US" sz="2400" dirty="0"/>
              <a:t>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70" y="1182840"/>
            <a:ext cx="6488430" cy="47922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Competition in South 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1752600"/>
            <a:ext cx="1449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Texas </a:t>
            </a:r>
            <a:r>
              <a:rPr lang="en-US" b="1" dirty="0" smtClean="0">
                <a:solidFill>
                  <a:srgbClr val="0070C0"/>
                </a:solidFill>
              </a:rPr>
              <a:t>State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6733" y="2539779"/>
            <a:ext cx="2138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A&amp;M-San Antonio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137666"/>
            <a:ext cx="2518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B6715"/>
                </a:solidFill>
              </a:rPr>
              <a:t>UT-Rio Grande Valley</a:t>
            </a:r>
            <a:endParaRPr lang="en-US" b="1" dirty="0">
              <a:solidFill>
                <a:srgbClr val="EB671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4520" y="17526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2057400"/>
            <a:ext cx="19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B6715"/>
                </a:solidFill>
              </a:rPr>
              <a:t>UT-San Antonio</a:t>
            </a:r>
            <a:endParaRPr lang="en-US" b="1" dirty="0">
              <a:solidFill>
                <a:srgbClr val="EB67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&amp; Demographics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20859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COMBINED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Preliminary 20</a:t>
                      </a:r>
                      <a:r>
                        <a:rPr lang="en-US" sz="1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 Day Enrollment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21,464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White/Non-Hispanic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African American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Indian/Alaskan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Non-Resident Aliens/Foreign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Nat’ls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Reported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Hawaiian/Pacific Islander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Multiracial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565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46DA-691C-4507-81E5-3CCBE6A327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039980"/>
              </p:ext>
            </p:extLst>
          </p:nvPr>
        </p:nvGraphicFramePr>
        <p:xfrm>
          <a:off x="457200" y="1752600"/>
          <a:ext cx="82296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Fiscal Year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COMBINED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Degrees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Awarded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Undergraduate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Masters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Doctoral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83268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Degrees Awarded*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155242"/>
              </p:ext>
            </p:extLst>
          </p:nvPr>
        </p:nvGraphicFramePr>
        <p:xfrm>
          <a:off x="457200" y="3505200"/>
          <a:ext cx="8229600" cy="84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Fiscal Year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COMBINED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Research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$19,052,550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$23,206,229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$42,258,779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Restricted Research Expenditures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$12,723,245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$14,693,004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$27,416,249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1358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Research Expenditures**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975781"/>
              </p:ext>
            </p:extLst>
          </p:nvPr>
        </p:nvGraphicFramePr>
        <p:xfrm>
          <a:off x="457200" y="4800600"/>
          <a:ext cx="82296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Fiscal Year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TAMUCC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COMBINED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Endowment Fund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$20,728,327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$14,357,846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$35,086,173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Affiliated Foundations Endowment Fund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$62,189,013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$83,270,301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$145,459,314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4312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Endowments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493" y="6096000"/>
            <a:ext cx="6746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Sources: * </a:t>
            </a:r>
            <a:r>
              <a:rPr lang="en-US" sz="1200" dirty="0"/>
              <a:t>THECB Prep Online  </a:t>
            </a:r>
            <a:r>
              <a:rPr lang="en-US" sz="1200" dirty="0" smtClean="0"/>
              <a:t>** </a:t>
            </a:r>
            <a:r>
              <a:rPr lang="en-US" sz="1200" dirty="0"/>
              <a:t>THECB Accountability System</a:t>
            </a:r>
          </a:p>
        </p:txBody>
      </p:sp>
    </p:spTree>
    <p:extLst>
      <p:ext uri="{BB962C8B-B14F-4D97-AF65-F5344CB8AC3E}">
        <p14:creationId xmlns:p14="http://schemas.microsoft.com/office/powerpoint/2010/main" val="3232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Among Public Universities in Texas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41754"/>
              </p:ext>
            </p:extLst>
          </p:nvPr>
        </p:nvGraphicFramePr>
        <p:xfrm>
          <a:off x="457200" y="1600200"/>
          <a:ext cx="8229600" cy="16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A&amp;M-Corpus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Christi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A&amp;M-Kingsville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Combined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 Enrollment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Hispanic Enrollment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Degrees Awarded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13th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47601"/>
            <a:ext cx="381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source: THECB </a:t>
            </a:r>
            <a:r>
              <a:rPr lang="en-US" sz="1200" dirty="0"/>
              <a:t>Accountability </a:t>
            </a:r>
            <a:r>
              <a:rPr lang="en-US" sz="1200" dirty="0" smtClean="0"/>
              <a:t>System, FY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88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temOffice22June2010">
  <a:themeElements>
    <a:clrScheme name="Custom 4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0070C0"/>
      </a:accent1>
      <a:accent2>
        <a:srgbClr val="0070C0"/>
      </a:accent2>
      <a:accent3>
        <a:srgbClr val="0070C0"/>
      </a:accent3>
      <a:accent4>
        <a:srgbClr val="000000"/>
      </a:accent4>
      <a:accent5>
        <a:srgbClr val="DAEDEF"/>
      </a:accent5>
      <a:accent6>
        <a:srgbClr val="0070C0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18221</TotalTime>
  <Words>1422</Words>
  <Application>Microsoft Office PowerPoint</Application>
  <PresentationFormat>On-screen Show (4:3)</PresentationFormat>
  <Paragraphs>326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Tahoma</vt:lpstr>
      <vt:lpstr>Verdana</vt:lpstr>
      <vt:lpstr>Calibri</vt:lpstr>
      <vt:lpstr>SystemOffice22June2010</vt:lpstr>
      <vt:lpstr>PowerPoint Presentation</vt:lpstr>
      <vt:lpstr>Historical Perspective</vt:lpstr>
      <vt:lpstr>Why Consider Consolidation?</vt:lpstr>
      <vt:lpstr>Why Could Consolidation Make Sense?</vt:lpstr>
      <vt:lpstr>Is the Time Right?</vt:lpstr>
      <vt:lpstr>Academic Competition in South Texas</vt:lpstr>
      <vt:lpstr>Enrollment &amp; Demographics</vt:lpstr>
      <vt:lpstr>Metrics</vt:lpstr>
      <vt:lpstr>Among Public Universities in Texas</vt:lpstr>
      <vt:lpstr>State Funds for “Emerging Research”</vt:lpstr>
      <vt:lpstr>Current Emerging Research Universities</vt:lpstr>
      <vt:lpstr>To Qualify for “Emerging Research”</vt:lpstr>
      <vt:lpstr>Comprehensive Range of Programs</vt:lpstr>
      <vt:lpstr>PhDs &amp; Restricted Research</vt:lpstr>
      <vt:lpstr>Advantages for Students</vt:lpstr>
      <vt:lpstr>Advantages for Teaching and Research</vt:lpstr>
      <vt:lpstr>Advantages for South Texas</vt:lpstr>
      <vt:lpstr>Challenges</vt:lpstr>
      <vt:lpstr>Concerns</vt:lpstr>
      <vt:lpstr>Other Considerations &amp; Questions</vt:lpstr>
      <vt:lpstr>Athletics</vt:lpstr>
      <vt:lpstr>Communication Would Be First Priority</vt:lpstr>
      <vt:lpstr>Necessary Steps for Legislation</vt:lpstr>
      <vt:lpstr>Necessary Steps with SACSCOC</vt:lpstr>
      <vt:lpstr>Other Accreditations</vt:lpstr>
      <vt:lpstr>Questions?</vt:lpstr>
    </vt:vector>
  </TitlesOfParts>
  <Company>TAMUS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A&amp;M University System Powerpoint Template</dc:title>
  <dc:creator>System Communications</dc:creator>
  <cp:lastModifiedBy>Copelin, Laylan</cp:lastModifiedBy>
  <cp:revision>484</cp:revision>
  <cp:lastPrinted>2016-11-08T21:54:07Z</cp:lastPrinted>
  <dcterms:created xsi:type="dcterms:W3CDTF">2009-01-05T19:05:15Z</dcterms:created>
  <dcterms:modified xsi:type="dcterms:W3CDTF">2016-11-09T16:31:29Z</dcterms:modified>
</cp:coreProperties>
</file>