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70" r:id="rId6"/>
    <p:sldId id="257" r:id="rId7"/>
    <p:sldId id="262" r:id="rId8"/>
    <p:sldId id="258" r:id="rId9"/>
    <p:sldId id="263" r:id="rId10"/>
    <p:sldId id="275" r:id="rId11"/>
    <p:sldId id="265" r:id="rId12"/>
    <p:sldId id="272" r:id="rId13"/>
    <p:sldId id="276" r:id="rId14"/>
    <p:sldId id="266" r:id="rId15"/>
    <p:sldId id="277" r:id="rId16"/>
    <p:sldId id="274" r:id="rId17"/>
    <p:sldId id="264" r:id="rId18"/>
    <p:sldId id="268" r:id="rId19"/>
    <p:sldId id="271" r:id="rId20"/>
    <p:sldId id="269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BA"/>
    <a:srgbClr val="F4AF00"/>
    <a:srgbClr val="1F355E"/>
    <a:srgbClr val="3D6BBD"/>
    <a:srgbClr val="2E508E"/>
    <a:srgbClr val="4D84EA"/>
    <a:srgbClr val="4D8486"/>
    <a:srgbClr val="33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6586" autoAdjust="0"/>
  </p:normalViewPr>
  <p:slideViewPr>
    <p:cSldViewPr>
      <p:cViewPr varScale="1">
        <p:scale>
          <a:sx n="66" d="100"/>
          <a:sy n="66" d="100"/>
        </p:scale>
        <p:origin x="1040" y="3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46CE1-418A-4505-86F0-C3DFA41AA5D7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E9AEE-E8DD-411D-B42B-D9458D5D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62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E9AEE-E8DD-411D-B42B-D9458D5D78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1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6" cy="685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2209800"/>
            <a:ext cx="3918285" cy="990599"/>
          </a:xfrm>
          <a:noFill/>
          <a:effectLst/>
        </p:spPr>
        <p:txBody>
          <a:bodyPr anchor="ctr" anchorCtr="0">
            <a:noAutofit/>
          </a:bodyPr>
          <a:lstStyle>
            <a:lvl1pPr algn="l">
              <a:defRPr sz="3200" b="1" cap="none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43400" y="3352800"/>
            <a:ext cx="3918285" cy="6858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2000" dirty="0" smtClean="0"/>
              <a:t>Click to add subtitle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343400" y="4495800"/>
            <a:ext cx="3917950" cy="36830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presenter name</a:t>
            </a:r>
            <a:endParaRPr lang="en-US" dirty="0"/>
          </a:p>
        </p:txBody>
      </p:sp>
      <p:pic>
        <p:nvPicPr>
          <p:cNvPr id="5" name="Picture 4" descr="TAMUS Seal" title="TAMUS Seal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67"/>
          <a:stretch/>
        </p:blipFill>
        <p:spPr>
          <a:xfrm>
            <a:off x="8153400" y="5873516"/>
            <a:ext cx="990600" cy="984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56993"/>
            <a:ext cx="1534506" cy="6623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-3" y="5871813"/>
            <a:ext cx="4572003" cy="98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6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2C2C"/>
                </a:solidFill>
              </a:defRPr>
            </a:lvl1pPr>
          </a:lstStyle>
          <a:p>
            <a:pPr>
              <a:defRPr/>
            </a:pPr>
            <a:fld id="{0503D5C5-EF64-4F77-BCD6-10AECA57BA2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411514" y="990600"/>
            <a:ext cx="4457700" cy="4864100"/>
            <a:chOff x="2411514" y="990600"/>
            <a:chExt cx="4457700" cy="4864100"/>
          </a:xfrm>
        </p:grpSpPr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2411514" y="990600"/>
              <a:ext cx="4457700" cy="4864100"/>
              <a:chOff x="2657474" y="989817"/>
              <a:chExt cx="4457701" cy="4864328"/>
            </a:xfrm>
          </p:grpSpPr>
          <p:sp>
            <p:nvSpPr>
              <p:cNvPr id="15" name="Rectangle 18"/>
              <p:cNvSpPr>
                <a:spLocks noChangeArrowheads="1"/>
              </p:cNvSpPr>
              <p:nvPr/>
            </p:nvSpPr>
            <p:spPr bwMode="gray">
              <a:xfrm>
                <a:off x="2657474" y="989817"/>
                <a:ext cx="4457701" cy="4864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 sz="1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Freeform 15"/>
              <p:cNvSpPr/>
              <p:nvPr/>
            </p:nvSpPr>
            <p:spPr bwMode="gray">
              <a:xfrm>
                <a:off x="2770187" y="1456564"/>
                <a:ext cx="4106863" cy="4105467"/>
              </a:xfrm>
              <a:custGeom>
                <a:avLst/>
                <a:gdLst>
                  <a:gd name="connsiteX0" fmla="*/ 1715283 w 3430562"/>
                  <a:gd name="connsiteY0" fmla="*/ 0 h 3430562"/>
                  <a:gd name="connsiteX1" fmla="*/ 3346611 w 3430562"/>
                  <a:gd name="connsiteY1" fmla="*/ 1185234 h 3430562"/>
                  <a:gd name="connsiteX2" fmla="*/ 1715281 w 3430562"/>
                  <a:gd name="connsiteY2" fmla="*/ 1715281 h 3430562"/>
                  <a:gd name="connsiteX3" fmla="*/ 1715283 w 3430562"/>
                  <a:gd name="connsiteY3" fmla="*/ 0 h 3430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30562" h="3430562">
                    <a:moveTo>
                      <a:pt x="1715283" y="0"/>
                    </a:moveTo>
                    <a:cubicBezTo>
                      <a:pt x="2458389" y="1"/>
                      <a:pt x="3116981" y="478498"/>
                      <a:pt x="3346611" y="1185234"/>
                    </a:cubicBezTo>
                    <a:lnTo>
                      <a:pt x="1715281" y="1715281"/>
                    </a:lnTo>
                    <a:cubicBezTo>
                      <a:pt x="1715282" y="1143521"/>
                      <a:pt x="1715282" y="571760"/>
                      <a:pt x="1715283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76200">
                <a:solidFill>
                  <a:srgbClr val="FFFF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803021" tIns="556993" rIns="552501" bIns="2166089" spcCol="1270" anchor="ctr"/>
              <a:lstStyle/>
              <a:p>
                <a:pPr algn="ctr" defTabSz="15557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35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 bwMode="gray">
              <a:xfrm>
                <a:off x="2767012" y="1459739"/>
                <a:ext cx="4106863" cy="4105467"/>
              </a:xfrm>
              <a:custGeom>
                <a:avLst/>
                <a:gdLst>
                  <a:gd name="connsiteX0" fmla="*/ 3346611 w 3430562"/>
                  <a:gd name="connsiteY0" fmla="*/ 1185234 h 3430562"/>
                  <a:gd name="connsiteX1" fmla="*/ 2723494 w 3430562"/>
                  <a:gd name="connsiteY1" fmla="*/ 3102975 h 3430562"/>
                  <a:gd name="connsiteX2" fmla="*/ 1715281 w 3430562"/>
                  <a:gd name="connsiteY2" fmla="*/ 1715281 h 3430562"/>
                  <a:gd name="connsiteX3" fmla="*/ 3346611 w 3430562"/>
                  <a:gd name="connsiteY3" fmla="*/ 1185234 h 3430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30562" h="3430562">
                    <a:moveTo>
                      <a:pt x="3346611" y="1185234"/>
                    </a:moveTo>
                    <a:cubicBezTo>
                      <a:pt x="3576241" y="1891969"/>
                      <a:pt x="3324680" y="2666191"/>
                      <a:pt x="2723494" y="3102975"/>
                    </a:cubicBezTo>
                    <a:lnTo>
                      <a:pt x="1715281" y="1715281"/>
                    </a:lnTo>
                    <a:lnTo>
                      <a:pt x="3346611" y="1185234"/>
                    </a:lnTo>
                    <a:close/>
                  </a:path>
                </a:pathLst>
              </a:custGeom>
              <a:solidFill>
                <a:srgbClr val="6BA42C"/>
              </a:solidFill>
              <a:ln w="76200">
                <a:solidFill>
                  <a:srgbClr val="FFFF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2281488" tIns="1591291" rIns="206814" bIns="1056287" spcCol="1270" anchor="ctr"/>
              <a:lstStyle/>
              <a:p>
                <a:pPr algn="ctr" defTabSz="13779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31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 bwMode="gray">
              <a:xfrm>
                <a:off x="2767012" y="1459739"/>
                <a:ext cx="4106863" cy="4105467"/>
              </a:xfrm>
              <a:custGeom>
                <a:avLst/>
                <a:gdLst>
                  <a:gd name="connsiteX0" fmla="*/ 2723497 w 3430562"/>
                  <a:gd name="connsiteY0" fmla="*/ 3102973 h 3430562"/>
                  <a:gd name="connsiteX1" fmla="*/ 707063 w 3430562"/>
                  <a:gd name="connsiteY1" fmla="*/ 3102972 h 3430562"/>
                  <a:gd name="connsiteX2" fmla="*/ 1715281 w 3430562"/>
                  <a:gd name="connsiteY2" fmla="*/ 1715281 h 3430562"/>
                  <a:gd name="connsiteX3" fmla="*/ 2723497 w 3430562"/>
                  <a:gd name="connsiteY3" fmla="*/ 3102973 h 3430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30562" h="3430562">
                    <a:moveTo>
                      <a:pt x="2723497" y="3102973"/>
                    </a:moveTo>
                    <a:cubicBezTo>
                      <a:pt x="2122312" y="3539759"/>
                      <a:pt x="1308247" y="3539759"/>
                      <a:pt x="707063" y="3102972"/>
                    </a:cubicBezTo>
                    <a:lnTo>
                      <a:pt x="1715281" y="1715281"/>
                    </a:lnTo>
                    <a:lnTo>
                      <a:pt x="2723497" y="3102973"/>
                    </a:lnTo>
                    <a:close/>
                  </a:path>
                </a:pathLst>
              </a:custGeom>
              <a:solidFill>
                <a:srgbClr val="A13D9A"/>
              </a:solidFill>
              <a:ln w="76200">
                <a:solidFill>
                  <a:srgbClr val="FFFF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149671" tIns="2619912" rIns="1149671" bIns="169510" spcCol="1270" anchor="ctr"/>
              <a:lstStyle/>
              <a:p>
                <a:pPr algn="ctr" defTabSz="16446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37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 bwMode="gray">
              <a:xfrm>
                <a:off x="2767012" y="1459739"/>
                <a:ext cx="4106863" cy="4105467"/>
              </a:xfrm>
              <a:custGeom>
                <a:avLst/>
                <a:gdLst>
                  <a:gd name="connsiteX0" fmla="*/ 707063 w 3430562"/>
                  <a:gd name="connsiteY0" fmla="*/ 3102972 h 3430562"/>
                  <a:gd name="connsiteX1" fmla="*/ 83952 w 3430562"/>
                  <a:gd name="connsiteY1" fmla="*/ 1185228 h 3430562"/>
                  <a:gd name="connsiteX2" fmla="*/ 1715281 w 3430562"/>
                  <a:gd name="connsiteY2" fmla="*/ 1715281 h 3430562"/>
                  <a:gd name="connsiteX3" fmla="*/ 707063 w 3430562"/>
                  <a:gd name="connsiteY3" fmla="*/ 3102972 h 3430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30562" h="3430562">
                    <a:moveTo>
                      <a:pt x="707063" y="3102972"/>
                    </a:moveTo>
                    <a:cubicBezTo>
                      <a:pt x="105879" y="2666185"/>
                      <a:pt x="-145681" y="1891963"/>
                      <a:pt x="83952" y="1185228"/>
                    </a:cubicBezTo>
                    <a:lnTo>
                      <a:pt x="1715281" y="1715281"/>
                    </a:lnTo>
                    <a:lnTo>
                      <a:pt x="707063" y="3102972"/>
                    </a:lnTo>
                    <a:close/>
                  </a:path>
                </a:pathLst>
              </a:custGeom>
              <a:solidFill>
                <a:srgbClr val="1F355E"/>
              </a:solidFill>
              <a:ln w="76200">
                <a:solidFill>
                  <a:srgbClr val="FFFF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231940" tIns="1620501" rIns="2314782" bIns="1085497" spcCol="1270" anchor="ctr"/>
              <a:lstStyle/>
              <a:p>
                <a:pPr algn="ctr" defTabSz="24003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54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 bwMode="gray">
              <a:xfrm>
                <a:off x="2767012" y="1459739"/>
                <a:ext cx="4106863" cy="4105467"/>
              </a:xfrm>
              <a:custGeom>
                <a:avLst/>
                <a:gdLst>
                  <a:gd name="connsiteX0" fmla="*/ 83952 w 3430562"/>
                  <a:gd name="connsiteY0" fmla="*/ 1185228 h 3430562"/>
                  <a:gd name="connsiteX1" fmla="*/ 1715283 w 3430562"/>
                  <a:gd name="connsiteY1" fmla="*/ 0 h 3430562"/>
                  <a:gd name="connsiteX2" fmla="*/ 1715281 w 3430562"/>
                  <a:gd name="connsiteY2" fmla="*/ 1715281 h 3430562"/>
                  <a:gd name="connsiteX3" fmla="*/ 83952 w 3430562"/>
                  <a:gd name="connsiteY3" fmla="*/ 1185228 h 3430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30562" h="3430562">
                    <a:moveTo>
                      <a:pt x="83952" y="1185228"/>
                    </a:moveTo>
                    <a:cubicBezTo>
                      <a:pt x="313585" y="478494"/>
                      <a:pt x="972178" y="-1"/>
                      <a:pt x="1715283" y="0"/>
                    </a:cubicBezTo>
                    <a:cubicBezTo>
                      <a:pt x="1715282" y="571760"/>
                      <a:pt x="1715282" y="1143521"/>
                      <a:pt x="1715281" y="1715281"/>
                    </a:cubicBezTo>
                    <a:lnTo>
                      <a:pt x="83952" y="1185228"/>
                    </a:lnTo>
                    <a:close/>
                  </a:path>
                </a:pathLst>
              </a:custGeom>
              <a:solidFill>
                <a:schemeClr val="accent2"/>
              </a:solidFill>
              <a:ln w="76200">
                <a:solidFill>
                  <a:srgbClr val="FFFF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563790" tIns="586252" rIns="1829832" bIns="2174930" spcCol="1270" anchor="ctr"/>
              <a:lstStyle/>
              <a:p>
                <a:pPr algn="ctr" defTabSz="22225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5000" b="1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895600" y="2057400"/>
              <a:ext cx="3708070" cy="3379351"/>
              <a:chOff x="2895600" y="2057400"/>
              <a:chExt cx="3708070" cy="3379351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3949512" y="4267200"/>
                <a:ext cx="1320800" cy="116955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Follow best practices and embrace the Workday community</a:t>
                </a: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2895600" y="2057400"/>
                <a:ext cx="3708070" cy="2156857"/>
                <a:chOff x="2895600" y="2057400"/>
                <a:chExt cx="3708070" cy="2156857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3963800" y="2922032"/>
                  <a:ext cx="1292225" cy="1292225"/>
                </a:xfrm>
                <a:prstGeom prst="ellipse">
                  <a:avLst/>
                </a:prstGeom>
                <a:solidFill>
                  <a:srgbClr val="005AB8"/>
                </a:solidFill>
                <a:ln w="762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 fontAlgn="auto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Guiding Principles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4953000" y="2080736"/>
                  <a:ext cx="901700" cy="73866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Work the same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5266416" y="3682831"/>
                  <a:ext cx="1337254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Continuously improve</a:t>
                  </a:r>
                  <a:endParaRPr lang="en-US" sz="1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2895600" y="3657600"/>
                  <a:ext cx="704849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Do no harm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3245198" y="2057400"/>
                  <a:ext cx="1107034" cy="95410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Keep the core mission in view</a:t>
                  </a:r>
                </a:p>
              </p:txBody>
            </p: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39736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6" cy="685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6248400" cy="147002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TAMUS Seal" title="TAMUS Seal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67"/>
          <a:stretch/>
        </p:blipFill>
        <p:spPr>
          <a:xfrm>
            <a:off x="8153400" y="5873516"/>
            <a:ext cx="990600" cy="9844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5873516"/>
            <a:ext cx="4572000" cy="98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64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 and Recor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6" cy="6857998"/>
          </a:xfrm>
          <a:prstGeom prst="rect">
            <a:avLst/>
          </a:prstGeom>
        </p:spPr>
      </p:pic>
      <p:pic>
        <p:nvPicPr>
          <p:cNvPr id="5" name="Picture 4" descr="TAMUS Seal" title="TAMUS Seal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67"/>
          <a:stretch/>
        </p:blipFill>
        <p:spPr>
          <a:xfrm>
            <a:off x="8153400" y="5873516"/>
            <a:ext cx="990600" cy="9844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5873516"/>
            <a:ext cx="4572000" cy="984482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81000" y="2514600"/>
            <a:ext cx="6324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recording and deck for today’s presentation</a:t>
            </a:r>
          </a:p>
          <a:p>
            <a:r>
              <a:rPr lang="en-US" sz="18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will be posted on Workday Help </a:t>
            </a:r>
          </a:p>
          <a:p>
            <a:endParaRPr lang="en-US" sz="1800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Navigate to Use Workday &gt; Functional Deep Dive Presentations for access </a:t>
            </a:r>
          </a:p>
          <a:p>
            <a:endParaRPr lang="en-US" sz="1800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Please allow five business days for posting of materials</a:t>
            </a:r>
          </a:p>
          <a:p>
            <a:r>
              <a:rPr lang="en-US" sz="18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4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For more information or access to Workday Services educational materials, please email René Quiroz, Associate Director for Education and Training at </a:t>
            </a:r>
            <a:r>
              <a:rPr lang="en-US" sz="1400" u="sng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workdaysupport@tamus.edu</a:t>
            </a:r>
            <a:r>
              <a:rPr lang="en-US" sz="14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4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22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6" cy="6857998"/>
          </a:xfrm>
          <a:prstGeom prst="rect">
            <a:avLst/>
          </a:prstGeom>
        </p:spPr>
      </p:pic>
      <p:pic>
        <p:nvPicPr>
          <p:cNvPr id="5" name="Picture 4" descr="TAMUS Seal" title="TAMUS Seal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67"/>
          <a:stretch/>
        </p:blipFill>
        <p:spPr>
          <a:xfrm>
            <a:off x="8153400" y="5873516"/>
            <a:ext cx="990600" cy="9844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5873516"/>
            <a:ext cx="4572000" cy="984482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04800" y="1828800"/>
            <a:ext cx="6324600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deck for today’s presentation </a:t>
            </a:r>
          </a:p>
          <a:p>
            <a:r>
              <a:rPr lang="en-US" sz="18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will be posted on Workday Help</a:t>
            </a:r>
          </a:p>
          <a:p>
            <a:endParaRPr lang="en-US" sz="1800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recording will be available upon request </a:t>
            </a:r>
          </a:p>
          <a:p>
            <a:r>
              <a:rPr lang="en-US" sz="18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via Workday Support</a:t>
            </a:r>
          </a:p>
          <a:p>
            <a:endParaRPr lang="en-US" sz="1800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Navigate to Use Workday &gt; Functional Deep Dive Presentations for access to the deck</a:t>
            </a:r>
          </a:p>
          <a:p>
            <a:endParaRPr lang="en-US" sz="1800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Please allow five business days for posting of materials</a:t>
            </a:r>
          </a:p>
          <a:p>
            <a:r>
              <a:rPr lang="en-US" sz="18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4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For more information or access to Workday Services educational materials, please email René Quiroz, Associate Director for Education and Training at </a:t>
            </a:r>
            <a:r>
              <a:rPr lang="en-US" sz="1400" u="sng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workdaysupport@tamus.edu</a:t>
            </a:r>
            <a:r>
              <a:rPr lang="en-US" sz="14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4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858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FDA15-AA04-4471-8C33-2684047D875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144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56"/>
              </a:spcAft>
              <a:defRPr sz="1800"/>
            </a:lvl1pPr>
            <a:lvl2pPr>
              <a:spcAft>
                <a:spcPts val="56"/>
              </a:spcAft>
              <a:defRPr sz="1800"/>
            </a:lvl2pPr>
            <a:lvl3pPr>
              <a:spcAft>
                <a:spcPts val="56"/>
              </a:spcAft>
              <a:defRPr/>
            </a:lvl3pPr>
            <a:lvl4pPr>
              <a:spcAft>
                <a:spcPts val="56"/>
              </a:spcAft>
              <a:defRPr/>
            </a:lvl4pPr>
            <a:lvl5pPr>
              <a:spcAft>
                <a:spcPts val="56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81000" y="0"/>
            <a:ext cx="518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63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114800"/>
          </a:xfrm>
        </p:spPr>
        <p:txBody>
          <a:bodyPr>
            <a:normAutofit/>
          </a:bodyPr>
          <a:lstStyle>
            <a:lvl1pPr marL="285750" indent="-285750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Aft>
                <a:spcPts val="56"/>
              </a:spcAf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85850" indent="-171450">
              <a:spcAft>
                <a:spcPts val="56"/>
              </a:spcAft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spcAft>
                <a:spcPts val="56"/>
              </a:spcAft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00250" indent="-171450">
              <a:spcAft>
                <a:spcPts val="56"/>
              </a:spcAft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114800"/>
          </a:xfrm>
        </p:spPr>
        <p:txBody>
          <a:bodyPr>
            <a:normAutofit/>
          </a:bodyPr>
          <a:lstStyle>
            <a:lvl1pPr marL="285750" indent="-285750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Aft>
                <a:spcPts val="56"/>
              </a:spcAf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85850" indent="-171450">
              <a:spcAft>
                <a:spcPts val="56"/>
              </a:spcAft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spcAft>
                <a:spcPts val="56"/>
              </a:spcAft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00250" indent="-171450">
              <a:spcAft>
                <a:spcPts val="56"/>
              </a:spcAft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FDA15-AA04-4471-8C33-2684047D875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81000" y="0"/>
            <a:ext cx="518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041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550314"/>
          </a:xfrm>
          <a:solidFill>
            <a:schemeClr val="bg2">
              <a:lumMod val="2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11362"/>
            <a:ext cx="4040188" cy="3703638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56"/>
              </a:spcAft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56"/>
              </a:spcAft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56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56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550314"/>
          </a:xfrm>
          <a:solidFill>
            <a:schemeClr val="bg2">
              <a:lumMod val="2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11362"/>
            <a:ext cx="4041775" cy="3703638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56"/>
              </a:spcAft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56"/>
              </a:spcAft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56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56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FDA15-AA04-4471-8C33-2684047D875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81000" y="0"/>
            <a:ext cx="518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43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DA15-AA04-4471-8C33-2684047D87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457200" y="1447800"/>
            <a:ext cx="82296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506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2C2C"/>
                </a:solidFill>
              </a:defRPr>
            </a:lvl1pPr>
          </a:lstStyle>
          <a:p>
            <a:pPr>
              <a:defRPr/>
            </a:pPr>
            <a:fld id="{0503D5C5-EF64-4F77-BCD6-10AECA57BA2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7669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6" cy="68579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0"/>
            <a:ext cx="510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144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19609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CFDA15-AA04-4471-8C33-2684047D875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TAMUS Seal" title="TAMUS Seal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67"/>
          <a:stretch/>
        </p:blipFill>
        <p:spPr>
          <a:xfrm>
            <a:off x="8153400" y="5873516"/>
            <a:ext cx="990600" cy="9844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-4" y="5873516"/>
            <a:ext cx="4572003" cy="984482"/>
          </a:xfrm>
          <a:prstGeom prst="rect">
            <a:avLst/>
          </a:prstGeom>
        </p:spPr>
      </p:pic>
    </p:spTree>
    <p:custDataLst>
      <p:tags r:id="rId12"/>
    </p:custDataLst>
    <p:extLst>
      <p:ext uri="{BB962C8B-B14F-4D97-AF65-F5344CB8AC3E}">
        <p14:creationId xmlns:p14="http://schemas.microsoft.com/office/powerpoint/2010/main" val="266756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6" r:id="rId3"/>
    <p:sldLayoutId id="2147483657" r:id="rId4"/>
    <p:sldLayoutId id="2147483650" r:id="rId5"/>
    <p:sldLayoutId id="2147483652" r:id="rId6"/>
    <p:sldLayoutId id="2147483653" r:id="rId7"/>
    <p:sldLayoutId id="2147483655" r:id="rId8"/>
    <p:sldLayoutId id="2147483654" r:id="rId9"/>
    <p:sldLayoutId id="214748365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005DBA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332C2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spcAft>
          <a:spcPts val="56"/>
        </a:spcAft>
        <a:buFont typeface="Arial" panose="020B0604020202020204" pitchFamily="34" charset="0"/>
        <a:buChar char="–"/>
        <a:defRPr sz="1800" kern="1200">
          <a:solidFill>
            <a:srgbClr val="332C2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spcAft>
          <a:spcPts val="56"/>
        </a:spcAft>
        <a:buFont typeface="Arial" panose="020B0604020202020204" pitchFamily="34" charset="0"/>
        <a:buChar char="•"/>
        <a:defRPr sz="1800" kern="1200">
          <a:solidFill>
            <a:srgbClr val="332C2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spcAft>
          <a:spcPts val="56"/>
        </a:spcAft>
        <a:buFont typeface="Arial" panose="020B0604020202020204" pitchFamily="34" charset="0"/>
        <a:buChar char="–"/>
        <a:defRPr sz="1600" kern="1200">
          <a:solidFill>
            <a:srgbClr val="332C2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spcAft>
          <a:spcPts val="56"/>
        </a:spcAft>
        <a:buFont typeface="Arial" panose="020B0604020202020204" pitchFamily="34" charset="0"/>
        <a:buChar char="»"/>
        <a:defRPr sz="1600" kern="1200">
          <a:solidFill>
            <a:srgbClr val="332C2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emf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2286000"/>
            <a:ext cx="4495800" cy="990599"/>
          </a:xfrm>
        </p:spPr>
        <p:txBody>
          <a:bodyPr/>
          <a:lstStyle/>
          <a:p>
            <a:r>
              <a:rPr lang="en-US" dirty="0" smtClean="0"/>
              <a:t>Performance Reviews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43400" y="3124200"/>
            <a:ext cx="3918285" cy="685800"/>
          </a:xfrm>
        </p:spPr>
        <p:txBody>
          <a:bodyPr/>
          <a:lstStyle/>
          <a:p>
            <a:r>
              <a:rPr lang="en-US" dirty="0" smtClean="0"/>
              <a:t>May, 2019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43400" y="4495800"/>
            <a:ext cx="4572000" cy="3683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Dr. René E. Quiroz, Workday Services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952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Manager Details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114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FDA15-AA04-4471-8C33-2684047D875D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572000" cy="4144962"/>
          </a:xfrm>
        </p:spPr>
        <p:txBody>
          <a:bodyPr>
            <a:normAutofit/>
          </a:bodyPr>
          <a:lstStyle/>
          <a:p>
            <a:r>
              <a:rPr lang="en-US" dirty="0" smtClean="0"/>
              <a:t>Managers can Send Back a Performance Review if the Employee needs to make changes</a:t>
            </a:r>
          </a:p>
          <a:p>
            <a:pPr lvl="1"/>
            <a:r>
              <a:rPr lang="en-US" dirty="0" smtClean="0"/>
              <a:t>Select </a:t>
            </a:r>
            <a:r>
              <a:rPr lang="en-US" b="1" dirty="0" smtClean="0"/>
              <a:t>Go To Summary Editor</a:t>
            </a:r>
          </a:p>
          <a:p>
            <a:r>
              <a:rPr lang="en-US" dirty="0" smtClean="0"/>
              <a:t>The Manager can go back and make changes to the performance review after the discussion with the Employee but </a:t>
            </a:r>
            <a:r>
              <a:rPr lang="en-US" b="1" i="1" u="sng" dirty="0" smtClean="0"/>
              <a:t>before</a:t>
            </a:r>
            <a:r>
              <a:rPr lang="en-US" dirty="0" smtClean="0"/>
              <a:t> submission</a:t>
            </a:r>
          </a:p>
          <a:p>
            <a:r>
              <a:rPr lang="en-US" dirty="0"/>
              <a:t>The </a:t>
            </a:r>
            <a:r>
              <a:rPr lang="en-US" dirty="0" smtClean="0"/>
              <a:t>Manager should </a:t>
            </a:r>
            <a:r>
              <a:rPr lang="en-US" dirty="0"/>
              <a:t>discuss a need for updates to position restrictions with their </a:t>
            </a:r>
            <a:r>
              <a:rPr lang="en-US" dirty="0" smtClean="0"/>
              <a:t>Employee </a:t>
            </a:r>
            <a:r>
              <a:rPr lang="en-US" b="1" i="1" u="sng" dirty="0"/>
              <a:t>prior</a:t>
            </a:r>
            <a:r>
              <a:rPr lang="en-US" dirty="0"/>
              <a:t> to submission of the </a:t>
            </a:r>
            <a:r>
              <a:rPr lang="en-US" dirty="0" smtClean="0"/>
              <a:t>review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Manager Information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453243"/>
            <a:ext cx="3667228" cy="36438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381000" y="5600560"/>
            <a:ext cx="7772400" cy="541712"/>
            <a:chOff x="5505539" y="5172308"/>
            <a:chExt cx="5547591" cy="469385"/>
          </a:xfrm>
        </p:grpSpPr>
        <p:sp>
          <p:nvSpPr>
            <p:cNvPr id="7" name="Rectangle 6"/>
            <p:cNvSpPr/>
            <p:nvPr/>
          </p:nvSpPr>
          <p:spPr>
            <a:xfrm>
              <a:off x="5649062" y="5188331"/>
              <a:ext cx="5404068" cy="4533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sz="1400" b="1" dirty="0" smtClean="0"/>
                <a:t>WARNING: </a:t>
              </a:r>
              <a:r>
                <a:rPr lang="en-US" sz="1400" dirty="0" smtClean="0"/>
                <a:t>Once the Manager submits the performance review, if changes are needed, they must use the My Team’s Performance Reviews Report to Send Back</a:t>
              </a:r>
              <a:endParaRPr lang="en-US" sz="1400" dirty="0"/>
            </a:p>
          </p:txBody>
        </p:sp>
        <p:pic>
          <p:nvPicPr>
            <p:cNvPr id="8" name="Picture 7" descr="File:Achtung-yellow.svg - Wikipedia"/>
            <p:cNvPicPr>
              <a:picLocks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5539" y="5172308"/>
              <a:ext cx="457200" cy="44633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87732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 Back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3D5C5-EF64-4F77-BCD6-10AECA57BA2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968772"/>
            <a:ext cx="4991357" cy="27997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217225"/>
            <a:ext cx="2498559" cy="9175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2242084"/>
            <a:ext cx="5943905" cy="161933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970143" y="1369376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send the performance review business process back to your Employee or Yourself when needed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373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FDA15-AA04-4471-8C33-2684047D875D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876800" cy="4144962"/>
          </a:xfrm>
        </p:spPr>
        <p:txBody>
          <a:bodyPr/>
          <a:lstStyle/>
          <a:p>
            <a:r>
              <a:rPr lang="en-US" dirty="0"/>
              <a:t>The Manager will acknowledge and choose one of two options:</a:t>
            </a:r>
          </a:p>
          <a:p>
            <a:pPr lvl="1"/>
            <a:r>
              <a:rPr lang="en-US" dirty="0"/>
              <a:t>I have reviewed the position restrictions, an update to </a:t>
            </a:r>
            <a:r>
              <a:rPr lang="en-US" u="sng" dirty="0"/>
              <a:t>position restrictions is required</a:t>
            </a:r>
            <a:r>
              <a:rPr lang="en-US" dirty="0"/>
              <a:t>, I have discussed with Employee</a:t>
            </a:r>
          </a:p>
          <a:p>
            <a:pPr lvl="1"/>
            <a:r>
              <a:rPr lang="en-US" dirty="0"/>
              <a:t>I have reviewed the position restrictions, an update to </a:t>
            </a:r>
            <a:r>
              <a:rPr lang="en-US" u="sng" dirty="0"/>
              <a:t>position restrictions is NOT required</a:t>
            </a:r>
            <a:r>
              <a:rPr lang="en-US" dirty="0"/>
              <a:t>, I have discussed with Employee</a:t>
            </a:r>
          </a:p>
          <a:p>
            <a:r>
              <a:rPr lang="en-US" dirty="0"/>
              <a:t>Performance Review is now complete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Finalize the Review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524000"/>
            <a:ext cx="3530781" cy="34609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367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FDA15-AA04-4471-8C33-2684047D875D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3810000" cy="4144962"/>
          </a:xfrm>
        </p:spPr>
        <p:txBody>
          <a:bodyPr/>
          <a:lstStyle/>
          <a:p>
            <a:r>
              <a:rPr lang="en-US" dirty="0" smtClean="0"/>
              <a:t>Managers who selected “position description update required” will receive a To Do: Edit Position Restrictions</a:t>
            </a:r>
          </a:p>
          <a:p>
            <a:pPr lvl="1"/>
            <a:r>
              <a:rPr lang="en-US" dirty="0" smtClean="0"/>
              <a:t>Do not </a:t>
            </a:r>
            <a:r>
              <a:rPr lang="en-US" i="1" u="sng" dirty="0" smtClean="0"/>
              <a:t>Do</a:t>
            </a:r>
            <a:r>
              <a:rPr lang="en-US" dirty="0" smtClean="0"/>
              <a:t> the To Do</a:t>
            </a:r>
          </a:p>
          <a:p>
            <a:pPr lvl="1"/>
            <a:r>
              <a:rPr lang="en-US" b="1" dirty="0"/>
              <a:t>Submit</a:t>
            </a:r>
            <a:r>
              <a:rPr lang="en-US" dirty="0"/>
              <a:t> the To Do</a:t>
            </a:r>
          </a:p>
          <a:p>
            <a:pPr lvl="1"/>
            <a:r>
              <a:rPr lang="en-US" dirty="0" smtClean="0"/>
              <a:t>Contact Dawn Santo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 Position Restrictions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447800"/>
            <a:ext cx="4316682" cy="33346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304800" y="5715000"/>
            <a:ext cx="5943600" cy="461665"/>
            <a:chOff x="5406585" y="5286065"/>
            <a:chExt cx="4558854" cy="400025"/>
          </a:xfrm>
        </p:grpSpPr>
        <p:sp>
          <p:nvSpPr>
            <p:cNvPr id="7" name="Rectangle 6"/>
            <p:cNvSpPr/>
            <p:nvPr/>
          </p:nvSpPr>
          <p:spPr>
            <a:xfrm>
              <a:off x="5406585" y="5286065"/>
              <a:ext cx="4558854" cy="400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sz="1200" b="1" dirty="0" smtClean="0"/>
                <a:t>IMPORTANT: </a:t>
              </a:r>
              <a:r>
                <a:rPr lang="en-US" sz="1200" dirty="0" smtClean="0"/>
                <a:t>Do Not initiate the Edit Position Restrictions business process. System Office will work with Managers to ensure they are updated </a:t>
              </a:r>
              <a:endParaRPr lang="en-US" sz="1200" dirty="0"/>
            </a:p>
          </p:txBody>
        </p:sp>
        <p:pic>
          <p:nvPicPr>
            <p:cNvPr id="8" name="Picture 7" descr="File:Achtung-yellow.svg - Wikipedia"/>
            <p:cNvPicPr>
              <a:picLocks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5032" y="5328559"/>
              <a:ext cx="310173" cy="31503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13304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Demo: Employee and Manager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101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Timeline for Completion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31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FDA15-AA04-4471-8C33-2684047D875D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5983" y="1371599"/>
            <a:ext cx="6550817" cy="46482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en-US" dirty="0"/>
              <a:t>May 20</a:t>
            </a:r>
            <a:r>
              <a:rPr lang="en-US" baseline="30000" dirty="0"/>
              <a:t>th</a:t>
            </a:r>
            <a:r>
              <a:rPr lang="en-US" dirty="0"/>
              <a:t>  	– Performance Review Launch for SO</a:t>
            </a:r>
          </a:p>
          <a:p>
            <a:pPr>
              <a:lnSpc>
                <a:spcPct val="200000"/>
              </a:lnSpc>
            </a:pPr>
            <a:r>
              <a:rPr lang="en-US" dirty="0"/>
              <a:t>May 31</a:t>
            </a:r>
            <a:r>
              <a:rPr lang="en-US" baseline="30000" dirty="0"/>
              <a:t>st</a:t>
            </a:r>
            <a:r>
              <a:rPr lang="en-US" dirty="0"/>
              <a:t> 	– Employee Submits Self-Evaluation</a:t>
            </a:r>
          </a:p>
          <a:p>
            <a:pPr>
              <a:lnSpc>
                <a:spcPct val="200000"/>
              </a:lnSpc>
            </a:pPr>
            <a:r>
              <a:rPr lang="en-US" dirty="0"/>
              <a:t>June 5</a:t>
            </a:r>
            <a:r>
              <a:rPr lang="en-US" baseline="30000" dirty="0"/>
              <a:t>th</a:t>
            </a:r>
            <a:r>
              <a:rPr lang="en-US" dirty="0"/>
              <a:t> 	– Manager Adds Additional Manager / Reviewer*</a:t>
            </a:r>
          </a:p>
          <a:p>
            <a:pPr>
              <a:lnSpc>
                <a:spcPct val="200000"/>
              </a:lnSpc>
            </a:pPr>
            <a:r>
              <a:rPr lang="en-US" dirty="0"/>
              <a:t>June 14</a:t>
            </a:r>
            <a:r>
              <a:rPr lang="en-US" baseline="30000" dirty="0"/>
              <a:t>th</a:t>
            </a:r>
            <a:r>
              <a:rPr lang="en-US" dirty="0"/>
              <a:t> 	– Manager Drafts Evaluation </a:t>
            </a:r>
            <a:r>
              <a:rPr lang="en-US" b="1" dirty="0">
                <a:solidFill>
                  <a:srgbClr val="FF0000"/>
                </a:solidFill>
              </a:rPr>
              <a:t>(Does not Submit)</a:t>
            </a:r>
          </a:p>
          <a:p>
            <a:pPr>
              <a:lnSpc>
                <a:spcPct val="200000"/>
              </a:lnSpc>
            </a:pPr>
            <a:r>
              <a:rPr lang="en-US" dirty="0"/>
              <a:t>June 21</a:t>
            </a:r>
            <a:r>
              <a:rPr lang="en-US" baseline="30000" dirty="0"/>
              <a:t>st</a:t>
            </a:r>
            <a:r>
              <a:rPr lang="en-US" dirty="0"/>
              <a:t>  	– Discussion with Employee</a:t>
            </a:r>
          </a:p>
          <a:p>
            <a:pPr>
              <a:lnSpc>
                <a:spcPct val="200000"/>
              </a:lnSpc>
            </a:pPr>
            <a:r>
              <a:rPr lang="en-US" dirty="0"/>
              <a:t>June 25</a:t>
            </a:r>
            <a:r>
              <a:rPr lang="en-US" baseline="30000" dirty="0"/>
              <a:t>th</a:t>
            </a:r>
            <a:r>
              <a:rPr lang="en-US" dirty="0"/>
              <a:t> 	– Manager Submits Evaluation</a:t>
            </a:r>
          </a:p>
          <a:p>
            <a:pPr>
              <a:lnSpc>
                <a:spcPct val="200000"/>
              </a:lnSpc>
            </a:pPr>
            <a:r>
              <a:rPr lang="en-US" dirty="0"/>
              <a:t>June 27</a:t>
            </a:r>
            <a:r>
              <a:rPr lang="en-US" baseline="30000" dirty="0"/>
              <a:t>th</a:t>
            </a:r>
            <a:r>
              <a:rPr lang="en-US" dirty="0"/>
              <a:t> 	– Employee Acknowledges Evaluation</a:t>
            </a:r>
          </a:p>
          <a:p>
            <a:pPr>
              <a:lnSpc>
                <a:spcPct val="200000"/>
              </a:lnSpc>
            </a:pPr>
            <a:r>
              <a:rPr lang="en-US" b="1" i="1" dirty="0">
                <a:solidFill>
                  <a:schemeClr val="tx1"/>
                </a:solidFill>
              </a:rPr>
              <a:t>July 3</a:t>
            </a:r>
            <a:r>
              <a:rPr lang="en-US" b="1" i="1" baseline="30000" dirty="0">
                <a:solidFill>
                  <a:schemeClr val="tx1"/>
                </a:solidFill>
              </a:rPr>
              <a:t>rd</a:t>
            </a:r>
            <a:r>
              <a:rPr lang="en-US" b="1" i="1" dirty="0">
                <a:solidFill>
                  <a:schemeClr val="tx1"/>
                </a:solidFill>
              </a:rPr>
              <a:t>  	– Manager Acknowledges Evaluation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* Optional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Timeline</a:t>
            </a:r>
            <a:endParaRPr lang="en-US" dirty="0"/>
          </a:p>
        </p:txBody>
      </p:sp>
      <p:pic>
        <p:nvPicPr>
          <p:cNvPr id="5" name="Picture 2" descr="Image result for Time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27509" y="2856308"/>
            <a:ext cx="4648201" cy="167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398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FDA15-AA04-4471-8C33-2684047D875D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Details</a:t>
            </a:r>
          </a:p>
          <a:p>
            <a:r>
              <a:rPr lang="en-US" dirty="0" smtClean="0"/>
              <a:t>Employee Details</a:t>
            </a:r>
          </a:p>
          <a:p>
            <a:r>
              <a:rPr lang="en-US" dirty="0" smtClean="0"/>
              <a:t>Manager Details</a:t>
            </a:r>
          </a:p>
          <a:p>
            <a:r>
              <a:rPr lang="en-US" dirty="0" smtClean="0"/>
              <a:t>Demo: Employee and Manager</a:t>
            </a:r>
          </a:p>
          <a:p>
            <a:r>
              <a:rPr lang="en-US" dirty="0" smtClean="0"/>
              <a:t>Timeline for Completion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435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Process Details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19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Employee &amp; Manager Tasks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39E97B8-4532-408E-A5F7-ACF05B64D36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H="1" flipV="1">
            <a:off x="7125332" y="3402017"/>
            <a:ext cx="274320" cy="169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3227174" y="3417319"/>
            <a:ext cx="274320" cy="169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5176084" y="3412187"/>
            <a:ext cx="274320" cy="169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6213534" y="2188637"/>
            <a:ext cx="2194560" cy="1091607"/>
          </a:xfrm>
          <a:prstGeom prst="chevron">
            <a:avLst>
              <a:gd name="adj" fmla="val 20758"/>
            </a:avLst>
          </a:prstGeom>
          <a:solidFill>
            <a:schemeClr val="accent6"/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37160" tIns="0" rIns="0" bIns="68580" rtlCol="0" anchor="ctr" anchorCtr="0"/>
          <a:lstStyle/>
          <a:p>
            <a:pPr algn="ctr"/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Manager Drafts Evaluation</a:t>
            </a:r>
            <a:endParaRPr lang="en-US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4305692" y="2193800"/>
            <a:ext cx="2194560" cy="1091607"/>
          </a:xfrm>
          <a:prstGeom prst="chevron">
            <a:avLst>
              <a:gd name="adj" fmla="val 20758"/>
            </a:avLst>
          </a:prstGeom>
          <a:solidFill>
            <a:schemeClr val="accent5"/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37160" tIns="0" rIns="0" bIns="68580" rtlCol="0" anchor="ctr" anchorCtr="0"/>
          <a:lstStyle/>
          <a:p>
            <a:pPr algn="ctr"/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Manager Adds Additional Reviewers*</a:t>
            </a:r>
            <a:endParaRPr lang="en-US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2589988" y="2193466"/>
            <a:ext cx="2002474" cy="1097280"/>
          </a:xfrm>
          <a:prstGeom prst="homePlate">
            <a:avLst>
              <a:gd name="adj" fmla="val 22102"/>
            </a:avLst>
          </a:prstGeom>
          <a:solidFill>
            <a:schemeClr val="accent4"/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68580" tIns="0" bIns="68580" rtlCol="0" anchor="ctr" anchorCtr="0"/>
          <a:lstStyle/>
          <a:p>
            <a:pPr algn="ctr"/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Employee Submits Self-Evaluation / Manager Adds Additional Manager</a:t>
            </a:r>
            <a:r>
              <a:rPr lang="en-US" sz="1200" dirty="0">
                <a:solidFill>
                  <a:srgbClr val="FFFFFF"/>
                </a:solidFill>
              </a:rPr>
              <a:t>*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460" y="1450081"/>
            <a:ext cx="352214" cy="22521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438400" y="3569983"/>
            <a:ext cx="1889277" cy="1297791"/>
          </a:xfrm>
          <a:prstGeom prst="rect">
            <a:avLst/>
          </a:prstGeom>
        </p:spPr>
        <p:txBody>
          <a:bodyPr wrap="square" lIns="182880" rIns="91440" bIns="4572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100" dirty="0" smtClean="0"/>
              <a:t>Employee receives an Inbox </a:t>
            </a:r>
            <a:r>
              <a:rPr lang="en-US" sz="1100" dirty="0"/>
              <a:t>task to complete the </a:t>
            </a:r>
            <a:r>
              <a:rPr lang="en-US" sz="1100" b="1" dirty="0" smtClean="0"/>
              <a:t>Self-evaluation </a:t>
            </a:r>
            <a:r>
              <a:rPr lang="en-US" sz="1100" dirty="0" smtClean="0"/>
              <a:t> </a:t>
            </a:r>
            <a:endParaRPr lang="en-US" sz="1100" dirty="0"/>
          </a:p>
          <a:p>
            <a:pPr>
              <a:lnSpc>
                <a:spcPct val="89000"/>
              </a:lnSpc>
            </a:pPr>
            <a:endParaRPr lang="en-US" sz="1100" dirty="0" smtClean="0"/>
          </a:p>
          <a:p>
            <a:pPr>
              <a:lnSpc>
                <a:spcPct val="89000"/>
              </a:lnSpc>
            </a:pPr>
            <a:r>
              <a:rPr lang="en-US" sz="1100" dirty="0" smtClean="0"/>
              <a:t>Manager </a:t>
            </a:r>
            <a:r>
              <a:rPr lang="en-US" sz="1100" dirty="0"/>
              <a:t>receives an Inbox </a:t>
            </a:r>
            <a:r>
              <a:rPr lang="en-US" sz="1100" dirty="0" smtClean="0"/>
              <a:t>task </a:t>
            </a:r>
            <a:r>
              <a:rPr lang="en-US" sz="1100" dirty="0"/>
              <a:t>to </a:t>
            </a:r>
            <a:r>
              <a:rPr lang="en-US" sz="1100" b="1" dirty="0" smtClean="0"/>
              <a:t>Add Additional Managers</a:t>
            </a:r>
          </a:p>
          <a:p>
            <a:pPr>
              <a:lnSpc>
                <a:spcPct val="89000"/>
              </a:lnSpc>
            </a:pPr>
            <a:endParaRPr lang="en-US" sz="1100" dirty="0"/>
          </a:p>
        </p:txBody>
      </p:sp>
      <p:sp>
        <p:nvSpPr>
          <p:cNvPr id="19" name="Rectangle 18"/>
          <p:cNvSpPr/>
          <p:nvPr/>
        </p:nvSpPr>
        <p:spPr>
          <a:xfrm>
            <a:off x="4421038" y="3565893"/>
            <a:ext cx="2084813" cy="1015663"/>
          </a:xfrm>
          <a:prstGeom prst="rect">
            <a:avLst/>
          </a:prstGeom>
        </p:spPr>
        <p:txBody>
          <a:bodyPr wrap="square" lIns="91440" rIns="91440" bIns="45720">
            <a:spAutoFit/>
          </a:bodyPr>
          <a:lstStyle/>
          <a:p>
            <a:r>
              <a:rPr lang="en-US" sz="1100" dirty="0" smtClean="0"/>
              <a:t>Manager receives an Inbox task </a:t>
            </a:r>
            <a:r>
              <a:rPr lang="en-US" sz="1100" dirty="0"/>
              <a:t>to </a:t>
            </a:r>
            <a:r>
              <a:rPr lang="en-US" sz="1100" b="1" dirty="0"/>
              <a:t>A</a:t>
            </a:r>
            <a:r>
              <a:rPr lang="en-US" sz="1100" b="1" dirty="0" smtClean="0"/>
              <a:t>dd Additional Reviewers </a:t>
            </a:r>
            <a:r>
              <a:rPr lang="en-US" sz="1100" dirty="0" smtClean="0"/>
              <a:t>to </a:t>
            </a:r>
            <a:r>
              <a:rPr lang="en-US" sz="1100" dirty="0"/>
              <a:t>E</a:t>
            </a:r>
            <a:r>
              <a:rPr lang="en-US" sz="1100" dirty="0" smtClean="0"/>
              <a:t>mployee’s evaluation</a:t>
            </a:r>
          </a:p>
          <a:p>
            <a:pPr>
              <a:spcBef>
                <a:spcPts val="600"/>
              </a:spcBef>
            </a:pPr>
            <a:r>
              <a:rPr lang="en-US" sz="1100" dirty="0" smtClean="0"/>
              <a:t>.</a:t>
            </a:r>
            <a:endParaRPr lang="en-US" sz="1100" dirty="0"/>
          </a:p>
        </p:txBody>
      </p:sp>
      <p:sp>
        <p:nvSpPr>
          <p:cNvPr id="20" name="Rectangle 19"/>
          <p:cNvSpPr/>
          <p:nvPr/>
        </p:nvSpPr>
        <p:spPr>
          <a:xfrm>
            <a:off x="6353451" y="3571889"/>
            <a:ext cx="1834663" cy="600164"/>
          </a:xfrm>
          <a:prstGeom prst="rect">
            <a:avLst/>
          </a:prstGeom>
        </p:spPr>
        <p:txBody>
          <a:bodyPr wrap="square" lIns="182880" rIns="91440" bIns="45720">
            <a:spAutoFit/>
          </a:bodyPr>
          <a:lstStyle/>
          <a:p>
            <a:r>
              <a:rPr lang="en-US" sz="1100" dirty="0" smtClean="0"/>
              <a:t>Manager receives an </a:t>
            </a:r>
            <a:r>
              <a:rPr lang="en-US" sz="1100" dirty="0"/>
              <a:t>Inbox task to </a:t>
            </a:r>
            <a:r>
              <a:rPr lang="en-US" sz="1100" dirty="0" smtClean="0"/>
              <a:t>complete the Employee evaluation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40133" y="1526350"/>
            <a:ext cx="1439443" cy="547842"/>
          </a:xfrm>
          <a:prstGeom prst="rect">
            <a:avLst/>
          </a:prstGeom>
          <a:noFill/>
        </p:spPr>
        <p:txBody>
          <a:bodyPr wrap="square" lIns="182880" tIns="0" rIns="91440" bIns="0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1000" dirty="0" smtClean="0"/>
              <a:t>Performance review period launched in Workday</a:t>
            </a:r>
          </a:p>
          <a:p>
            <a:pPr algn="ctr">
              <a:lnSpc>
                <a:spcPct val="89000"/>
              </a:lnSpc>
            </a:pPr>
            <a:r>
              <a:rPr lang="en-US" sz="1000" b="1" i="1" dirty="0" smtClean="0"/>
              <a:t>May 20, 2019</a:t>
            </a:r>
            <a:endParaRPr lang="en-US" sz="1000" b="1" i="1" dirty="0"/>
          </a:p>
        </p:txBody>
      </p:sp>
      <p:sp>
        <p:nvSpPr>
          <p:cNvPr id="23" name="Rectangle 22"/>
          <p:cNvSpPr/>
          <p:nvPr/>
        </p:nvSpPr>
        <p:spPr>
          <a:xfrm>
            <a:off x="3385195" y="1503402"/>
            <a:ext cx="28283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*</a:t>
            </a:r>
            <a:r>
              <a:rPr lang="en-US" sz="1000" dirty="0" smtClean="0"/>
              <a:t>If </a:t>
            </a:r>
            <a:r>
              <a:rPr lang="en-US" sz="1000" dirty="0"/>
              <a:t>the </a:t>
            </a:r>
            <a:r>
              <a:rPr lang="en-US" sz="1000" dirty="0" smtClean="0"/>
              <a:t>Manager </a:t>
            </a:r>
            <a:r>
              <a:rPr lang="en-US" sz="1000" dirty="0"/>
              <a:t>would like to </a:t>
            </a:r>
            <a:r>
              <a:rPr lang="en-US" sz="1000" dirty="0" smtClean="0"/>
              <a:t>skip these </a:t>
            </a:r>
            <a:r>
              <a:rPr lang="en-US" sz="1000" dirty="0"/>
              <a:t>steps, skip task must be selected to continue </a:t>
            </a:r>
            <a:r>
              <a:rPr lang="en-US" sz="1000" dirty="0" smtClean="0"/>
              <a:t>with the Performance Review</a:t>
            </a:r>
            <a:endParaRPr lang="en-US" sz="10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305692" y="2054576"/>
            <a:ext cx="16043" cy="8223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029200" y="1999346"/>
            <a:ext cx="0" cy="3850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0814" y="1451049"/>
            <a:ext cx="352214" cy="225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09510"/>
            <a:ext cx="380857" cy="380857"/>
          </a:xfrm>
          <a:prstGeom prst="rect">
            <a:avLst/>
          </a:prstGeom>
        </p:spPr>
      </p:pic>
      <p:pic>
        <p:nvPicPr>
          <p:cNvPr id="33" name="Picture 2" descr="Image result for rocket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bg2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43" y="2139216"/>
            <a:ext cx="989957" cy="174698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36" name="Rectangle 35"/>
          <p:cNvSpPr/>
          <p:nvPr/>
        </p:nvSpPr>
        <p:spPr>
          <a:xfrm>
            <a:off x="6319495" y="5217780"/>
            <a:ext cx="198263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0" algn="ctr"/>
            <a:r>
              <a:rPr lang="en-US" sz="1100" b="1" dirty="0" smtClean="0">
                <a:solidFill>
                  <a:srgbClr val="FF0000"/>
                </a:solidFill>
              </a:rPr>
              <a:t>IMPORTANT</a:t>
            </a:r>
            <a:r>
              <a:rPr lang="en-US" sz="1100" b="1" dirty="0">
                <a:solidFill>
                  <a:srgbClr val="FF0000"/>
                </a:solidFill>
              </a:rPr>
              <a:t>:</a:t>
            </a:r>
          </a:p>
          <a:p>
            <a:pPr marL="120650" algn="ctr"/>
            <a:r>
              <a:rPr lang="en-US" sz="1100" dirty="0" smtClean="0">
                <a:solidFill>
                  <a:srgbClr val="FF0000"/>
                </a:solidFill>
              </a:rPr>
              <a:t>Complete the Evaluation. But do </a:t>
            </a:r>
            <a:r>
              <a:rPr lang="en-US" sz="1100" u="sng" dirty="0">
                <a:solidFill>
                  <a:srgbClr val="FF0000"/>
                </a:solidFill>
              </a:rPr>
              <a:t>NOT</a:t>
            </a:r>
            <a:r>
              <a:rPr lang="en-US" sz="1100" dirty="0">
                <a:solidFill>
                  <a:srgbClr val="FF0000"/>
                </a:solidFill>
              </a:rPr>
              <a:t> </a:t>
            </a:r>
            <a:r>
              <a:rPr lang="en-US" sz="1100" dirty="0" smtClean="0">
                <a:solidFill>
                  <a:srgbClr val="FF0000"/>
                </a:solidFill>
              </a:rPr>
              <a:t>submit. You will first meet with your Employee</a:t>
            </a:r>
            <a:endParaRPr lang="en-US" sz="1100" dirty="0">
              <a:solidFill>
                <a:srgbClr val="FF0000"/>
              </a:solidFill>
            </a:endParaRPr>
          </a:p>
        </p:txBody>
      </p:sp>
      <p:pic>
        <p:nvPicPr>
          <p:cNvPr id="38" name="Picture 37" descr="When Do You Follow Writing Rules? | WordDreams...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376" y="4136192"/>
            <a:ext cx="746811" cy="1081588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323959" y="5627291"/>
            <a:ext cx="5889575" cy="478676"/>
            <a:chOff x="5505539" y="5172308"/>
            <a:chExt cx="5290058" cy="450880"/>
          </a:xfrm>
        </p:grpSpPr>
        <p:sp>
          <p:nvSpPr>
            <p:cNvPr id="40" name="Rectangle 39"/>
            <p:cNvSpPr/>
            <p:nvPr/>
          </p:nvSpPr>
          <p:spPr>
            <a:xfrm>
              <a:off x="5505539" y="5188331"/>
              <a:ext cx="5290058" cy="4348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sz="1200" b="1" dirty="0" smtClean="0"/>
                <a:t>IMPORTANT: </a:t>
              </a:r>
              <a:r>
                <a:rPr lang="en-US" sz="1200" dirty="0" smtClean="0"/>
                <a:t>Employees must submit the Self-Evaluation in order to initiate remaining tasks</a:t>
              </a:r>
              <a:endParaRPr lang="en-US" sz="1200" dirty="0"/>
            </a:p>
          </p:txBody>
        </p:sp>
        <p:pic>
          <p:nvPicPr>
            <p:cNvPr id="41" name="Picture 40" descr="File:Achtung-yellow.svg - Wikipedia"/>
            <p:cNvPicPr>
              <a:picLocks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5539" y="5172308"/>
              <a:ext cx="457200" cy="44633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7371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FDA15-AA04-4471-8C33-2684047D875D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Additional </a:t>
            </a:r>
            <a:r>
              <a:rPr lang="en-US" dirty="0" smtClean="0"/>
              <a:t>Reviewers and Additional Managers are any Employee that has </a:t>
            </a:r>
            <a:r>
              <a:rPr lang="en-US" b="1" dirty="0" smtClean="0"/>
              <a:t>worked with </a:t>
            </a:r>
            <a:r>
              <a:rPr lang="en-US" dirty="0" smtClean="0"/>
              <a:t>or </a:t>
            </a:r>
            <a:r>
              <a:rPr lang="en-US" b="1" dirty="0" smtClean="0"/>
              <a:t>supervised</a:t>
            </a:r>
            <a:r>
              <a:rPr lang="en-US" dirty="0" smtClean="0"/>
              <a:t> the Employee over the course of the past year and the manager feels the individual may have valuable input for the performance review</a:t>
            </a:r>
          </a:p>
          <a:p>
            <a:pPr lvl="1"/>
            <a:r>
              <a:rPr lang="en-US" dirty="0"/>
              <a:t>Additional Managers can add </a:t>
            </a:r>
            <a:r>
              <a:rPr lang="en-US" b="1" i="1" u="sng" dirty="0"/>
              <a:t>only</a:t>
            </a:r>
            <a:r>
              <a:rPr lang="en-US" dirty="0"/>
              <a:t> comments but to </a:t>
            </a:r>
            <a:r>
              <a:rPr lang="en-US" b="1" dirty="0"/>
              <a:t>ALL</a:t>
            </a:r>
            <a:r>
              <a:rPr lang="en-US" dirty="0"/>
              <a:t> sections</a:t>
            </a:r>
          </a:p>
          <a:p>
            <a:pPr lvl="1"/>
            <a:r>
              <a:rPr lang="en-US" dirty="0" smtClean="0"/>
              <a:t>Additional Reviewers can </a:t>
            </a:r>
            <a:r>
              <a:rPr lang="en-US" dirty="0"/>
              <a:t>add ratings </a:t>
            </a:r>
            <a:r>
              <a:rPr lang="en-US" b="1" i="1" u="sng" dirty="0" smtClean="0"/>
              <a:t>and </a:t>
            </a:r>
            <a:r>
              <a:rPr lang="en-US" dirty="0"/>
              <a:t>comments </a:t>
            </a:r>
            <a:r>
              <a:rPr lang="en-US" dirty="0" smtClean="0"/>
              <a:t>but </a:t>
            </a:r>
            <a:r>
              <a:rPr lang="en-US" b="1" dirty="0" smtClean="0"/>
              <a:t>ONLY</a:t>
            </a:r>
            <a:r>
              <a:rPr lang="en-US" dirty="0" smtClean="0"/>
              <a:t> to </a:t>
            </a:r>
            <a:r>
              <a:rPr lang="en-US" dirty="0"/>
              <a:t>competencies </a:t>
            </a:r>
            <a:r>
              <a:rPr lang="en-US" dirty="0" smtClean="0"/>
              <a:t>section</a:t>
            </a:r>
          </a:p>
          <a:p>
            <a:r>
              <a:rPr lang="en-US" b="1" dirty="0" smtClean="0"/>
              <a:t>Remember: </a:t>
            </a:r>
            <a:r>
              <a:rPr lang="en-US" dirty="0" smtClean="0"/>
              <a:t>Both of these tasks can be skipped by the Employee’s manager. They are optional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What?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998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Straight Connector 76"/>
          <p:cNvCxnSpPr/>
          <p:nvPr/>
        </p:nvCxnSpPr>
        <p:spPr>
          <a:xfrm rot="5400000" flipH="1" flipV="1">
            <a:off x="7254155" y="3642134"/>
            <a:ext cx="274320" cy="169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 flipH="1" flipV="1">
            <a:off x="5401291" y="3623614"/>
            <a:ext cx="274320" cy="169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6339840" y="2427708"/>
            <a:ext cx="2194560" cy="1097280"/>
            <a:chOff x="9997346" y="2555368"/>
            <a:chExt cx="2194561" cy="1107972"/>
          </a:xfrm>
          <a:solidFill>
            <a:srgbClr val="0070C0"/>
          </a:solidFill>
        </p:grpSpPr>
        <p:sp>
          <p:nvSpPr>
            <p:cNvPr id="81" name="Chevron 80"/>
            <p:cNvSpPr/>
            <p:nvPr/>
          </p:nvSpPr>
          <p:spPr>
            <a:xfrm>
              <a:off x="9997346" y="2555368"/>
              <a:ext cx="2194561" cy="1107972"/>
            </a:xfrm>
            <a:prstGeom prst="chevron">
              <a:avLst>
                <a:gd name="adj" fmla="val 20758"/>
              </a:avLst>
            </a:prstGeom>
            <a:grpFill/>
            <a:ln>
              <a:noFill/>
            </a:ln>
            <a:effectLst>
              <a:outerShdw blurRad="50800" dist="508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91440" tIns="0" rIns="0" bIns="68580" rtlCol="0" anchor="ctr" anchorCtr="0"/>
            <a:lstStyle/>
            <a:p>
              <a:pPr algn="ctr"/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0482620" y="2842398"/>
              <a:ext cx="1328057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Supervisor Acknowledges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419600" y="2427708"/>
            <a:ext cx="2194560" cy="1097280"/>
            <a:chOff x="8158607" y="2555368"/>
            <a:chExt cx="2194560" cy="1097280"/>
          </a:xfrm>
          <a:solidFill>
            <a:schemeClr val="accent2"/>
          </a:solidFill>
        </p:grpSpPr>
        <p:sp>
          <p:nvSpPr>
            <p:cNvPr id="79" name="Chevron 78"/>
            <p:cNvSpPr/>
            <p:nvPr/>
          </p:nvSpPr>
          <p:spPr>
            <a:xfrm>
              <a:off x="8158607" y="2555368"/>
              <a:ext cx="2194560" cy="1097280"/>
            </a:xfrm>
            <a:prstGeom prst="chevron">
              <a:avLst>
                <a:gd name="adj" fmla="val 20758"/>
              </a:avLst>
            </a:prstGeom>
            <a:grpFill/>
            <a:ln>
              <a:noFill/>
            </a:ln>
            <a:effectLst>
              <a:outerShdw blurRad="50800" dist="508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91440" tIns="0" rIns="0" bIns="68580" rtlCol="0" anchor="ctr" anchorCtr="0"/>
            <a:lstStyle/>
            <a:p>
              <a:pPr algn="ctr"/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8626928" y="2734676"/>
              <a:ext cx="133411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Employee Acknowledges Evaluation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69" name="Straight Connector 68"/>
          <p:cNvCxnSpPr/>
          <p:nvPr/>
        </p:nvCxnSpPr>
        <p:spPr>
          <a:xfrm rot="5400000" flipH="1" flipV="1">
            <a:off x="1463125" y="3640180"/>
            <a:ext cx="274320" cy="169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 flipH="1" flipV="1">
            <a:off x="3444325" y="3642113"/>
            <a:ext cx="274320" cy="169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1" name="Chevron 70"/>
          <p:cNvSpPr/>
          <p:nvPr/>
        </p:nvSpPr>
        <p:spPr>
          <a:xfrm>
            <a:off x="2514600" y="2427708"/>
            <a:ext cx="2194560" cy="1097280"/>
          </a:xfrm>
          <a:prstGeom prst="chevron">
            <a:avLst>
              <a:gd name="adj" fmla="val 20758"/>
            </a:avLst>
          </a:prstGeom>
          <a:solidFill>
            <a:schemeClr val="tx2"/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0" rIns="0" bIns="68580" rtlCol="0" anchor="ctr" anchorCtr="0"/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Manager Submits Evaluation</a:t>
            </a:r>
            <a:endParaRPr lang="en-US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Chevron 71"/>
          <p:cNvSpPr/>
          <p:nvPr/>
        </p:nvSpPr>
        <p:spPr>
          <a:xfrm>
            <a:off x="609600" y="2420471"/>
            <a:ext cx="2194560" cy="1106876"/>
          </a:xfrm>
          <a:prstGeom prst="chevron">
            <a:avLst>
              <a:gd name="adj" fmla="val 2075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37160" tIns="0" rIns="0" bIns="68580" rtlCol="0" anchor="ctr" anchorCtr="0"/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Manager &amp; Employee Discuss Evaluation</a:t>
            </a:r>
            <a:endParaRPr lang="en-US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34885" y="3777425"/>
            <a:ext cx="1753630" cy="1448473"/>
          </a:xfrm>
          <a:prstGeom prst="rect">
            <a:avLst/>
          </a:prstGeom>
        </p:spPr>
        <p:txBody>
          <a:bodyPr wrap="square" lIns="182880" rIns="91440" bIns="4572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100" dirty="0" smtClean="0"/>
              <a:t>Manager meets with Employee to discuss evaluation</a:t>
            </a:r>
          </a:p>
          <a:p>
            <a:pPr>
              <a:lnSpc>
                <a:spcPct val="89000"/>
              </a:lnSpc>
            </a:pPr>
            <a:endParaRPr lang="en-US" sz="1100" dirty="0"/>
          </a:p>
          <a:p>
            <a:pPr>
              <a:lnSpc>
                <a:spcPct val="89000"/>
              </a:lnSpc>
            </a:pPr>
            <a:r>
              <a:rPr lang="en-US" sz="1100" dirty="0" smtClean="0"/>
              <a:t>Manager can make changes to evaluation draft or send back </a:t>
            </a:r>
            <a:r>
              <a:rPr lang="en-US" sz="1100" dirty="0"/>
              <a:t>to Employee to make changes </a:t>
            </a:r>
            <a:r>
              <a:rPr lang="en-US" sz="1100" dirty="0" smtClean="0"/>
              <a:t>as needed</a:t>
            </a:r>
            <a:endParaRPr lang="en-US" sz="1100" dirty="0"/>
          </a:p>
        </p:txBody>
      </p:sp>
      <p:sp>
        <p:nvSpPr>
          <p:cNvPr id="74" name="Rectangle 73"/>
          <p:cNvSpPr/>
          <p:nvPr/>
        </p:nvSpPr>
        <p:spPr>
          <a:xfrm>
            <a:off x="2514599" y="3793367"/>
            <a:ext cx="1903213" cy="530658"/>
          </a:xfrm>
          <a:prstGeom prst="rect">
            <a:avLst/>
          </a:prstGeom>
        </p:spPr>
        <p:txBody>
          <a:bodyPr wrap="square" lIns="182880" rIns="91440" bIns="4572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100" dirty="0" smtClean="0"/>
              <a:t>Manager submits Employee evaluation  </a:t>
            </a:r>
          </a:p>
          <a:p>
            <a:pPr>
              <a:lnSpc>
                <a:spcPct val="89000"/>
              </a:lnSpc>
            </a:pPr>
            <a:endParaRPr lang="en-US" sz="1000" dirty="0"/>
          </a:p>
        </p:txBody>
      </p:sp>
      <p:sp>
        <p:nvSpPr>
          <p:cNvPr id="76" name="Rectangle 75"/>
          <p:cNvSpPr/>
          <p:nvPr/>
        </p:nvSpPr>
        <p:spPr>
          <a:xfrm>
            <a:off x="4517052" y="3785139"/>
            <a:ext cx="1959948" cy="845744"/>
          </a:xfrm>
          <a:prstGeom prst="rect">
            <a:avLst/>
          </a:prstGeom>
        </p:spPr>
        <p:txBody>
          <a:bodyPr wrap="square" lIns="182880" rIns="91440" bIns="4572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100" dirty="0" smtClean="0"/>
              <a:t>Employee receives an Inbox task to acknowledge evaluation and affirm they have reviewed the positions restrictions</a:t>
            </a:r>
            <a:endParaRPr lang="en-US" sz="1100" dirty="0"/>
          </a:p>
        </p:txBody>
      </p:sp>
      <p:sp>
        <p:nvSpPr>
          <p:cNvPr id="78" name="Rectangle 77"/>
          <p:cNvSpPr/>
          <p:nvPr/>
        </p:nvSpPr>
        <p:spPr>
          <a:xfrm>
            <a:off x="6446350" y="3785139"/>
            <a:ext cx="1935650" cy="695062"/>
          </a:xfrm>
          <a:prstGeom prst="rect">
            <a:avLst/>
          </a:prstGeom>
        </p:spPr>
        <p:txBody>
          <a:bodyPr wrap="square" lIns="182880" rIns="91440" bIns="4572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100" dirty="0" smtClean="0"/>
              <a:t>Manager receives an Inbox task to acknowledge the evaluation and position restrictions</a:t>
            </a:r>
            <a:endParaRPr lang="en-US" sz="1100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Employee &amp; Manager Tasks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476" y="1559948"/>
            <a:ext cx="352214" cy="22521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62000" y="2012079"/>
            <a:ext cx="1816204" cy="136961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0" rIns="91440" bIns="0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1000" dirty="0" smtClean="0"/>
              <a:t>Outside of Workday</a:t>
            </a:r>
            <a:endParaRPr lang="en-US" sz="10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676400" y="2221944"/>
            <a:ext cx="0" cy="38507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71" y="1524143"/>
            <a:ext cx="380857" cy="380857"/>
          </a:xfrm>
          <a:prstGeom prst="rect">
            <a:avLst/>
          </a:prstGeom>
        </p:spPr>
      </p:pic>
      <p:pic>
        <p:nvPicPr>
          <p:cNvPr id="4" name="Picture 3" descr="Original file ‎ (SVG file, nominally 310 × 300 pixels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702" y="1435767"/>
            <a:ext cx="609395" cy="58944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673297" y="2020787"/>
            <a:ext cx="1816204" cy="136961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0" rIns="91440" bIns="0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1000" dirty="0" smtClean="0"/>
              <a:t>Return to Workday</a:t>
            </a:r>
            <a:endParaRPr lang="en-US" sz="10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620933" y="2208586"/>
            <a:ext cx="0" cy="38507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call politize - Politize!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942" y="2113194"/>
            <a:ext cx="457056" cy="457056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73653" y="5644900"/>
            <a:ext cx="7751147" cy="513744"/>
            <a:chOff x="6510287" y="5257247"/>
            <a:chExt cx="8568268" cy="519015"/>
          </a:xfrm>
        </p:grpSpPr>
        <p:sp>
          <p:nvSpPr>
            <p:cNvPr id="32" name="TextBox 31"/>
            <p:cNvSpPr txBox="1"/>
            <p:nvPr/>
          </p:nvSpPr>
          <p:spPr>
            <a:xfrm>
              <a:off x="6908511" y="5309860"/>
              <a:ext cx="8170044" cy="466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Note: </a:t>
              </a:r>
              <a:r>
                <a:rPr lang="en-US" sz="1200" dirty="0" smtClean="0"/>
                <a:t>Manager and Employee should discuss position restrictions and the need for an update prior to Employee Acknowledgment</a:t>
              </a:r>
              <a:endParaRPr lang="en-US" sz="1200" dirty="0"/>
            </a:p>
          </p:txBody>
        </p:sp>
        <p:pic>
          <p:nvPicPr>
            <p:cNvPr id="33" name="Picture 32" descr="Light Bulb PNG Transparent Images | PNG All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0287" y="5257247"/>
              <a:ext cx="516756" cy="516756"/>
            </a:xfrm>
            <a:prstGeom prst="rect">
              <a:avLst/>
            </a:prstGeom>
          </p:spPr>
        </p:pic>
      </p:grpSp>
      <p:sp>
        <p:nvSpPr>
          <p:cNvPr id="34" name="Rectangle 33"/>
          <p:cNvSpPr/>
          <p:nvPr/>
        </p:nvSpPr>
        <p:spPr>
          <a:xfrm>
            <a:off x="7327796" y="1938726"/>
            <a:ext cx="1816204" cy="136961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0" rIns="91440" bIns="0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1000" b="1" i="1" dirty="0" smtClean="0"/>
              <a:t>July 3, 2019</a:t>
            </a:r>
            <a:endParaRPr lang="en-US" sz="10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908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Employee Details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794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FDA15-AA04-4471-8C33-2684047D875D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876800" cy="4648200"/>
          </a:xfrm>
        </p:spPr>
        <p:txBody>
          <a:bodyPr>
            <a:noAutofit/>
          </a:bodyPr>
          <a:lstStyle/>
          <a:p>
            <a:r>
              <a:rPr lang="en-US" b="1" dirty="0" smtClean="0"/>
              <a:t>Discuss</a:t>
            </a:r>
            <a:r>
              <a:rPr lang="en-US" dirty="0" smtClean="0"/>
              <a:t> with your Manager any additional information about the review</a:t>
            </a:r>
          </a:p>
          <a:p>
            <a:pPr lvl="1"/>
            <a:r>
              <a:rPr lang="en-US" dirty="0" smtClean="0"/>
              <a:t>Managers can still make changes at this point</a:t>
            </a:r>
          </a:p>
          <a:p>
            <a:r>
              <a:rPr lang="en-US" b="1" dirty="0" smtClean="0"/>
              <a:t>Discuss</a:t>
            </a:r>
            <a:r>
              <a:rPr lang="en-US" dirty="0" smtClean="0"/>
              <a:t> with your Manager updates position restrictions if applicable</a:t>
            </a:r>
          </a:p>
          <a:p>
            <a:r>
              <a:rPr lang="en-US" dirty="0" smtClean="0"/>
              <a:t>After Manager submits, and you receive the Manager’s Evaluation</a:t>
            </a:r>
          </a:p>
          <a:p>
            <a:pPr lvl="1"/>
            <a:r>
              <a:rPr lang="en-US" dirty="0" smtClean="0"/>
              <a:t>Scroll to the bottom</a:t>
            </a:r>
          </a:p>
          <a:p>
            <a:pPr lvl="1"/>
            <a:r>
              <a:rPr lang="en-US" dirty="0" smtClean="0"/>
              <a:t>View Overall </a:t>
            </a:r>
            <a:r>
              <a:rPr lang="en-US" dirty="0"/>
              <a:t>Rating, Manager and Additional </a:t>
            </a:r>
            <a:r>
              <a:rPr lang="en-US" dirty="0" smtClean="0"/>
              <a:t>Manager (if applicable) Comments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Employee Information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62200"/>
            <a:ext cx="2209800" cy="258174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1485523"/>
            <a:ext cx="2832519" cy="6794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156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FDA15-AA04-4471-8C33-2684047D875D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562600" cy="4648200"/>
          </a:xfrm>
        </p:spPr>
        <p:txBody>
          <a:bodyPr>
            <a:no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Employee will acknowledge and choose one of two options:</a:t>
            </a:r>
          </a:p>
          <a:p>
            <a:pPr lvl="1"/>
            <a:r>
              <a:rPr lang="en-US" dirty="0"/>
              <a:t>I have reviewed the position restrictions for accuracy and I </a:t>
            </a:r>
            <a:r>
              <a:rPr lang="en-US" b="1" i="1" dirty="0"/>
              <a:t>agree</a:t>
            </a:r>
            <a:r>
              <a:rPr lang="en-US" dirty="0"/>
              <a:t> with the evaluation</a:t>
            </a:r>
          </a:p>
          <a:p>
            <a:pPr lvl="1"/>
            <a:r>
              <a:rPr lang="en-US" dirty="0"/>
              <a:t>I have reviewed the position restrictions for accuracy and I </a:t>
            </a:r>
            <a:r>
              <a:rPr lang="en-US" b="1" i="1" dirty="0"/>
              <a:t>do not agree </a:t>
            </a:r>
            <a:r>
              <a:rPr lang="en-US" dirty="0"/>
              <a:t>with the evaluation</a:t>
            </a:r>
          </a:p>
          <a:p>
            <a:r>
              <a:rPr lang="en-US" dirty="0" smtClean="0"/>
              <a:t>If the overall rating is </a:t>
            </a:r>
            <a:r>
              <a:rPr lang="en-US" i="1" dirty="0" smtClean="0"/>
              <a:t>partially meets expectations </a:t>
            </a:r>
            <a:r>
              <a:rPr lang="en-US" dirty="0" smtClean="0"/>
              <a:t>or </a:t>
            </a:r>
            <a:r>
              <a:rPr lang="en-US" i="1" dirty="0" smtClean="0"/>
              <a:t>does not meet expectations</a:t>
            </a:r>
            <a:r>
              <a:rPr lang="en-US" dirty="0" smtClean="0"/>
              <a:t>, the business process will route to the Manager’s Manager for review before it comes to the Employee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Employee Information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85911" y="5608977"/>
            <a:ext cx="8593733" cy="537068"/>
            <a:chOff x="6619997" y="5231425"/>
            <a:chExt cx="8593733" cy="542578"/>
          </a:xfrm>
        </p:grpSpPr>
        <p:sp>
          <p:nvSpPr>
            <p:cNvPr id="7" name="TextBox 6"/>
            <p:cNvSpPr txBox="1"/>
            <p:nvPr/>
          </p:nvSpPr>
          <p:spPr>
            <a:xfrm>
              <a:off x="7043686" y="5443604"/>
              <a:ext cx="8170044" cy="279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Note: </a:t>
              </a:r>
              <a:r>
                <a:rPr lang="en-US" sz="1200" dirty="0"/>
                <a:t>I</a:t>
              </a:r>
              <a:r>
                <a:rPr lang="en-US" sz="1200" dirty="0" smtClean="0"/>
                <a:t>f the Employee selects do not agree, the business process will continue to route </a:t>
              </a:r>
              <a:endParaRPr lang="en-US" sz="1200" dirty="0"/>
            </a:p>
          </p:txBody>
        </p:sp>
        <p:pic>
          <p:nvPicPr>
            <p:cNvPr id="8" name="Picture 7" descr="Light Bulb PNG Transparent Images | PNG All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9997" y="5231425"/>
              <a:ext cx="542578" cy="542578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3915" y="1600200"/>
            <a:ext cx="2254366" cy="328311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378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HELLO PPT TEMPLATE" val="qJjOItI1"/>
  <p:tag name="ARTICULATE_PROJECT_OPEN" val="0"/>
  <p:tag name="ARTICULATE_SLIDE_COUNT" val="1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Hello PPT Template">
  <a:themeElements>
    <a:clrScheme name="Helios">
      <a:dk1>
        <a:srgbClr val="332C2C"/>
      </a:dk1>
      <a:lt1>
        <a:srgbClr val="FFFFFF"/>
      </a:lt1>
      <a:dk2>
        <a:srgbClr val="696057"/>
      </a:dk2>
      <a:lt2>
        <a:srgbClr val="DBD9D6"/>
      </a:lt2>
      <a:accent1>
        <a:srgbClr val="F4AF00"/>
      </a:accent1>
      <a:accent2>
        <a:srgbClr val="EA7200"/>
      </a:accent2>
      <a:accent3>
        <a:srgbClr val="8E7631"/>
      </a:accent3>
      <a:accent4>
        <a:srgbClr val="1F355E"/>
      </a:accent4>
      <a:accent5>
        <a:srgbClr val="00567D"/>
      </a:accent5>
      <a:accent6>
        <a:srgbClr val="614776"/>
      </a:accent6>
      <a:hlink>
        <a:srgbClr val="837A02"/>
      </a:hlink>
      <a:folHlink>
        <a:srgbClr val="5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ea xmlns="70092687-827e-435f-bd9e-2b0d219b6262">
      <Value>Training</Value>
    </Area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8D1E519F8209428CB28647C0A3F8C4" ma:contentTypeVersion="1" ma:contentTypeDescription="Create a new document." ma:contentTypeScope="" ma:versionID="9ce7163e7c6390b79a3d5a65444f9fe2">
  <xsd:schema xmlns:xsd="http://www.w3.org/2001/XMLSchema" xmlns:xs="http://www.w3.org/2001/XMLSchema" xmlns:p="http://schemas.microsoft.com/office/2006/metadata/properties" xmlns:ns2="70092687-827e-435f-bd9e-2b0d219b6262" targetNamespace="http://schemas.microsoft.com/office/2006/metadata/properties" ma:root="true" ma:fieldsID="b38b06bd2639f2e4683422cb6be93418" ns2:_="">
    <xsd:import namespace="70092687-827e-435f-bd9e-2b0d219b6262"/>
    <xsd:element name="properties">
      <xsd:complexType>
        <xsd:sequence>
          <xsd:element name="documentManagement">
            <xsd:complexType>
              <xsd:all>
                <xsd:element ref="ns2:Are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092687-827e-435f-bd9e-2b0d219b6262" elementFormDefault="qualified">
    <xsd:import namespace="http://schemas.microsoft.com/office/2006/documentManagement/types"/>
    <xsd:import namespace="http://schemas.microsoft.com/office/infopath/2007/PartnerControls"/>
    <xsd:element name="Area" ma:index="8" nillable="true" ma:displayName="Area" ma:description="Workday Services area responsible for this document." ma:internalName="Area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bsence"/>
                    <xsd:enumeration value="Benefits"/>
                    <xsd:enumeration value="Communication"/>
                    <xsd:enumeration value="Compensation"/>
                    <xsd:enumeration value="Core HR"/>
                    <xsd:enumeration value="Integrations"/>
                    <xsd:enumeration value="Operations"/>
                    <xsd:enumeration value="Payroll"/>
                    <xsd:enumeration value="Performance"/>
                    <xsd:enumeration value="Recruiting"/>
                    <xsd:enumeration value="Reporting"/>
                    <xsd:enumeration value="Security"/>
                    <xsd:enumeration value="Staffing"/>
                    <xsd:enumeration value="Talent"/>
                    <xsd:enumeration value="Time Tracking"/>
                    <xsd:enumeration value="Training"/>
                    <xsd:enumeration value="Administrative (internal)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D7C527-172C-4794-86DE-341F4BB5F01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0092687-827e-435f-bd9e-2b0d219b626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032D87E-0607-4BD7-A4DE-0B987D3EF7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092687-827e-435f-bd9e-2b0d219b62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4CDC3A-9B75-436E-96B8-94310EA00B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3606</TotalTime>
  <Words>735</Words>
  <Application>Microsoft Office PowerPoint</Application>
  <PresentationFormat>On-screen Show (4:3)</PresentationFormat>
  <Paragraphs>102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ＭＳ Ｐゴシック</vt:lpstr>
      <vt:lpstr>Arial</vt:lpstr>
      <vt:lpstr>Calibri</vt:lpstr>
      <vt:lpstr>Hello PPT Template</vt:lpstr>
      <vt:lpstr>Performance Reviews</vt:lpstr>
      <vt:lpstr>Today’s Agenda</vt:lpstr>
      <vt:lpstr>Process Details</vt:lpstr>
      <vt:lpstr>Employee &amp; Manager Tasks</vt:lpstr>
      <vt:lpstr>Additional What?</vt:lpstr>
      <vt:lpstr>Employee &amp; Manager Tasks</vt:lpstr>
      <vt:lpstr>Employee Details</vt:lpstr>
      <vt:lpstr>Employee Information</vt:lpstr>
      <vt:lpstr>Employee Information</vt:lpstr>
      <vt:lpstr>Manager Details</vt:lpstr>
      <vt:lpstr>Manager Information</vt:lpstr>
      <vt:lpstr>Send Back</vt:lpstr>
      <vt:lpstr>Finalize the Review</vt:lpstr>
      <vt:lpstr>Edit Position Restrictions</vt:lpstr>
      <vt:lpstr>Demo: Employee and Manager</vt:lpstr>
      <vt:lpstr>Timeline for Completion</vt:lpstr>
      <vt:lpstr>Recommended Timeline</vt:lpstr>
    </vt:vector>
  </TitlesOfParts>
  <Company>TAMUS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Maldonado, Sebastian</dc:creator>
  <cp:lastModifiedBy>Quiroz, Rene</cp:lastModifiedBy>
  <cp:revision>340</cp:revision>
  <dcterms:created xsi:type="dcterms:W3CDTF">2016-12-12T15:16:28Z</dcterms:created>
  <dcterms:modified xsi:type="dcterms:W3CDTF">2019-05-15T23:03:11Z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75B68605-2204-444C-9AF2-D64ACEACEB57</vt:lpwstr>
  </property>
  <property fmtid="{D5CDD505-2E9C-101B-9397-08002B2CF9AE}" pid="3" name="ArticulatePath">
    <vt:lpwstr>Workday Services Training PPT Template</vt:lpwstr>
  </property>
  <property fmtid="{D5CDD505-2E9C-101B-9397-08002B2CF9AE}" pid="4" name="ContentTypeId">
    <vt:lpwstr>0x010100D68D1E519F8209428CB28647C0A3F8C4</vt:lpwstr>
  </property>
</Properties>
</file>