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Lst>
  <p:notesMasterIdLst>
    <p:notesMasterId r:id="rId37"/>
  </p:notesMasterIdLst>
  <p:handoutMasterIdLst>
    <p:handoutMasterId r:id="rId38"/>
  </p:handoutMasterIdLst>
  <p:sldIdLst>
    <p:sldId id="576" r:id="rId2"/>
    <p:sldId id="608" r:id="rId3"/>
    <p:sldId id="609" r:id="rId4"/>
    <p:sldId id="611" r:id="rId5"/>
    <p:sldId id="612" r:id="rId6"/>
    <p:sldId id="613" r:id="rId7"/>
    <p:sldId id="622" r:id="rId8"/>
    <p:sldId id="620" r:id="rId9"/>
    <p:sldId id="619" r:id="rId10"/>
    <p:sldId id="623" r:id="rId11"/>
    <p:sldId id="614" r:id="rId12"/>
    <p:sldId id="615" r:id="rId13"/>
    <p:sldId id="616" r:id="rId14"/>
    <p:sldId id="627" r:id="rId15"/>
    <p:sldId id="617" r:id="rId16"/>
    <p:sldId id="624" r:id="rId17"/>
    <p:sldId id="625" r:id="rId18"/>
    <p:sldId id="626" r:id="rId19"/>
    <p:sldId id="630" r:id="rId20"/>
    <p:sldId id="628" r:id="rId21"/>
    <p:sldId id="629" r:id="rId22"/>
    <p:sldId id="631" r:id="rId23"/>
    <p:sldId id="632" r:id="rId24"/>
    <p:sldId id="633" r:id="rId25"/>
    <p:sldId id="640" r:id="rId26"/>
    <p:sldId id="634" r:id="rId27"/>
    <p:sldId id="641" r:id="rId28"/>
    <p:sldId id="635" r:id="rId29"/>
    <p:sldId id="636" r:id="rId30"/>
    <p:sldId id="644" r:id="rId31"/>
    <p:sldId id="642" r:id="rId32"/>
    <p:sldId id="637" r:id="rId33"/>
    <p:sldId id="638" r:id="rId34"/>
    <p:sldId id="639" r:id="rId35"/>
    <p:sldId id="643" r:id="rId36"/>
  </p:sldIdLst>
  <p:sldSz cx="9144000" cy="6858000" type="screen4x3"/>
  <p:notesSz cx="6950075" cy="9236075"/>
  <p:embeddedFontLst>
    <p:embeddedFont>
      <p:font typeface="Verdana" pitchFamily="34" charset="0"/>
      <p:regular r:id="rId39"/>
      <p:bold r:id="rId40"/>
      <p:italic r:id="rId41"/>
      <p:boldItalic r:id="rId42"/>
    </p:embeddedFont>
    <p:embeddedFont>
      <p:font typeface="Tahoma" pitchFamily="34" charset="0"/>
      <p:regular r:id="rId43"/>
      <p:bold r:id="rId44"/>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4F81BD"/>
    <a:srgbClr val="C00000"/>
    <a:srgbClr val="4F6228"/>
    <a:srgbClr val="800000"/>
    <a:srgbClr val="86855D"/>
    <a:srgbClr val="9D8645"/>
    <a:srgbClr val="756433"/>
    <a:srgbClr val="D4CB94"/>
    <a:srgbClr val="8F833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98" autoAdjust="0"/>
    <p:restoredTop sz="99499" autoAdjust="0"/>
  </p:normalViewPr>
  <p:slideViewPr>
    <p:cSldViewPr>
      <p:cViewPr varScale="1">
        <p:scale>
          <a:sx n="88" d="100"/>
          <a:sy n="88" d="100"/>
        </p:scale>
        <p:origin x="-113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3649C4A7-F7E0-4FB8-8F05-6ADADEF3AE08}" type="datetimeFigureOut">
              <a:rPr lang="en-US" smtClean="0"/>
              <a:pPr/>
              <a:t>11/7/2012</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59404932-F5F8-4459-9026-AEF2B7B1B253}" type="slidenum">
              <a:rPr lang="en-US" smtClean="0"/>
              <a:pPr/>
              <a:t>‹#›</a:t>
            </a:fld>
            <a:endParaRPr lang="en-US"/>
          </a:p>
        </p:txBody>
      </p:sp>
    </p:spTree>
    <p:extLst>
      <p:ext uri="{BB962C8B-B14F-4D97-AF65-F5344CB8AC3E}">
        <p14:creationId xmlns="" xmlns:p14="http://schemas.microsoft.com/office/powerpoint/2010/main" val="667582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1148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3075" name="Rectangle 3"/>
          <p:cNvSpPr>
            <a:spLocks noGrp="1" noChangeArrowheads="1"/>
          </p:cNvSpPr>
          <p:nvPr>
            <p:ph type="dt" idx="1"/>
          </p:nvPr>
        </p:nvSpPr>
        <p:spPr bwMode="auto">
          <a:xfrm>
            <a:off x="3937000" y="0"/>
            <a:ext cx="301148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150532" name="Rectangle 4"/>
          <p:cNvSpPr>
            <a:spLocks noGrp="1" noRot="1" noChangeAspect="1" noChangeArrowheads="1" noTextEdit="1"/>
          </p:cNvSpPr>
          <p:nvPr>
            <p:ph type="sldImg" idx="2"/>
          </p:nvPr>
        </p:nvSpPr>
        <p:spPr bwMode="auto">
          <a:xfrm>
            <a:off x="1165225" y="692150"/>
            <a:ext cx="4619625" cy="34639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95325" y="4387850"/>
            <a:ext cx="5559425" cy="4156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772525"/>
            <a:ext cx="301148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937000" y="8772525"/>
            <a:ext cx="301148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5FD50CD6-17C6-42DD-9DCE-6855B2EB91D4}" type="slidenum">
              <a:rPr lang="en-US"/>
              <a:pPr>
                <a:defRPr/>
              </a:pPr>
              <a:t>‹#›</a:t>
            </a:fld>
            <a:endParaRPr lang="en-US"/>
          </a:p>
        </p:txBody>
      </p:sp>
    </p:spTree>
    <p:extLst>
      <p:ext uri="{BB962C8B-B14F-4D97-AF65-F5344CB8AC3E}">
        <p14:creationId xmlns="" xmlns:p14="http://schemas.microsoft.com/office/powerpoint/2010/main" val="16879882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p:spPr>
        <p:txBody>
          <a:bodyPr/>
          <a:lstStyle/>
          <a:p>
            <a:fld id="{C706973B-C8B6-4583-8B22-86FB157FD251}" type="slidenum">
              <a:rPr lang="en-US" smtClean="0">
                <a:solidFill>
                  <a:prstClr val="black"/>
                </a:solidFill>
              </a:rPr>
              <a:pPr/>
              <a:t>1</a:t>
            </a:fld>
            <a:endParaRPr lang="en-US" smtClean="0">
              <a:solidFill>
                <a:prstClr val="black"/>
              </a:solidFill>
            </a:endParaRPr>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 name="Line 31"/>
          <p:cNvSpPr>
            <a:spLocks noChangeShapeType="1"/>
          </p:cNvSpPr>
          <p:nvPr userDrawn="1"/>
        </p:nvSpPr>
        <p:spPr bwMode="auto">
          <a:xfrm>
            <a:off x="0" y="5562600"/>
            <a:ext cx="9144000" cy="0"/>
          </a:xfrm>
          <a:prstGeom prst="line">
            <a:avLst/>
          </a:prstGeom>
          <a:noFill/>
          <a:ln w="9525">
            <a:solidFill>
              <a:srgbClr val="B2B2B2"/>
            </a:solidFill>
            <a:round/>
            <a:headEnd/>
            <a:tailEnd/>
          </a:ln>
          <a:effectLst/>
        </p:spPr>
        <p:txBody>
          <a:bodyPr/>
          <a:lstStyle/>
          <a:p>
            <a:pPr>
              <a:defRPr/>
            </a:pPr>
            <a:endParaRPr lang="en-US"/>
          </a:p>
        </p:txBody>
      </p:sp>
      <p:sp>
        <p:nvSpPr>
          <p:cNvPr id="8" name="Rectangle 9"/>
          <p:cNvSpPr>
            <a:spLocks noGrp="1" noChangeArrowheads="1"/>
          </p:cNvSpPr>
          <p:nvPr>
            <p:ph type="dt" sz="half" idx="10"/>
          </p:nvPr>
        </p:nvSpPr>
        <p:spPr>
          <a:xfrm>
            <a:off x="228600" y="4572000"/>
            <a:ext cx="2133600" cy="476250"/>
          </a:xfrm>
        </p:spPr>
        <p:txBody>
          <a:bodyPr/>
          <a:lstStyle>
            <a:lvl1pPr>
              <a:defRPr/>
            </a:lvl1pPr>
          </a:lstStyle>
          <a:p>
            <a:pPr>
              <a:defRPr/>
            </a:pPr>
            <a:endParaRPr lang="en-US" dirty="0"/>
          </a:p>
        </p:txBody>
      </p:sp>
      <p:sp>
        <p:nvSpPr>
          <p:cNvPr id="9" name="Rectangle 10"/>
          <p:cNvSpPr>
            <a:spLocks noGrp="1" noChangeArrowheads="1"/>
          </p:cNvSpPr>
          <p:nvPr>
            <p:ph type="ftr" sz="quarter" idx="11"/>
          </p:nvPr>
        </p:nvSpPr>
        <p:spPr>
          <a:xfrm>
            <a:off x="2667000" y="4572000"/>
            <a:ext cx="2895600" cy="476250"/>
          </a:xfrm>
        </p:spPr>
        <p:txBody>
          <a:bodyPr/>
          <a:lstStyle>
            <a:lvl1pPr>
              <a:defRPr dirty="0"/>
            </a:lvl1pPr>
          </a:lstStyle>
          <a:p>
            <a:pPr>
              <a:defRPr/>
            </a:pPr>
            <a:r>
              <a:rPr lang="en-US" smtClean="0"/>
              <a:t>TAMUS and Freight Shuttle Confidential and Attorney Client Privileged</a:t>
            </a:r>
            <a:endParaRPr lang="en-US" dirty="0"/>
          </a:p>
        </p:txBody>
      </p:sp>
      <p:sp>
        <p:nvSpPr>
          <p:cNvPr id="10" name="Rectangle 11"/>
          <p:cNvSpPr>
            <a:spLocks noGrp="1" noChangeArrowheads="1"/>
          </p:cNvSpPr>
          <p:nvPr>
            <p:ph type="sldNum" sz="quarter" idx="12"/>
          </p:nvPr>
        </p:nvSpPr>
        <p:spPr>
          <a:xfrm>
            <a:off x="6248400" y="4572000"/>
            <a:ext cx="2133600" cy="476250"/>
          </a:xfrm>
        </p:spPr>
        <p:txBody>
          <a:bodyPr/>
          <a:lstStyle>
            <a:lvl1pPr>
              <a:defRPr/>
            </a:lvl1pPr>
          </a:lstStyle>
          <a:p>
            <a:pPr>
              <a:defRPr/>
            </a:pPr>
            <a:fld id="{C769427D-8F79-4C6F-87D3-EBD21E8A50DF}" type="slidenum">
              <a:rPr lang="en-US"/>
              <a:pPr>
                <a:defRPr/>
              </a:pPr>
              <a:t>‹#›</a:t>
            </a:fld>
            <a:endParaRPr lang="en-US"/>
          </a:p>
        </p:txBody>
      </p:sp>
      <p:pic>
        <p:nvPicPr>
          <p:cNvPr id="2" name="Picture 1" descr="top-bar.tif"/>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9144000" cy="1107281"/>
          </a:xfrm>
          <a:prstGeom prst="rect">
            <a:avLst/>
          </a:prstGeom>
        </p:spPr>
      </p:pic>
      <p:pic>
        <p:nvPicPr>
          <p:cNvPr id="3" name="Picture 2" descr="bottom-bar.tif"/>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0" y="5562601"/>
            <a:ext cx="9144000" cy="1295400"/>
          </a:xfrm>
          <a:prstGeom prst="rect">
            <a:avLst/>
          </a:prstGeom>
        </p:spPr>
      </p:pic>
      <p:sp>
        <p:nvSpPr>
          <p:cNvPr id="11" name="Rectangle 25" descr="20%"/>
          <p:cNvSpPr>
            <a:spLocks noChangeArrowheads="1"/>
          </p:cNvSpPr>
          <p:nvPr userDrawn="1"/>
        </p:nvSpPr>
        <p:spPr bwMode="auto">
          <a:xfrm>
            <a:off x="0" y="1066800"/>
            <a:ext cx="9144000" cy="4572000"/>
          </a:xfrm>
          <a:prstGeom prst="rect">
            <a:avLst/>
          </a:prstGeom>
          <a:pattFill prst="pct20">
            <a:fgClr>
              <a:srgbClr val="B2B2B2"/>
            </a:fgClr>
            <a:bgClr>
              <a:schemeClr val="bg1"/>
            </a:bgClr>
          </a:pattFill>
          <a:ln w="12700">
            <a:solidFill>
              <a:schemeClr val="bg2"/>
            </a:solidFill>
            <a:miter lim="800000"/>
            <a:headEnd/>
            <a:tailEnd/>
          </a:ln>
          <a:effectLst/>
        </p:spPr>
        <p:txBody>
          <a:bodyPr wrap="none" anchor="ctr"/>
          <a:lstStyle/>
          <a:p>
            <a:pPr>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sldNum" sz="quarter" idx="10"/>
          </p:nvPr>
        </p:nvSpPr>
        <p:spPr>
          <a:xfrm>
            <a:off x="7010400" y="6477000"/>
            <a:ext cx="2133600" cy="476250"/>
          </a:xfrm>
        </p:spPr>
        <p:txBody>
          <a:bodyPr/>
          <a:lstStyle>
            <a:lvl1pPr>
              <a:defRPr smtClean="0"/>
            </a:lvl1pPr>
          </a:lstStyle>
          <a:p>
            <a:pPr>
              <a:defRPr/>
            </a:pPr>
            <a:fld id="{639E97B8-4532-408E-A5F7-ACF05B64D36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smtClean="0"/>
              <a:t>TAMUS and Freight Shuttle Confidential and Attorney Client Privileged</a:t>
            </a: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56039845-206E-4D43-9E5F-DD43C064786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382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295400"/>
            <a:ext cx="5111750"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295400"/>
            <a:ext cx="3008313" cy="4830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smtClean="0"/>
              <a:t>TAMUS and Freight Shuttle Confidential and Attorney Client Privileged</a:t>
            </a:r>
            <a:endParaRPr 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B81FF7B5-9D7B-436A-A6D4-49B4434E5AC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142999"/>
            <a:ext cx="5486400" cy="3584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smtClean="0"/>
              <a:t>TAMUS and Freight Shuttle Confidential and Attorney Client Privileged</a:t>
            </a: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2A6CBEDA-3B93-4B7E-AD18-2612E61E132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top-bar.tif"/>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0" y="0"/>
            <a:ext cx="9144000" cy="1402556"/>
          </a:xfrm>
          <a:prstGeom prst="rect">
            <a:avLst/>
          </a:prstGeom>
        </p:spPr>
      </p:pic>
      <p:sp>
        <p:nvSpPr>
          <p:cNvPr id="15" name="Rectangle 25" descr="20%"/>
          <p:cNvSpPr>
            <a:spLocks noChangeArrowheads="1"/>
          </p:cNvSpPr>
          <p:nvPr/>
        </p:nvSpPr>
        <p:spPr bwMode="auto">
          <a:xfrm>
            <a:off x="0" y="1295400"/>
            <a:ext cx="9144000" cy="5562600"/>
          </a:xfrm>
          <a:prstGeom prst="rect">
            <a:avLst/>
          </a:prstGeom>
          <a:pattFill prst="pct20">
            <a:fgClr>
              <a:srgbClr val="B2B2B2"/>
            </a:fgClr>
            <a:bgClr>
              <a:schemeClr val="bg1"/>
            </a:bgClr>
          </a:pattFill>
          <a:ln w="12700">
            <a:solidFill>
              <a:schemeClr val="bg2"/>
            </a:solidFill>
            <a:miter lim="800000"/>
            <a:headEnd/>
            <a:tailEnd/>
          </a:ln>
          <a:effectLst/>
        </p:spPr>
        <p:txBody>
          <a:bodyPr wrap="none" anchor="ctr"/>
          <a:lstStyle/>
          <a:p>
            <a:pPr>
              <a:defRPr/>
            </a:pPr>
            <a:endParaRPr lang="en-US" dirty="0"/>
          </a:p>
        </p:txBody>
      </p:sp>
      <p:sp>
        <p:nvSpPr>
          <p:cNvPr id="1028" name="Rectangle 5"/>
          <p:cNvSpPr>
            <a:spLocks noGrp="1" noChangeArrowheads="1"/>
          </p:cNvSpPr>
          <p:nvPr>
            <p:ph type="title"/>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6"/>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175" name="Rectangle 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dirty="0"/>
          </a:p>
        </p:txBody>
      </p:sp>
      <p:sp>
        <p:nvSpPr>
          <p:cNvPr id="7176" name="Rectangle 8"/>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r>
              <a:rPr lang="en-US" smtClean="0"/>
              <a:t>TAMUS and Freight Shuttle Confidential and Attorney Client Privileged</a:t>
            </a:r>
            <a:endParaRPr lang="en-US" dirty="0"/>
          </a:p>
        </p:txBody>
      </p:sp>
      <p:sp>
        <p:nvSpPr>
          <p:cNvPr id="7177" name="Rectangle 9"/>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charset="0"/>
                <a:cs typeface="Arial" charset="0"/>
              </a:defRPr>
            </a:lvl1pPr>
          </a:lstStyle>
          <a:p>
            <a:pPr>
              <a:defRPr/>
            </a:pPr>
            <a:fld id="{0503D5C5-EF64-4F77-BCD6-10AECA57BA2E}" type="slidenum">
              <a:rPr lang="en-US"/>
              <a:pPr>
                <a:defRPr/>
              </a:pPr>
              <a:t>‹#›</a:t>
            </a:fld>
            <a:endParaRPr lang="en-US" dirty="0"/>
          </a:p>
        </p:txBody>
      </p:sp>
      <p:sp>
        <p:nvSpPr>
          <p:cNvPr id="7179" name="Line 11"/>
          <p:cNvSpPr>
            <a:spLocks noChangeShapeType="1"/>
          </p:cNvSpPr>
          <p:nvPr/>
        </p:nvSpPr>
        <p:spPr bwMode="auto">
          <a:xfrm>
            <a:off x="1066800" y="6324600"/>
            <a:ext cx="6705600" cy="0"/>
          </a:xfrm>
          <a:prstGeom prst="line">
            <a:avLst/>
          </a:prstGeom>
          <a:noFill/>
          <a:ln w="28575">
            <a:solidFill>
              <a:srgbClr val="3E0000"/>
            </a:solidFill>
            <a:round/>
            <a:headEnd/>
            <a:tailEnd/>
          </a:ln>
          <a:effectLst/>
        </p:spPr>
        <p:txBody>
          <a:bodyPr/>
          <a:lstStyle/>
          <a:p>
            <a:pPr>
              <a:defRPr/>
            </a:pPr>
            <a:endParaRPr lang="en-US"/>
          </a:p>
        </p:txBody>
      </p:sp>
      <p:pic>
        <p:nvPicPr>
          <p:cNvPr id="1036" name="Picture 14" descr="Name and Title"/>
          <p:cNvPicPr>
            <a:picLocks noChangeAspect="1" noChangeArrowheads="1"/>
          </p:cNvPicPr>
          <p:nvPr/>
        </p:nvPicPr>
        <p:blipFill>
          <a:blip r:embed="rId8" cstate="print">
            <a:clrChange>
              <a:clrFrom>
                <a:srgbClr val="FFFFFF"/>
              </a:clrFrom>
              <a:clrTo>
                <a:srgbClr val="FFFFFF">
                  <a:alpha val="0"/>
                </a:srgbClr>
              </a:clrTo>
            </a:clrChange>
          </a:blip>
          <a:srcRect t="44980"/>
          <a:stretch>
            <a:fillRect/>
          </a:stretch>
        </p:blipFill>
        <p:spPr bwMode="auto">
          <a:xfrm>
            <a:off x="5181600" y="6354763"/>
            <a:ext cx="2590800" cy="503237"/>
          </a:xfrm>
          <a:prstGeom prst="rect">
            <a:avLst/>
          </a:prstGeom>
          <a:noFill/>
          <a:ln w="9525">
            <a:noFill/>
            <a:miter lim="800000"/>
            <a:headEnd/>
            <a:tailEnd/>
          </a:ln>
        </p:spPr>
      </p:pic>
      <p:pic>
        <p:nvPicPr>
          <p:cNvPr id="13" name="Picture 12" descr="TAMUS maroon seal.png"/>
          <p:cNvPicPr>
            <a:picLocks noChangeAspect="1"/>
          </p:cNvPicPr>
          <p:nvPr/>
        </p:nvPicPr>
        <p:blipFill>
          <a:blip r:embed="rId9" cstate="print"/>
          <a:stretch>
            <a:fillRect/>
          </a:stretch>
        </p:blipFill>
        <p:spPr>
          <a:xfrm>
            <a:off x="7812022" y="5834671"/>
            <a:ext cx="950978" cy="945906"/>
          </a:xfrm>
          <a:prstGeom prst="rect">
            <a:avLst/>
          </a:prstGeom>
        </p:spPr>
      </p:pic>
    </p:spTree>
  </p:cSld>
  <p:clrMap bg1="lt1" tx1="dk1" bg2="lt2" tx2="dk2" accent1="accent1" accent2="accent2" accent3="accent3" accent4="accent4" accent5="accent5" accent6="accent6" hlink="hlink" folHlink="folHlink"/>
  <p:sldLayoutIdLst>
    <p:sldLayoutId id="2147484018" r:id="rId1"/>
    <p:sldLayoutId id="2147484019" r:id="rId2"/>
    <p:sldLayoutId id="2147483968" r:id="rId3"/>
    <p:sldLayoutId id="2147483964" r:id="rId4"/>
    <p:sldLayoutId id="2147483963" r:id="rId5"/>
  </p:sldLayoutIdLst>
  <p:hf sldNum="0" hdr="0" dt="0"/>
  <p:txStyles>
    <p:titleStyle>
      <a:lvl1pPr algn="ctr" rtl="0" eaLnBrk="0" fontAlgn="base" hangingPunct="0">
        <a:spcBef>
          <a:spcPct val="0"/>
        </a:spcBef>
        <a:spcAft>
          <a:spcPct val="0"/>
        </a:spcAft>
        <a:defRPr sz="36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Tahoma" pitchFamily="34" charset="0"/>
          <a:cs typeface="Arial" charset="0"/>
        </a:defRPr>
      </a:lvl2pPr>
      <a:lvl3pPr algn="ctr" rtl="0" eaLnBrk="0" fontAlgn="base" hangingPunct="0">
        <a:spcBef>
          <a:spcPct val="0"/>
        </a:spcBef>
        <a:spcAft>
          <a:spcPct val="0"/>
        </a:spcAft>
        <a:defRPr sz="3600">
          <a:solidFill>
            <a:schemeClr val="bg1"/>
          </a:solidFill>
          <a:latin typeface="Tahoma" pitchFamily="34" charset="0"/>
          <a:cs typeface="Arial" charset="0"/>
        </a:defRPr>
      </a:lvl3pPr>
      <a:lvl4pPr algn="ctr" rtl="0" eaLnBrk="0" fontAlgn="base" hangingPunct="0">
        <a:spcBef>
          <a:spcPct val="0"/>
        </a:spcBef>
        <a:spcAft>
          <a:spcPct val="0"/>
        </a:spcAft>
        <a:defRPr sz="3600">
          <a:solidFill>
            <a:schemeClr val="bg1"/>
          </a:solidFill>
          <a:latin typeface="Tahoma" pitchFamily="34" charset="0"/>
          <a:cs typeface="Arial" charset="0"/>
        </a:defRPr>
      </a:lvl4pPr>
      <a:lvl5pPr algn="ctr" rtl="0" eaLnBrk="0" fontAlgn="base" hangingPunct="0">
        <a:spcBef>
          <a:spcPct val="0"/>
        </a:spcBef>
        <a:spcAft>
          <a:spcPct val="0"/>
        </a:spcAft>
        <a:defRPr sz="3600">
          <a:solidFill>
            <a:schemeClr val="bg1"/>
          </a:solidFill>
          <a:latin typeface="Tahoma" pitchFamily="34" charset="0"/>
          <a:cs typeface="Arial" charset="0"/>
        </a:defRPr>
      </a:lvl5pPr>
      <a:lvl6pPr marL="457200" algn="ctr" rtl="0" eaLnBrk="1" fontAlgn="base" hangingPunct="1">
        <a:spcBef>
          <a:spcPct val="0"/>
        </a:spcBef>
        <a:spcAft>
          <a:spcPct val="0"/>
        </a:spcAft>
        <a:defRPr sz="3600">
          <a:solidFill>
            <a:schemeClr val="bg1"/>
          </a:solidFill>
          <a:latin typeface="Tahoma" pitchFamily="34" charset="0"/>
          <a:cs typeface="Arial" charset="0"/>
        </a:defRPr>
      </a:lvl6pPr>
      <a:lvl7pPr marL="914400" algn="ctr" rtl="0" eaLnBrk="1" fontAlgn="base" hangingPunct="1">
        <a:spcBef>
          <a:spcPct val="0"/>
        </a:spcBef>
        <a:spcAft>
          <a:spcPct val="0"/>
        </a:spcAft>
        <a:defRPr sz="3600">
          <a:solidFill>
            <a:schemeClr val="bg1"/>
          </a:solidFill>
          <a:latin typeface="Tahoma" pitchFamily="34" charset="0"/>
          <a:cs typeface="Arial" charset="0"/>
        </a:defRPr>
      </a:lvl7pPr>
      <a:lvl8pPr marL="1371600" algn="ctr" rtl="0" eaLnBrk="1" fontAlgn="base" hangingPunct="1">
        <a:spcBef>
          <a:spcPct val="0"/>
        </a:spcBef>
        <a:spcAft>
          <a:spcPct val="0"/>
        </a:spcAft>
        <a:defRPr sz="3600">
          <a:solidFill>
            <a:schemeClr val="bg1"/>
          </a:solidFill>
          <a:latin typeface="Tahoma" pitchFamily="34" charset="0"/>
          <a:cs typeface="Arial" charset="0"/>
        </a:defRPr>
      </a:lvl8pPr>
      <a:lvl9pPr marL="1828800" algn="ctr" rtl="0" eaLnBrk="1" fontAlgn="base" hangingPunct="1">
        <a:spcBef>
          <a:spcPct val="0"/>
        </a:spcBef>
        <a:spcAft>
          <a:spcPct val="0"/>
        </a:spcAft>
        <a:defRPr sz="3600">
          <a:solidFill>
            <a:schemeClr val="bg1"/>
          </a:solidFill>
          <a:latin typeface="Tahom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09800" y="3124200"/>
            <a:ext cx="5029200" cy="400110"/>
          </a:xfrm>
          <a:prstGeom prst="rect">
            <a:avLst/>
          </a:prstGeom>
        </p:spPr>
        <p:txBody>
          <a:bodyPr wrap="square">
            <a:spAutoFit/>
          </a:bodyPr>
          <a:lstStyle/>
          <a:p>
            <a:pPr marL="0" lvl="2" fontAlgn="base">
              <a:spcBef>
                <a:spcPts val="600"/>
              </a:spcBef>
              <a:spcAft>
                <a:spcPct val="0"/>
              </a:spcAft>
              <a:defRPr/>
            </a:pPr>
            <a:r>
              <a:rPr lang="en-US" sz="2000" dirty="0" smtClean="0">
                <a:solidFill>
                  <a:schemeClr val="tx1">
                    <a:lumMod val="75000"/>
                    <a:lumOff val="25000"/>
                  </a:schemeClr>
                </a:solidFill>
              </a:rPr>
              <a:t>. </a:t>
            </a:r>
            <a:endParaRPr lang="en-US" sz="2000" dirty="0">
              <a:solidFill>
                <a:schemeClr val="tx1">
                  <a:lumMod val="75000"/>
                  <a:lumOff val="25000"/>
                </a:schemeClr>
              </a:solidFill>
            </a:endParaRPr>
          </a:p>
        </p:txBody>
      </p:sp>
      <p:sp>
        <p:nvSpPr>
          <p:cNvPr id="9227" name="Text Box 11"/>
          <p:cNvSpPr txBox="1">
            <a:spLocks noChangeArrowheads="1"/>
          </p:cNvSpPr>
          <p:nvPr/>
        </p:nvSpPr>
        <p:spPr bwMode="auto">
          <a:xfrm>
            <a:off x="1143000" y="1847671"/>
            <a:ext cx="7162800" cy="584775"/>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3200" b="1" dirty="0" smtClean="0">
                <a:solidFill>
                  <a:srgbClr val="808080">
                    <a:lumMod val="50000"/>
                  </a:srgbClr>
                </a:solidFill>
                <a:effectLst>
                  <a:outerShdw blurRad="38100" dist="38100" dir="2700000" algn="tl">
                    <a:srgbClr val="C0C0C0"/>
                  </a:outerShdw>
                </a:effectLst>
                <a:latin typeface="Verdana" pitchFamily="34" charset="0"/>
              </a:rPr>
              <a:t>Software Licenses</a:t>
            </a:r>
            <a:endParaRPr lang="en-US" sz="3200" b="1" dirty="0">
              <a:solidFill>
                <a:srgbClr val="808080">
                  <a:lumMod val="50000"/>
                </a:srgbClr>
              </a:solidFill>
              <a:effectLst>
                <a:outerShdw blurRad="38100" dist="38100" dir="2700000" algn="tl">
                  <a:srgbClr val="C0C0C0"/>
                </a:outerShdw>
              </a:effectLst>
              <a:latin typeface="Verdana" pitchFamily="34" charset="0"/>
            </a:endParaRPr>
          </a:p>
        </p:txBody>
      </p:sp>
      <p:cxnSp>
        <p:nvCxnSpPr>
          <p:cNvPr id="18" name="Straight Connector 17"/>
          <p:cNvCxnSpPr/>
          <p:nvPr/>
        </p:nvCxnSpPr>
        <p:spPr>
          <a:xfrm>
            <a:off x="1359243" y="2667000"/>
            <a:ext cx="6705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34000" y="5867400"/>
            <a:ext cx="3733800" cy="338554"/>
          </a:xfrm>
          <a:prstGeom prst="rect">
            <a:avLst/>
          </a:prstGeom>
          <a:noFill/>
        </p:spPr>
        <p:txBody>
          <a:bodyPr wrap="square">
            <a:spAutoFit/>
          </a:bodyPr>
          <a:lstStyle/>
          <a:p>
            <a:pPr fontAlgn="base">
              <a:spcBef>
                <a:spcPct val="0"/>
              </a:spcBef>
              <a:spcAft>
                <a:spcPct val="0"/>
              </a:spcAft>
              <a:defRPr/>
            </a:pPr>
            <a:r>
              <a:rPr lang="en-US" sz="1600" cap="small" dirty="0" smtClean="0">
                <a:solidFill>
                  <a:srgbClr val="FFFFFF"/>
                </a:solidFill>
                <a:uFill>
                  <a:solidFill>
                    <a:schemeClr val="bg1"/>
                  </a:solidFill>
                </a:uFill>
              </a:rPr>
              <a:t>The Texas A&amp;M University System</a:t>
            </a:r>
            <a:endParaRPr lang="en-US" sz="1200" cap="small" dirty="0">
              <a:solidFill>
                <a:srgbClr val="FFFFFF"/>
              </a:solidFill>
              <a:uFill>
                <a:solidFill>
                  <a:schemeClr val="bg1"/>
                </a:solidFill>
              </a:uFill>
            </a:endParaRPr>
          </a:p>
        </p:txBody>
      </p:sp>
      <p:sp>
        <p:nvSpPr>
          <p:cNvPr id="11" name="TextBox 10"/>
          <p:cNvSpPr txBox="1"/>
          <p:nvPr/>
        </p:nvSpPr>
        <p:spPr>
          <a:xfrm>
            <a:off x="1752600" y="5875338"/>
            <a:ext cx="3429000" cy="738664"/>
          </a:xfrm>
          <a:prstGeom prst="rect">
            <a:avLst/>
          </a:prstGeom>
          <a:noFill/>
        </p:spPr>
        <p:txBody>
          <a:bodyPr>
            <a:spAutoFit/>
          </a:bodyPr>
          <a:lstStyle/>
          <a:p>
            <a:pPr fontAlgn="base">
              <a:spcBef>
                <a:spcPct val="0"/>
              </a:spcBef>
              <a:spcAft>
                <a:spcPct val="0"/>
              </a:spcAft>
              <a:defRPr/>
            </a:pPr>
            <a:r>
              <a:rPr lang="en-US" sz="1400" b="1" dirty="0" smtClean="0">
                <a:solidFill>
                  <a:srgbClr val="FFFFFF"/>
                </a:solidFill>
              </a:rPr>
              <a:t>Nicholas E. Chremos, </a:t>
            </a:r>
            <a:r>
              <a:rPr lang="en-US" sz="1400" b="1" dirty="0" err="1" smtClean="0">
                <a:solidFill>
                  <a:srgbClr val="FFFFFF"/>
                </a:solidFill>
              </a:rPr>
              <a:t>TAMUS</a:t>
            </a:r>
            <a:r>
              <a:rPr lang="en-US" sz="1400" b="1" dirty="0" smtClean="0">
                <a:solidFill>
                  <a:srgbClr val="FFFFFF"/>
                </a:solidFill>
              </a:rPr>
              <a:t> Office of General Counsel</a:t>
            </a:r>
          </a:p>
          <a:p>
            <a:pPr fontAlgn="base">
              <a:spcBef>
                <a:spcPct val="0"/>
              </a:spcBef>
              <a:spcAft>
                <a:spcPct val="0"/>
              </a:spcAft>
              <a:defRPr/>
            </a:pPr>
            <a:r>
              <a:rPr lang="en-US" sz="1400" b="1" dirty="0" smtClean="0">
                <a:solidFill>
                  <a:srgbClr val="FFFFFF"/>
                </a:solidFill>
              </a:rPr>
              <a:t>November 8, 2012</a:t>
            </a:r>
            <a:endParaRPr lang="en-US" sz="1200" dirty="0">
              <a:solidFill>
                <a:srgbClr val="FFFFFF"/>
              </a:solidFill>
            </a:endParaRPr>
          </a:p>
        </p:txBody>
      </p:sp>
      <p:pic>
        <p:nvPicPr>
          <p:cNvPr id="20" name="Picture 19" descr="TAMUS maroon seal.png"/>
          <p:cNvPicPr>
            <a:picLocks noChangeAspect="1"/>
          </p:cNvPicPr>
          <p:nvPr/>
        </p:nvPicPr>
        <p:blipFill>
          <a:blip r:embed="rId3" cstate="print"/>
          <a:stretch>
            <a:fillRect/>
          </a:stretch>
        </p:blipFill>
        <p:spPr>
          <a:xfrm>
            <a:off x="7696200" y="4038600"/>
            <a:ext cx="1103378" cy="1097493"/>
          </a:xfrm>
          <a:prstGeom prst="rect">
            <a:avLst/>
          </a:prstGeom>
        </p:spPr>
      </p:pic>
      <p:sp>
        <p:nvSpPr>
          <p:cNvPr id="9" name="TextBox 8"/>
          <p:cNvSpPr txBox="1"/>
          <p:nvPr/>
        </p:nvSpPr>
        <p:spPr>
          <a:xfrm>
            <a:off x="5334000" y="6096000"/>
            <a:ext cx="3733800" cy="338554"/>
          </a:xfrm>
          <a:prstGeom prst="rect">
            <a:avLst/>
          </a:prstGeom>
          <a:noFill/>
        </p:spPr>
        <p:txBody>
          <a:bodyPr wrap="square" rtlCol="0">
            <a:spAutoFit/>
          </a:bodyPr>
          <a:lstStyle/>
          <a:p>
            <a:r>
              <a:rPr lang="en-US" sz="1600" cap="small" dirty="0" smtClean="0">
                <a:solidFill>
                  <a:schemeClr val="bg1"/>
                </a:solidFill>
              </a:rPr>
              <a:t>O</a:t>
            </a:r>
            <a:r>
              <a:rPr lang="en-US" sz="1400" cap="small" dirty="0" smtClean="0">
                <a:solidFill>
                  <a:schemeClr val="bg1"/>
                </a:solidFill>
              </a:rPr>
              <a:t>ffice of </a:t>
            </a:r>
            <a:r>
              <a:rPr lang="en-US" sz="1600" cap="small" dirty="0" smtClean="0">
                <a:solidFill>
                  <a:schemeClr val="bg1"/>
                </a:solidFill>
              </a:rPr>
              <a:t>T</a:t>
            </a:r>
            <a:r>
              <a:rPr lang="en-US" sz="1400" cap="small" dirty="0" smtClean="0">
                <a:solidFill>
                  <a:schemeClr val="bg1"/>
                </a:solidFill>
              </a:rPr>
              <a:t>echnology </a:t>
            </a:r>
            <a:r>
              <a:rPr lang="en-US" sz="1600" cap="small" dirty="0" smtClean="0">
                <a:solidFill>
                  <a:schemeClr val="bg1"/>
                </a:solidFill>
              </a:rPr>
              <a:t>C</a:t>
            </a:r>
            <a:r>
              <a:rPr lang="en-US" sz="1400" cap="small" dirty="0" smtClean="0">
                <a:solidFill>
                  <a:schemeClr val="bg1"/>
                </a:solidFill>
              </a:rPr>
              <a:t>ommercialization</a:t>
            </a:r>
            <a:endParaRPr lang="en-US" sz="1400" cap="small" dirty="0">
              <a:solidFill>
                <a:schemeClr val="bg1"/>
              </a:solidFill>
            </a:endParaRPr>
          </a:p>
        </p:txBody>
      </p:sp>
      <p:cxnSp>
        <p:nvCxnSpPr>
          <p:cNvPr id="13" name="Straight Connector 12"/>
          <p:cNvCxnSpPr/>
          <p:nvPr/>
        </p:nvCxnSpPr>
        <p:spPr>
          <a:xfrm>
            <a:off x="5410200" y="6172200"/>
            <a:ext cx="3352800" cy="0"/>
          </a:xfrm>
          <a:prstGeom prst="line">
            <a:avLst/>
          </a:prstGeom>
          <a:ln cmpd="dbl">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1676400"/>
            <a:ext cx="7162800" cy="1446550"/>
          </a:xfrm>
          <a:prstGeom prst="rect">
            <a:avLst/>
          </a:prstGeom>
          <a:noFill/>
        </p:spPr>
        <p:txBody>
          <a:bodyPr wrap="square" rtlCol="0">
            <a:spAutoFit/>
          </a:bodyPr>
          <a:lstStyle/>
          <a:p>
            <a:pPr algn="ctr"/>
            <a:r>
              <a:rPr lang="en-US" sz="4400" dirty="0" smtClean="0"/>
              <a:t>Somewhat Customizable, Off-the-Shelf Software</a:t>
            </a:r>
            <a:endParaRPr lang="en-US" sz="4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229600" cy="838200"/>
          </a:xfrm>
        </p:spPr>
        <p:txBody>
          <a:bodyPr/>
          <a:lstStyle/>
          <a:p>
            <a:pPr algn="l"/>
            <a:r>
              <a:rPr lang="en-US" sz="2800" dirty="0" smtClean="0"/>
              <a:t>More issues involved in buying somewhat customizable software</a:t>
            </a:r>
            <a:endParaRPr lang="en-US" sz="2800" dirty="0"/>
          </a:p>
        </p:txBody>
      </p:sp>
      <p:sp>
        <p:nvSpPr>
          <p:cNvPr id="4" name="Content Placeholder 3"/>
          <p:cNvSpPr>
            <a:spLocks noGrp="1"/>
          </p:cNvSpPr>
          <p:nvPr>
            <p:ph idx="1"/>
          </p:nvPr>
        </p:nvSpPr>
        <p:spPr/>
        <p:txBody>
          <a:bodyPr/>
          <a:lstStyle/>
          <a:p>
            <a:r>
              <a:rPr lang="en-US" dirty="0" smtClean="0"/>
              <a:t>Service</a:t>
            </a:r>
          </a:p>
          <a:p>
            <a:pPr lvl="1"/>
            <a:r>
              <a:rPr lang="en-US" dirty="0" smtClean="0"/>
              <a:t>Review the license agreement’s terms and conditions of service and support.  Make sure that these are consistent with your organization’s needs.</a:t>
            </a:r>
          </a:p>
          <a:p>
            <a:r>
              <a:rPr lang="en-US" dirty="0" smtClean="0"/>
              <a:t>Updates</a:t>
            </a:r>
          </a:p>
          <a:p>
            <a:pPr lvl="1"/>
            <a:r>
              <a:rPr lang="en-US" dirty="0" smtClean="0"/>
              <a:t>Ensure that new updates are included as part of the license. New versions, however, won’t be a part of the license.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smtClean="0"/>
              <a:t>More issues involved in buying somewhat customizable software</a:t>
            </a:r>
            <a:endParaRPr lang="en-US" sz="2400" dirty="0"/>
          </a:p>
        </p:txBody>
      </p:sp>
      <p:sp>
        <p:nvSpPr>
          <p:cNvPr id="3" name="Content Placeholder 2"/>
          <p:cNvSpPr>
            <a:spLocks noGrp="1"/>
          </p:cNvSpPr>
          <p:nvPr>
            <p:ph idx="1"/>
          </p:nvPr>
        </p:nvSpPr>
        <p:spPr/>
        <p:txBody>
          <a:bodyPr/>
          <a:lstStyle/>
          <a:p>
            <a:r>
              <a:rPr lang="en-US" dirty="0" smtClean="0"/>
              <a:t>Special features</a:t>
            </a:r>
          </a:p>
          <a:p>
            <a:pPr lvl="1"/>
            <a:r>
              <a:rPr lang="en-US" dirty="0" smtClean="0"/>
              <a:t>If you are purchasing software that requires special features, ensure that the license’s terms and conditions obligate the supplier to implement those features by a specified date.  </a:t>
            </a:r>
          </a:p>
          <a:p>
            <a:pPr lvl="1"/>
            <a:r>
              <a:rPr lang="en-US" dirty="0" smtClean="0"/>
              <a:t>Ensure that the license specifies with particularity the specifications of the special features to be included.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dirty="0" smtClean="0"/>
              <a:t>More issues involved in buying somewhat customizable software</a:t>
            </a:r>
            <a:endParaRPr lang="en-US" sz="2800" dirty="0"/>
          </a:p>
        </p:txBody>
      </p:sp>
      <p:sp>
        <p:nvSpPr>
          <p:cNvPr id="3" name="Content Placeholder 2"/>
          <p:cNvSpPr>
            <a:spLocks noGrp="1"/>
          </p:cNvSpPr>
          <p:nvPr>
            <p:ph idx="1"/>
          </p:nvPr>
        </p:nvSpPr>
        <p:spPr/>
        <p:txBody>
          <a:bodyPr/>
          <a:lstStyle/>
          <a:p>
            <a:r>
              <a:rPr lang="en-US" sz="2800" dirty="0" smtClean="0"/>
              <a:t>Performance Specifications</a:t>
            </a:r>
          </a:p>
          <a:p>
            <a:pPr lvl="1"/>
            <a:r>
              <a:rPr lang="en-US" dirty="0" smtClean="0"/>
              <a:t>The license should include performance specifications, such as:</a:t>
            </a:r>
          </a:p>
          <a:p>
            <a:pPr lvl="2"/>
            <a:r>
              <a:rPr lang="en-US" sz="2800" dirty="0" smtClean="0"/>
              <a:t>Errors – timeframe for correction.  E.g. Within 24 hours of detection.</a:t>
            </a:r>
          </a:p>
          <a:p>
            <a:pPr lvl="2"/>
            <a:r>
              <a:rPr lang="en-US" sz="2800" dirty="0" smtClean="0"/>
              <a:t>Downtime – how often, how much.</a:t>
            </a:r>
          </a:p>
          <a:p>
            <a:pPr lvl="2">
              <a:buNone/>
            </a:pPr>
            <a:r>
              <a:rPr lang="en-US" dirty="0" smtClean="0"/>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issues involved in buying somewhat customizable software</a:t>
            </a:r>
            <a:endParaRPr lang="en-US" dirty="0"/>
          </a:p>
        </p:txBody>
      </p:sp>
      <p:sp>
        <p:nvSpPr>
          <p:cNvPr id="3" name="Content Placeholder 2"/>
          <p:cNvSpPr>
            <a:spLocks noGrp="1"/>
          </p:cNvSpPr>
          <p:nvPr>
            <p:ph idx="1"/>
          </p:nvPr>
        </p:nvSpPr>
        <p:spPr/>
        <p:txBody>
          <a:bodyPr/>
          <a:lstStyle/>
          <a:p>
            <a:r>
              <a:rPr lang="en-US" dirty="0" smtClean="0"/>
              <a:t>Consequences for failure to meet specs:</a:t>
            </a:r>
          </a:p>
          <a:p>
            <a:pPr lvl="1"/>
            <a:r>
              <a:rPr lang="en-US" dirty="0" smtClean="0"/>
              <a:t>Ensure that the contract specifies what happens if the software doesn’t meet the specs set forth in the contract.</a:t>
            </a:r>
          </a:p>
          <a:p>
            <a:pPr lvl="1"/>
            <a:r>
              <a:rPr lang="en-US" dirty="0" smtClean="0"/>
              <a:t>After a certain number of repeated failures, the contract should be terminable for cause.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smtClean="0"/>
              <a:t>More issues involved in buying somewhat customizable software</a:t>
            </a:r>
            <a:endParaRPr lang="en-US" sz="2400" dirty="0"/>
          </a:p>
        </p:txBody>
      </p:sp>
      <p:sp>
        <p:nvSpPr>
          <p:cNvPr id="3" name="Content Placeholder 2"/>
          <p:cNvSpPr>
            <a:spLocks noGrp="1"/>
          </p:cNvSpPr>
          <p:nvPr>
            <p:ph idx="1"/>
          </p:nvPr>
        </p:nvSpPr>
        <p:spPr/>
        <p:txBody>
          <a:bodyPr/>
          <a:lstStyle/>
          <a:p>
            <a:r>
              <a:rPr lang="en-US" dirty="0" smtClean="0"/>
              <a:t>Use and users</a:t>
            </a:r>
          </a:p>
          <a:p>
            <a:pPr marL="971550" lvl="1" indent="-514350"/>
            <a:r>
              <a:rPr lang="en-US" dirty="0" smtClean="0"/>
              <a:t>Many licenses specify how many users can use the software simultaneously.  Ensure that the number of simultaneous users is sufficient for your organization’s needs.</a:t>
            </a:r>
          </a:p>
          <a:p>
            <a:pPr marL="971550" lvl="1" indent="-514350">
              <a:buNone/>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1676400"/>
            <a:ext cx="7162800" cy="769441"/>
          </a:xfrm>
          <a:prstGeom prst="rect">
            <a:avLst/>
          </a:prstGeom>
          <a:noFill/>
        </p:spPr>
        <p:txBody>
          <a:bodyPr wrap="square" rtlCol="0">
            <a:spAutoFit/>
          </a:bodyPr>
          <a:lstStyle/>
          <a:p>
            <a:pPr algn="ctr"/>
            <a:r>
              <a:rPr lang="en-US" sz="4400" dirty="0" smtClean="0"/>
              <a:t>Custom Designed Software</a:t>
            </a:r>
            <a:endParaRPr lang="en-US" sz="4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 Designed Software</a:t>
            </a:r>
            <a:endParaRPr lang="en-US" dirty="0"/>
          </a:p>
        </p:txBody>
      </p:sp>
      <p:sp>
        <p:nvSpPr>
          <p:cNvPr id="3" name="Content Placeholder 2"/>
          <p:cNvSpPr>
            <a:spLocks noGrp="1"/>
          </p:cNvSpPr>
          <p:nvPr>
            <p:ph idx="1"/>
          </p:nvPr>
        </p:nvSpPr>
        <p:spPr/>
        <p:txBody>
          <a:bodyPr/>
          <a:lstStyle/>
          <a:p>
            <a:r>
              <a:rPr lang="en-US" dirty="0" smtClean="0"/>
              <a:t>These license agreements must be drafted-i.e.-boilerplate doesn’t suffice.</a:t>
            </a:r>
          </a:p>
          <a:p>
            <a:r>
              <a:rPr lang="en-US" dirty="0" smtClean="0"/>
              <a:t>To draft an adequate agreement, must understand the software’s technical requirements and end-user requirements.</a:t>
            </a:r>
          </a:p>
          <a:p>
            <a:r>
              <a:rPr lang="en-US" dirty="0" smtClean="0"/>
              <a:t>These requirements drive all aspects of the license agreement.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 Designed Software</a:t>
            </a:r>
            <a:endParaRPr lang="en-US" dirty="0"/>
          </a:p>
        </p:txBody>
      </p:sp>
      <p:sp>
        <p:nvSpPr>
          <p:cNvPr id="3" name="Content Placeholder 2"/>
          <p:cNvSpPr>
            <a:spLocks noGrp="1"/>
          </p:cNvSpPr>
          <p:nvPr>
            <p:ph idx="1"/>
          </p:nvPr>
        </p:nvSpPr>
        <p:spPr/>
        <p:txBody>
          <a:bodyPr/>
          <a:lstStyle/>
          <a:p>
            <a:r>
              <a:rPr lang="en-US" dirty="0" smtClean="0"/>
              <a:t>Issue 1: Software Function</a:t>
            </a:r>
          </a:p>
          <a:p>
            <a:pPr lvl="1"/>
            <a:r>
              <a:rPr lang="en-US" dirty="0" smtClean="0"/>
              <a:t>Ensure that the contract (usually in the statement of work) details the following with particularity:</a:t>
            </a:r>
          </a:p>
          <a:p>
            <a:pPr lvl="2"/>
            <a:r>
              <a:rPr lang="en-US" dirty="0" smtClean="0"/>
              <a:t>  What the software is intended to do.</a:t>
            </a:r>
          </a:p>
          <a:p>
            <a:pPr lvl="3"/>
            <a:r>
              <a:rPr lang="en-US" dirty="0" smtClean="0"/>
              <a:t>Include detailed performance specifications</a:t>
            </a:r>
          </a:p>
          <a:p>
            <a:pPr lvl="2"/>
            <a:r>
              <a:rPr lang="en-US" dirty="0" smtClean="0"/>
              <a:t>  What constitutes completion of a task such that the supplier will get paid after its completion.</a:t>
            </a:r>
          </a:p>
          <a:p>
            <a:pPr lvl="2"/>
            <a:r>
              <a:rPr lang="en-US" dirty="0" smtClean="0"/>
              <a:t>Include detailed operating parameters and specifications. </a:t>
            </a:r>
          </a:p>
          <a:p>
            <a:pPr lvl="2">
              <a:buNone/>
            </a:pP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 Designed Software</a:t>
            </a:r>
            <a:endParaRPr lang="en-US" dirty="0"/>
          </a:p>
        </p:txBody>
      </p:sp>
      <p:sp>
        <p:nvSpPr>
          <p:cNvPr id="3" name="Content Placeholder 2"/>
          <p:cNvSpPr>
            <a:spLocks noGrp="1"/>
          </p:cNvSpPr>
          <p:nvPr>
            <p:ph idx="1"/>
          </p:nvPr>
        </p:nvSpPr>
        <p:spPr/>
        <p:txBody>
          <a:bodyPr/>
          <a:lstStyle/>
          <a:p>
            <a:r>
              <a:rPr lang="en-US" dirty="0" smtClean="0"/>
              <a:t>Issue 2: Software Support</a:t>
            </a:r>
          </a:p>
          <a:p>
            <a:pPr lvl="1"/>
            <a:r>
              <a:rPr lang="en-US" dirty="0" smtClean="0"/>
              <a:t>Will the supplier be contractually obligated to provide support? </a:t>
            </a:r>
          </a:p>
          <a:p>
            <a:pPr lvl="1"/>
            <a:r>
              <a:rPr lang="en-US" dirty="0" smtClean="0"/>
              <a:t>If so, then:</a:t>
            </a:r>
          </a:p>
          <a:p>
            <a:pPr lvl="2"/>
            <a:r>
              <a:rPr lang="en-US" dirty="0" smtClean="0"/>
              <a:t>How much?</a:t>
            </a:r>
          </a:p>
          <a:p>
            <a:pPr lvl="2"/>
            <a:r>
              <a:rPr lang="en-US" dirty="0" smtClean="0"/>
              <a:t>For what?</a:t>
            </a:r>
          </a:p>
          <a:p>
            <a:pPr lvl="2"/>
            <a:r>
              <a:rPr lang="en-US" dirty="0" smtClean="0"/>
              <a:t>What turn-around time is acceptable?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What is a software license?</a:t>
            </a:r>
          </a:p>
          <a:p>
            <a:r>
              <a:rPr lang="en-US" dirty="0" smtClean="0"/>
              <a:t>Software’s components</a:t>
            </a:r>
          </a:p>
          <a:p>
            <a:r>
              <a:rPr lang="en-US" dirty="0" smtClean="0"/>
              <a:t> What to look for in reviewing software license agreements?</a:t>
            </a:r>
          </a:p>
          <a:p>
            <a:pPr lvl="1"/>
            <a:r>
              <a:rPr lang="en-US" dirty="0" smtClean="0"/>
              <a:t>Off the shelf-mass market software</a:t>
            </a:r>
          </a:p>
          <a:p>
            <a:pPr lvl="1"/>
            <a:r>
              <a:rPr lang="en-US" dirty="0" smtClean="0"/>
              <a:t>Somewhat customizable software</a:t>
            </a:r>
          </a:p>
          <a:p>
            <a:pPr lvl="1"/>
            <a:r>
              <a:rPr lang="en-US" dirty="0" smtClean="0"/>
              <a:t>Customized software</a:t>
            </a:r>
          </a:p>
          <a:p>
            <a:r>
              <a:rPr lang="en-US" dirty="0" smtClean="0"/>
              <a:t>Licensing member-owned software</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 Designed Software</a:t>
            </a:r>
            <a:endParaRPr lang="en-US" dirty="0"/>
          </a:p>
        </p:txBody>
      </p:sp>
      <p:sp>
        <p:nvSpPr>
          <p:cNvPr id="3" name="Content Placeholder 2"/>
          <p:cNvSpPr>
            <a:spLocks noGrp="1"/>
          </p:cNvSpPr>
          <p:nvPr>
            <p:ph idx="1"/>
          </p:nvPr>
        </p:nvSpPr>
        <p:spPr/>
        <p:txBody>
          <a:bodyPr/>
          <a:lstStyle/>
          <a:p>
            <a:r>
              <a:rPr lang="en-US" dirty="0" smtClean="0"/>
              <a:t>Issue 2: Intellectual Property</a:t>
            </a:r>
          </a:p>
          <a:p>
            <a:pPr lvl="1"/>
            <a:r>
              <a:rPr lang="en-US" dirty="0" smtClean="0"/>
              <a:t>Which party owns the intellectual property?</a:t>
            </a:r>
          </a:p>
          <a:p>
            <a:pPr lvl="2"/>
            <a:r>
              <a:rPr lang="en-US" dirty="0" smtClean="0"/>
              <a:t>The supplier will own the copyrights, patents, and any other intellectual property associated with the software development unless the contract specifies otherwise.</a:t>
            </a:r>
          </a:p>
          <a:p>
            <a:pPr lvl="1">
              <a:buNone/>
            </a:pPr>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 Designed Software</a:t>
            </a:r>
            <a:endParaRPr lang="en-US" dirty="0"/>
          </a:p>
        </p:txBody>
      </p:sp>
      <p:sp>
        <p:nvSpPr>
          <p:cNvPr id="3" name="Content Placeholder 2"/>
          <p:cNvSpPr>
            <a:spLocks noGrp="1"/>
          </p:cNvSpPr>
          <p:nvPr>
            <p:ph idx="1"/>
          </p:nvPr>
        </p:nvSpPr>
        <p:spPr/>
        <p:txBody>
          <a:bodyPr/>
          <a:lstStyle/>
          <a:p>
            <a:r>
              <a:rPr lang="en-US" sz="2400" dirty="0" smtClean="0"/>
              <a:t>Issue 3:  If the supplier owns the intellectual property associated with the software, what can your organization do with the software?</a:t>
            </a:r>
          </a:p>
          <a:p>
            <a:pPr lvl="1"/>
            <a:r>
              <a:rPr lang="en-US" sz="2400" dirty="0" smtClean="0"/>
              <a:t>At a minimum, must include use rights.</a:t>
            </a:r>
          </a:p>
          <a:p>
            <a:pPr lvl="1"/>
            <a:r>
              <a:rPr lang="en-US" sz="2400" dirty="0" smtClean="0"/>
              <a:t>Should probably include the right to make an archival copy.</a:t>
            </a:r>
          </a:p>
          <a:p>
            <a:pPr lvl="1"/>
            <a:r>
              <a:rPr lang="en-US" sz="2400" dirty="0" smtClean="0"/>
              <a:t>Should probably permit the display of results involving the software’s use.</a:t>
            </a:r>
          </a:p>
          <a:p>
            <a:pPr lvl="1"/>
            <a:r>
              <a:rPr lang="en-US" sz="2400" dirty="0" smtClean="0"/>
              <a:t>Determine whether your organization needs the right to make derivative works based on the software and what your organization can do with these derivative works.  </a:t>
            </a:r>
          </a:p>
          <a:p>
            <a:pPr lvl="1">
              <a:buNone/>
            </a:pPr>
            <a:endParaRPr lang="en-US" sz="2400" dirty="0" smtClean="0"/>
          </a:p>
          <a:p>
            <a:pPr lvl="1"/>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 Designed Software</a:t>
            </a:r>
            <a:endParaRPr lang="en-US" dirty="0"/>
          </a:p>
        </p:txBody>
      </p:sp>
      <p:sp>
        <p:nvSpPr>
          <p:cNvPr id="3" name="Content Placeholder 2"/>
          <p:cNvSpPr>
            <a:spLocks noGrp="1"/>
          </p:cNvSpPr>
          <p:nvPr>
            <p:ph idx="1"/>
          </p:nvPr>
        </p:nvSpPr>
        <p:spPr/>
        <p:txBody>
          <a:bodyPr/>
          <a:lstStyle/>
          <a:p>
            <a:r>
              <a:rPr lang="en-US" dirty="0" smtClean="0"/>
              <a:t>Issue 4:  Warranties </a:t>
            </a:r>
          </a:p>
          <a:p>
            <a:pPr lvl="1"/>
            <a:r>
              <a:rPr lang="en-US" dirty="0" smtClean="0"/>
              <a:t>If you fail to include an express warranty and the software fails after you have accepted it, then your ability to obtain redress is limited.</a:t>
            </a:r>
          </a:p>
          <a:p>
            <a:pPr lvl="1"/>
            <a:r>
              <a:rPr lang="en-US" dirty="0" smtClean="0"/>
              <a:t>If the contract includes express warranties, then must detail:</a:t>
            </a:r>
          </a:p>
          <a:p>
            <a:pPr lvl="2"/>
            <a:r>
              <a:rPr lang="en-US" dirty="0" smtClean="0"/>
              <a:t>Timeframe during which the warranty is applicable.</a:t>
            </a:r>
          </a:p>
          <a:p>
            <a:pPr lvl="2"/>
            <a:r>
              <a:rPr lang="en-US" dirty="0" smtClean="0"/>
              <a:t>What the warranty covers. </a:t>
            </a:r>
          </a:p>
          <a:p>
            <a:pPr lvl="2"/>
            <a:r>
              <a:rPr lang="en-US" dirty="0" smtClean="0"/>
              <a:t>How to exercise the warranty rights.  </a:t>
            </a:r>
          </a:p>
          <a:p>
            <a:pPr lvl="1"/>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 Designed Software</a:t>
            </a:r>
            <a:endParaRPr lang="en-US" dirty="0"/>
          </a:p>
        </p:txBody>
      </p:sp>
      <p:sp>
        <p:nvSpPr>
          <p:cNvPr id="3" name="Content Placeholder 2"/>
          <p:cNvSpPr>
            <a:spLocks noGrp="1"/>
          </p:cNvSpPr>
          <p:nvPr>
            <p:ph idx="1"/>
          </p:nvPr>
        </p:nvSpPr>
        <p:spPr/>
        <p:txBody>
          <a:bodyPr/>
          <a:lstStyle/>
          <a:p>
            <a:r>
              <a:rPr lang="en-US" dirty="0" smtClean="0"/>
              <a:t>Issue 5:  Risk Shifting Provisions</a:t>
            </a:r>
          </a:p>
          <a:p>
            <a:pPr lvl="1"/>
            <a:r>
              <a:rPr lang="en-US" dirty="0" smtClean="0"/>
              <a:t>If the software doesn’t work as specified in the contract and harms third parties which then sue the university or System component, how broad or narrow should the duties to defend and indemnify be?</a:t>
            </a:r>
          </a:p>
          <a:p>
            <a:pPr lvl="1"/>
            <a:r>
              <a:rPr lang="en-US" dirty="0" smtClean="0"/>
              <a:t>If you ask for a duty of defense and indemnity and the supplier is small, ensure that the supplier has adequate insurance to be able to meet the defense and indemnity obligations. </a:t>
            </a:r>
          </a:p>
          <a:p>
            <a:pPr lvl="1"/>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1676400"/>
            <a:ext cx="7162800" cy="1446550"/>
          </a:xfrm>
          <a:prstGeom prst="rect">
            <a:avLst/>
          </a:prstGeom>
          <a:noFill/>
        </p:spPr>
        <p:txBody>
          <a:bodyPr wrap="square" rtlCol="0">
            <a:spAutoFit/>
          </a:bodyPr>
          <a:lstStyle/>
          <a:p>
            <a:pPr algn="ctr"/>
            <a:r>
              <a:rPr lang="en-US" sz="4400" dirty="0" smtClean="0"/>
              <a:t>Licensing System or Member Owned Software</a:t>
            </a:r>
            <a:endParaRPr lang="en-US" sz="4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400" y="2362200"/>
            <a:ext cx="5486400" cy="1200329"/>
          </a:xfrm>
          <a:prstGeom prst="rect">
            <a:avLst/>
          </a:prstGeom>
          <a:noFill/>
        </p:spPr>
        <p:txBody>
          <a:bodyPr wrap="square" rtlCol="0">
            <a:spAutoFit/>
          </a:bodyPr>
          <a:lstStyle/>
          <a:p>
            <a:pPr algn="ctr"/>
            <a:r>
              <a:rPr lang="en-US" dirty="0" smtClean="0"/>
              <a:t> 	</a:t>
            </a:r>
            <a:r>
              <a:rPr lang="en-US" sz="3600" dirty="0" smtClean="0"/>
              <a:t>System or Member Owned IP?</a:t>
            </a:r>
            <a:endParaRPr lang="en-US" sz="3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Licensing System or Member Owned Software</a:t>
            </a:r>
            <a:endParaRPr lang="en-US" dirty="0"/>
          </a:p>
        </p:txBody>
      </p:sp>
      <p:sp>
        <p:nvSpPr>
          <p:cNvPr id="3" name="Content Placeholder 2"/>
          <p:cNvSpPr>
            <a:spLocks noGrp="1"/>
          </p:cNvSpPr>
          <p:nvPr>
            <p:ph idx="1"/>
          </p:nvPr>
        </p:nvSpPr>
        <p:spPr/>
        <p:txBody>
          <a:bodyPr/>
          <a:lstStyle/>
          <a:p>
            <a:pPr>
              <a:buNone/>
            </a:pPr>
            <a:r>
              <a:rPr lang="en-US" dirty="0" smtClean="0"/>
              <a:t>   </a:t>
            </a:r>
            <a:r>
              <a:rPr lang="en-US" sz="2400" dirty="0" smtClean="0"/>
              <a:t>Is it system or member owned intellectual property?</a:t>
            </a:r>
          </a:p>
          <a:p>
            <a:pPr lvl="1"/>
            <a:r>
              <a:rPr lang="en-US" sz="2400" dirty="0" smtClean="0"/>
              <a:t>System policy 17.01 says that it is System owned if it was created (a)as a result of an individual’s employment responsibilities, (b) with support from the system or any of its members in the form of administered funds, and/or (c) with significant use of resources.</a:t>
            </a:r>
          </a:p>
          <a:p>
            <a:pPr lvl="1"/>
            <a:r>
              <a:rPr lang="en-US" sz="2400" dirty="0" smtClean="0"/>
              <a:t>	It is member-owned if it was (a) created by an employee who was hired specifically to produce the intellectual property for institutional purposes or (b) commissioned by the member and assigned to the member in writing.</a:t>
            </a:r>
          </a:p>
          <a:p>
            <a:pPr>
              <a:buNone/>
            </a:pPr>
            <a:endParaRPr lang="en-US" sz="2400" dirty="0" smtClean="0"/>
          </a:p>
          <a:p>
            <a:pPr>
              <a:buNone/>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400" y="2286000"/>
            <a:ext cx="5486400" cy="1200329"/>
          </a:xfrm>
          <a:prstGeom prst="rect">
            <a:avLst/>
          </a:prstGeom>
          <a:noFill/>
        </p:spPr>
        <p:txBody>
          <a:bodyPr wrap="square" rtlCol="0">
            <a:spAutoFit/>
          </a:bodyPr>
          <a:lstStyle/>
          <a:p>
            <a:pPr algn="ctr"/>
            <a:r>
              <a:rPr lang="en-US" dirty="0" smtClean="0"/>
              <a:t> 	</a:t>
            </a:r>
            <a:r>
              <a:rPr lang="en-US" sz="3600" dirty="0" smtClean="0"/>
              <a:t>Non-Exclusive or Exclusive License?</a:t>
            </a:r>
            <a:endParaRPr lang="en-US" sz="3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Licensing System or Member Owned Software</a:t>
            </a:r>
            <a:endParaRPr lang="en-US" dirty="0"/>
          </a:p>
        </p:txBody>
      </p:sp>
      <p:sp>
        <p:nvSpPr>
          <p:cNvPr id="3" name="Content Placeholder 2"/>
          <p:cNvSpPr>
            <a:spLocks noGrp="1"/>
          </p:cNvSpPr>
          <p:nvPr>
            <p:ph idx="1"/>
          </p:nvPr>
        </p:nvSpPr>
        <p:spPr/>
        <p:txBody>
          <a:bodyPr/>
          <a:lstStyle/>
          <a:p>
            <a:r>
              <a:rPr lang="en-US" dirty="0" smtClean="0"/>
              <a:t>There are two approaches:</a:t>
            </a:r>
          </a:p>
          <a:p>
            <a:pPr lvl="1"/>
            <a:r>
              <a:rPr lang="en-US" dirty="0" smtClean="0"/>
              <a:t>Exclusive license:  </a:t>
            </a:r>
          </a:p>
          <a:p>
            <a:pPr lvl="2"/>
            <a:r>
              <a:rPr lang="en-US" sz="2800" dirty="0" smtClean="0"/>
              <a:t>The licensee can sue others for infringing the licensed copyrights and patents associated with the software and the institution is a nominal party in the litigation.</a:t>
            </a:r>
          </a:p>
          <a:p>
            <a:pPr lvl="2"/>
            <a:r>
              <a:rPr lang="en-US" sz="2800" dirty="0" smtClean="0"/>
              <a:t>The licensee can infringe the intellectual property as specified in the license.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Licensing System or Member Owned Software</a:t>
            </a:r>
            <a:endParaRPr lang="en-US" dirty="0"/>
          </a:p>
        </p:txBody>
      </p:sp>
      <p:sp>
        <p:nvSpPr>
          <p:cNvPr id="3" name="Content Placeholder 2"/>
          <p:cNvSpPr>
            <a:spLocks noGrp="1"/>
          </p:cNvSpPr>
          <p:nvPr>
            <p:ph idx="1"/>
          </p:nvPr>
        </p:nvSpPr>
        <p:spPr/>
        <p:txBody>
          <a:bodyPr/>
          <a:lstStyle/>
          <a:p>
            <a:r>
              <a:rPr lang="en-US" dirty="0" smtClean="0"/>
              <a:t>There are two approaches:</a:t>
            </a:r>
          </a:p>
          <a:p>
            <a:pPr lvl="1"/>
            <a:r>
              <a:rPr lang="en-US" dirty="0" smtClean="0"/>
              <a:t>Non-exclusive license:  </a:t>
            </a:r>
          </a:p>
          <a:p>
            <a:pPr lvl="2"/>
            <a:r>
              <a:rPr lang="en-US" sz="2800" dirty="0" smtClean="0"/>
              <a:t>The licensee can infringe the intellectual property as specified in the license. </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License?</a:t>
            </a:r>
            <a:endParaRPr lang="en-US" dirty="0"/>
          </a:p>
        </p:txBody>
      </p:sp>
      <p:sp>
        <p:nvSpPr>
          <p:cNvPr id="3" name="Content Placeholder 2"/>
          <p:cNvSpPr>
            <a:spLocks noGrp="1"/>
          </p:cNvSpPr>
          <p:nvPr>
            <p:ph idx="1"/>
          </p:nvPr>
        </p:nvSpPr>
        <p:spPr/>
        <p:txBody>
          <a:bodyPr/>
          <a:lstStyle/>
          <a:p>
            <a:pPr>
              <a:buNone/>
            </a:pPr>
            <a:r>
              <a:rPr lang="en-US" sz="3600" dirty="0" smtClean="0"/>
              <a:t>	A contract whereby the software owner conveys certain intellectual property rights, assigns certain obligations, assumes certain obligations, and imposes certain risks on a licensee.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Licensing System or Member Owned Software</a:t>
            </a:r>
            <a:endParaRPr lang="en-US" dirty="0"/>
          </a:p>
        </p:txBody>
      </p:sp>
      <p:sp>
        <p:nvSpPr>
          <p:cNvPr id="3" name="Content Placeholder 2"/>
          <p:cNvSpPr>
            <a:spLocks noGrp="1"/>
          </p:cNvSpPr>
          <p:nvPr>
            <p:ph idx="1"/>
          </p:nvPr>
        </p:nvSpPr>
        <p:spPr/>
        <p:txBody>
          <a:bodyPr/>
          <a:lstStyle/>
          <a:p>
            <a:r>
              <a:rPr lang="en-US" sz="2400" dirty="0" smtClean="0"/>
              <a:t>The extent of the rights conveyed will depend upon how the licensee expects to commercialize the intellectual property.</a:t>
            </a:r>
          </a:p>
          <a:p>
            <a:pPr lvl="1"/>
            <a:r>
              <a:rPr lang="en-US" sz="2000" dirty="0" smtClean="0"/>
              <a:t>Example:  Broad rights – “System hereby grants and Licensee now accepts a worldwide, non-transferable, royalty-bearing, and exclusive license under Patent Rights and Copyright Rights to use the Licensed Intellectual Property, to reproduce the Licensed Intellectual Property, to distribute the Licensed Intellectual Property, to import items covered by the Patent Rights and Copyright Rights, and to offer for sublicense and sublicense the rights granted hereunder.”</a:t>
            </a:r>
            <a:endParaRPr lang="en-US"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2286000"/>
            <a:ext cx="6705600" cy="2308324"/>
          </a:xfrm>
          <a:prstGeom prst="rect">
            <a:avLst/>
          </a:prstGeom>
          <a:noFill/>
        </p:spPr>
        <p:txBody>
          <a:bodyPr wrap="square" rtlCol="0">
            <a:spAutoFit/>
          </a:bodyPr>
          <a:lstStyle/>
          <a:p>
            <a:r>
              <a:rPr lang="en-US" dirty="0" smtClean="0"/>
              <a:t> </a:t>
            </a:r>
            <a:r>
              <a:rPr lang="en-US" sz="3600" dirty="0" smtClean="0"/>
              <a:t>Other Considerations:</a:t>
            </a:r>
          </a:p>
          <a:p>
            <a:pPr lvl="1">
              <a:buFont typeface="Arial" pitchFamily="34" charset="0"/>
              <a:buChar char="•"/>
            </a:pPr>
            <a:r>
              <a:rPr lang="en-US" sz="3600" dirty="0" smtClean="0"/>
              <a:t>Delivery of code.</a:t>
            </a:r>
          </a:p>
          <a:p>
            <a:pPr lvl="1">
              <a:buFont typeface="Arial" pitchFamily="34" charset="0"/>
              <a:buChar char="•"/>
            </a:pPr>
            <a:r>
              <a:rPr lang="en-US" sz="3600" dirty="0" smtClean="0"/>
              <a:t>Risk shifting provisions.</a:t>
            </a:r>
          </a:p>
          <a:p>
            <a:pPr algn="ctr"/>
            <a:endParaRPr lang="en-US" sz="3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Licensing System or Member Owned Software</a:t>
            </a:r>
            <a:endParaRPr lang="en-US" dirty="0"/>
          </a:p>
        </p:txBody>
      </p:sp>
      <p:sp>
        <p:nvSpPr>
          <p:cNvPr id="3" name="Content Placeholder 2"/>
          <p:cNvSpPr>
            <a:spLocks noGrp="1"/>
          </p:cNvSpPr>
          <p:nvPr>
            <p:ph idx="1"/>
          </p:nvPr>
        </p:nvSpPr>
        <p:spPr/>
        <p:txBody>
          <a:bodyPr/>
          <a:lstStyle/>
          <a:p>
            <a:r>
              <a:rPr lang="en-US" dirty="0" smtClean="0"/>
              <a:t>Delivery of source code to licensee usually necessary. </a:t>
            </a:r>
          </a:p>
          <a:p>
            <a:pPr lvl="1"/>
            <a:r>
              <a:rPr lang="en-US" dirty="0" smtClean="0"/>
              <a:t>To effectuate the rights granted under the license, the System or member usually must provide the licensee with the software’s source code but there are exceptions.</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Licensing System or Member Owned Software</a:t>
            </a:r>
            <a:endParaRPr lang="en-US" dirty="0"/>
          </a:p>
        </p:txBody>
      </p:sp>
      <p:sp>
        <p:nvSpPr>
          <p:cNvPr id="3" name="Content Placeholder 2"/>
          <p:cNvSpPr>
            <a:spLocks noGrp="1"/>
          </p:cNvSpPr>
          <p:nvPr>
            <p:ph idx="1"/>
          </p:nvPr>
        </p:nvSpPr>
        <p:spPr/>
        <p:txBody>
          <a:bodyPr/>
          <a:lstStyle/>
          <a:p>
            <a:r>
              <a:rPr lang="en-US" dirty="0" smtClean="0"/>
              <a:t>Always disclaim warranties and make the licensee waive them.</a:t>
            </a:r>
          </a:p>
          <a:p>
            <a:pPr lvl="1"/>
            <a:r>
              <a:rPr lang="en-US" dirty="0" smtClean="0"/>
              <a:t>All System/Member-developed software is experimental, and neither the System nor the Member want to extensively support the software. </a:t>
            </a:r>
          </a:p>
          <a:p>
            <a:pPr lvl="1"/>
            <a:r>
              <a:rPr lang="en-US" dirty="0" smtClean="0"/>
              <a:t>Therefore, licensee takes the software “as is” and this is reflected in the royalty-rate and other fees payable to the licensor.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Licensing System or Member Owned Software</a:t>
            </a:r>
            <a:endParaRPr lang="en-US" dirty="0"/>
          </a:p>
        </p:txBody>
      </p:sp>
      <p:sp>
        <p:nvSpPr>
          <p:cNvPr id="3" name="Content Placeholder 2"/>
          <p:cNvSpPr>
            <a:spLocks noGrp="1"/>
          </p:cNvSpPr>
          <p:nvPr>
            <p:ph idx="1"/>
          </p:nvPr>
        </p:nvSpPr>
        <p:spPr/>
        <p:txBody>
          <a:bodyPr/>
          <a:lstStyle/>
          <a:p>
            <a:r>
              <a:rPr lang="en-US" dirty="0" smtClean="0"/>
              <a:t>Usually ask the licensee to provide broad defense and indemnification rights to the System/licensor for third party claims arising out of the licensed software. </a:t>
            </a:r>
          </a:p>
          <a:p>
            <a:pPr>
              <a:buNone/>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information?</a:t>
            </a:r>
            <a:endParaRPr lang="en-US" dirty="0"/>
          </a:p>
        </p:txBody>
      </p:sp>
      <p:sp>
        <p:nvSpPr>
          <p:cNvPr id="3" name="Content Placeholder 2"/>
          <p:cNvSpPr>
            <a:spLocks noGrp="1"/>
          </p:cNvSpPr>
          <p:nvPr>
            <p:ph idx="1"/>
          </p:nvPr>
        </p:nvSpPr>
        <p:spPr/>
        <p:txBody>
          <a:bodyPr/>
          <a:lstStyle/>
          <a:p>
            <a:pPr>
              <a:buNone/>
            </a:pPr>
            <a:r>
              <a:rPr lang="en-US" dirty="0" smtClean="0"/>
              <a:t>Contact:</a:t>
            </a:r>
          </a:p>
          <a:p>
            <a:pPr>
              <a:buNone/>
            </a:pPr>
            <a:r>
              <a:rPr lang="en-US" dirty="0" smtClean="0"/>
              <a:t>Nick Chremos</a:t>
            </a:r>
          </a:p>
          <a:p>
            <a:pPr>
              <a:buNone/>
            </a:pPr>
            <a:r>
              <a:rPr lang="en-US" dirty="0" smtClean="0"/>
              <a:t>979-458-2635</a:t>
            </a:r>
          </a:p>
          <a:p>
            <a:pPr>
              <a:buNone/>
            </a:pPr>
            <a:r>
              <a:rPr lang="en-US" dirty="0" smtClean="0"/>
              <a:t>979-458-6134</a:t>
            </a:r>
          </a:p>
          <a:p>
            <a:pPr>
              <a:buNone/>
            </a:pPr>
            <a:r>
              <a:rPr lang="en-US" dirty="0" err="1" smtClean="0"/>
              <a:t>nchremos@tamus.edu</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Software Components: Software, Service, etc.</a:t>
            </a:r>
            <a:endParaRPr lang="en-US" dirty="0"/>
          </a:p>
        </p:txBody>
      </p:sp>
      <p:sp>
        <p:nvSpPr>
          <p:cNvPr id="3" name="Content Placeholder 2"/>
          <p:cNvSpPr>
            <a:spLocks noGrp="1"/>
          </p:cNvSpPr>
          <p:nvPr>
            <p:ph idx="1"/>
          </p:nvPr>
        </p:nvSpPr>
        <p:spPr/>
        <p:txBody>
          <a:bodyPr/>
          <a:lstStyle/>
          <a:p>
            <a:r>
              <a:rPr lang="en-US" sz="2800" dirty="0" smtClean="0"/>
              <a:t>The software itself</a:t>
            </a:r>
          </a:p>
          <a:p>
            <a:pPr lvl="1"/>
            <a:r>
              <a:rPr lang="en-US" dirty="0" smtClean="0"/>
              <a:t>Source code </a:t>
            </a:r>
          </a:p>
          <a:p>
            <a:pPr lvl="2"/>
            <a:r>
              <a:rPr lang="en-US" sz="2800" dirty="0" smtClean="0"/>
              <a:t>Human readable</a:t>
            </a:r>
          </a:p>
          <a:p>
            <a:pPr lvl="2"/>
            <a:r>
              <a:rPr lang="en-US" sz="2800" dirty="0" smtClean="0"/>
              <a:t>Never provided in off-the-shelf software</a:t>
            </a:r>
          </a:p>
          <a:p>
            <a:pPr lvl="1"/>
            <a:r>
              <a:rPr lang="en-US" dirty="0" smtClean="0"/>
              <a:t>Object code</a:t>
            </a:r>
          </a:p>
          <a:p>
            <a:pPr lvl="2"/>
            <a:r>
              <a:rPr lang="en-US" sz="2800" dirty="0" smtClean="0"/>
              <a:t>Machine readable</a:t>
            </a:r>
          </a:p>
          <a:p>
            <a:pPr lvl="2"/>
            <a:r>
              <a:rPr lang="en-US" sz="2800" dirty="0" smtClean="0"/>
              <a:t>Always provided in off-the-shelf software</a:t>
            </a:r>
          </a:p>
          <a:p>
            <a:r>
              <a:rPr lang="en-US" sz="2800" dirty="0" smtClean="0"/>
              <a:t>Service and support</a:t>
            </a:r>
          </a:p>
          <a:p>
            <a:r>
              <a:rPr lang="en-US" sz="2800" dirty="0" smtClean="0"/>
              <a:t>User manual </a:t>
            </a:r>
          </a:p>
          <a:p>
            <a:pPr lvl="2">
              <a:buNone/>
            </a:pPr>
            <a:endParaRPr lang="en-US" dirty="0" smtClean="0"/>
          </a:p>
          <a:p>
            <a:pPr lvl="1">
              <a:buNone/>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Software Components: intellectual property</a:t>
            </a:r>
            <a:endParaRPr lang="en-US" dirty="0"/>
          </a:p>
        </p:txBody>
      </p:sp>
      <p:sp>
        <p:nvSpPr>
          <p:cNvPr id="3" name="Content Placeholder 2"/>
          <p:cNvSpPr>
            <a:spLocks noGrp="1"/>
          </p:cNvSpPr>
          <p:nvPr>
            <p:ph idx="1"/>
          </p:nvPr>
        </p:nvSpPr>
        <p:spPr/>
        <p:txBody>
          <a:bodyPr/>
          <a:lstStyle/>
          <a:p>
            <a:r>
              <a:rPr lang="en-US" dirty="0" smtClean="0"/>
              <a:t>Intellectual property rights associated with the software</a:t>
            </a:r>
          </a:p>
          <a:p>
            <a:pPr lvl="1"/>
            <a:r>
              <a:rPr lang="en-US" dirty="0" smtClean="0"/>
              <a:t>Copyrights</a:t>
            </a:r>
          </a:p>
          <a:p>
            <a:pPr lvl="2"/>
            <a:r>
              <a:rPr lang="en-US" dirty="0" smtClean="0"/>
              <a:t>In the software context, these protect:</a:t>
            </a:r>
          </a:p>
          <a:p>
            <a:pPr lvl="3"/>
            <a:r>
              <a:rPr lang="en-US" dirty="0" smtClean="0"/>
              <a:t>The source code as written (totally irrelevant in off-the-shelf software; somewhat relevant in other contexts)</a:t>
            </a:r>
          </a:p>
          <a:p>
            <a:pPr lvl="3"/>
            <a:r>
              <a:rPr lang="en-US" dirty="0" smtClean="0"/>
              <a:t>The user interface if it has some originality</a:t>
            </a:r>
          </a:p>
          <a:p>
            <a:pPr lvl="4"/>
            <a:r>
              <a:rPr lang="en-US" dirty="0" smtClean="0"/>
              <a:t>Example:  The arrangement and choice of icons on a desktop is copyright-protected.</a:t>
            </a:r>
          </a:p>
          <a:p>
            <a:pPr lvl="2">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Software Components: intellectual property</a:t>
            </a:r>
            <a:endParaRPr lang="en-US" dirty="0"/>
          </a:p>
        </p:txBody>
      </p:sp>
      <p:sp>
        <p:nvSpPr>
          <p:cNvPr id="3" name="Content Placeholder 2"/>
          <p:cNvSpPr>
            <a:spLocks noGrp="1"/>
          </p:cNvSpPr>
          <p:nvPr>
            <p:ph idx="1"/>
          </p:nvPr>
        </p:nvSpPr>
        <p:spPr>
          <a:xfrm>
            <a:off x="457200" y="1524000"/>
            <a:ext cx="8229600" cy="4525963"/>
          </a:xfrm>
        </p:spPr>
        <p:txBody>
          <a:bodyPr/>
          <a:lstStyle/>
          <a:p>
            <a:pPr lvl="1"/>
            <a:r>
              <a:rPr lang="en-US" dirty="0" smtClean="0"/>
              <a:t>Trademarks</a:t>
            </a:r>
          </a:p>
          <a:p>
            <a:pPr lvl="1"/>
            <a:r>
              <a:rPr lang="en-US" dirty="0" smtClean="0"/>
              <a:t>Utility Patents</a:t>
            </a:r>
          </a:p>
          <a:p>
            <a:pPr lvl="2"/>
            <a:r>
              <a:rPr lang="en-US" dirty="0" smtClean="0"/>
              <a:t>Cover some features of software, nearly always features of which the user is unaware.</a:t>
            </a:r>
          </a:p>
          <a:p>
            <a:pPr lvl="1"/>
            <a:r>
              <a:rPr lang="en-US" dirty="0" smtClean="0"/>
              <a:t>Design Patents</a:t>
            </a:r>
          </a:p>
          <a:p>
            <a:pPr lvl="2"/>
            <a:r>
              <a:rPr lang="en-US" dirty="0" smtClean="0"/>
              <a:t>In the software context, these, like copyrights, protect the icons on a screen. </a:t>
            </a:r>
          </a:p>
          <a:p>
            <a:pPr lvl="3"/>
            <a:r>
              <a:rPr lang="en-US" dirty="0" smtClean="0"/>
              <a:t>Example:</a:t>
            </a:r>
          </a:p>
          <a:p>
            <a:pPr lvl="3">
              <a:buNone/>
            </a:pPr>
            <a:endParaRPr lang="en-US" dirty="0" smtClean="0"/>
          </a:p>
          <a:p>
            <a:pPr lvl="3">
              <a:buNone/>
            </a:pPr>
            <a:endParaRPr lang="en-US" dirty="0" smtClean="0"/>
          </a:p>
          <a:p>
            <a:pPr>
              <a:buNone/>
            </a:pPr>
            <a:r>
              <a:rPr lang="en-US" sz="2000" dirty="0" smtClean="0"/>
              <a:t>(U.S. D 604,305 S)</a:t>
            </a:r>
          </a:p>
          <a:p>
            <a:pPr lvl="3">
              <a:buNone/>
            </a:pPr>
            <a:endParaRPr lang="en-US" dirty="0" smtClean="0"/>
          </a:p>
        </p:txBody>
      </p:sp>
      <p:pic>
        <p:nvPicPr>
          <p:cNvPr id="6" name="Picture 2"/>
          <p:cNvPicPr>
            <a:picLocks noChangeAspect="1" noChangeArrowheads="1"/>
          </p:cNvPicPr>
          <p:nvPr/>
        </p:nvPicPr>
        <p:blipFill>
          <a:blip r:embed="rId2" cstate="print"/>
          <a:srcRect/>
          <a:stretch>
            <a:fillRect/>
          </a:stretch>
        </p:blipFill>
        <p:spPr bwMode="auto">
          <a:xfrm>
            <a:off x="3657600" y="4648200"/>
            <a:ext cx="1791660" cy="17570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Spectrum of Issues</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Few issues-------------------------Many issues</a:t>
            </a:r>
          </a:p>
          <a:p>
            <a:pPr>
              <a:buNone/>
            </a:pPr>
            <a:r>
              <a:rPr lang="en-US" dirty="0" smtClean="0"/>
              <a:t>Mass Market			Custom Designed</a:t>
            </a:r>
          </a:p>
          <a:p>
            <a:pPr>
              <a:buNone/>
            </a:pPr>
            <a:r>
              <a:rPr lang="en-US" dirty="0" smtClean="0"/>
              <a:t>Software				</a:t>
            </a:r>
            <a:r>
              <a:rPr lang="en-US" dirty="0" err="1" smtClean="0"/>
              <a:t>Software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1676400"/>
            <a:ext cx="7162800" cy="769441"/>
          </a:xfrm>
          <a:prstGeom prst="rect">
            <a:avLst/>
          </a:prstGeom>
          <a:noFill/>
        </p:spPr>
        <p:txBody>
          <a:bodyPr wrap="square" rtlCol="0">
            <a:spAutoFit/>
          </a:bodyPr>
          <a:lstStyle/>
          <a:p>
            <a:pPr algn="ctr"/>
            <a:r>
              <a:rPr lang="en-US" sz="4400" dirty="0" smtClean="0"/>
              <a:t>Mass Market Software</a:t>
            </a:r>
            <a:endParaRPr lang="en-US" sz="4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Mass Market Software</a:t>
            </a:r>
            <a:endParaRPr lang="en-US" dirty="0"/>
          </a:p>
        </p:txBody>
      </p:sp>
      <p:sp>
        <p:nvSpPr>
          <p:cNvPr id="3" name="Content Placeholder 2"/>
          <p:cNvSpPr>
            <a:spLocks noGrp="1"/>
          </p:cNvSpPr>
          <p:nvPr>
            <p:ph idx="1"/>
          </p:nvPr>
        </p:nvSpPr>
        <p:spPr/>
        <p:txBody>
          <a:bodyPr/>
          <a:lstStyle/>
          <a:p>
            <a:r>
              <a:rPr lang="en-US" sz="2400" dirty="0" smtClean="0"/>
              <a:t>Mass market software licenses are not negotiable, so don’t waste time trying to negotiate boilerplate.</a:t>
            </a:r>
          </a:p>
          <a:p>
            <a:pPr>
              <a:buNone/>
            </a:pPr>
            <a:endParaRPr lang="en-US" sz="2400" dirty="0" smtClean="0"/>
          </a:p>
          <a:p>
            <a:r>
              <a:rPr lang="en-US" sz="2400" dirty="0" smtClean="0"/>
              <a:t>Focus on the software vendor’s existing options regarding service and make sure that you purchase the option that is optimal for your organization’s needs.</a:t>
            </a:r>
          </a:p>
          <a:p>
            <a:pPr>
              <a:buNone/>
            </a:pPr>
            <a:endParaRPr lang="en-US" sz="2400" dirty="0" smtClean="0"/>
          </a:p>
          <a:p>
            <a:r>
              <a:rPr lang="en-US" sz="2400" dirty="0" smtClean="0"/>
              <a:t>Make sure that you purchase a license that optimizes your organization’s needs for the number of simultaneous users who can use the software.  </a:t>
            </a:r>
          </a:p>
          <a:p>
            <a:pPr>
              <a:buNone/>
            </a:pPr>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ystemOffice22June2010">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18286</TotalTime>
  <Words>1370</Words>
  <Application>Microsoft Office PowerPoint</Application>
  <PresentationFormat>On-screen Show (4:3)</PresentationFormat>
  <Paragraphs>156</Paragraphs>
  <Slides>35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Verdana</vt:lpstr>
      <vt:lpstr>Tahoma</vt:lpstr>
      <vt:lpstr>SystemOffice22June2010</vt:lpstr>
      <vt:lpstr>Slide 1</vt:lpstr>
      <vt:lpstr>Overview</vt:lpstr>
      <vt:lpstr>What is a License?</vt:lpstr>
      <vt:lpstr>Software Components: Software, Service, etc.</vt:lpstr>
      <vt:lpstr>Software Components: intellectual property</vt:lpstr>
      <vt:lpstr>Software Components: intellectual property</vt:lpstr>
      <vt:lpstr>Spectrum of Issues</vt:lpstr>
      <vt:lpstr>Slide 8</vt:lpstr>
      <vt:lpstr>Mass Market Software</vt:lpstr>
      <vt:lpstr>Slide 10</vt:lpstr>
      <vt:lpstr>More issues involved in buying somewhat customizable software</vt:lpstr>
      <vt:lpstr>More issues involved in buying somewhat customizable software</vt:lpstr>
      <vt:lpstr>More issues involved in buying somewhat customizable software</vt:lpstr>
      <vt:lpstr>More issues involved in buying somewhat customizable software</vt:lpstr>
      <vt:lpstr>More issues involved in buying somewhat customizable software</vt:lpstr>
      <vt:lpstr>Slide 16</vt:lpstr>
      <vt:lpstr>Custom Designed Software</vt:lpstr>
      <vt:lpstr>Custom Designed Software</vt:lpstr>
      <vt:lpstr>Custom Designed Software</vt:lpstr>
      <vt:lpstr>Custom Designed Software</vt:lpstr>
      <vt:lpstr>Custom Designed Software</vt:lpstr>
      <vt:lpstr>Custom Designed Software</vt:lpstr>
      <vt:lpstr>Custom Designed Software</vt:lpstr>
      <vt:lpstr>Slide 24</vt:lpstr>
      <vt:lpstr>Slide 25</vt:lpstr>
      <vt:lpstr>Licensing System or Member Owned Software</vt:lpstr>
      <vt:lpstr>Slide 27</vt:lpstr>
      <vt:lpstr>Licensing System or Member Owned Software</vt:lpstr>
      <vt:lpstr>Licensing System or Member Owned Software</vt:lpstr>
      <vt:lpstr>Licensing System or Member Owned Software</vt:lpstr>
      <vt:lpstr>Slide 31</vt:lpstr>
      <vt:lpstr>Licensing System or Member Owned Software</vt:lpstr>
      <vt:lpstr>Licensing System or Member Owned Software</vt:lpstr>
      <vt:lpstr>Licensing System or Member Owned Software</vt:lpstr>
      <vt:lpstr>More information?</vt:lpstr>
    </vt:vector>
  </TitlesOfParts>
  <Company>TAMUS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Texas A&amp;M University System Powerpoint Template</dc:title>
  <dc:creator>System Communications</dc:creator>
  <cp:lastModifiedBy>jsmalley</cp:lastModifiedBy>
  <cp:revision>764</cp:revision>
  <dcterms:created xsi:type="dcterms:W3CDTF">2009-01-05T19:05:15Z</dcterms:created>
  <dcterms:modified xsi:type="dcterms:W3CDTF">2012-11-07T19:58:03Z</dcterms:modified>
</cp:coreProperties>
</file>